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Lst>
  <p:notesMasterIdLst>
    <p:notesMasterId r:id="rId40"/>
  </p:notesMasterIdLst>
  <p:handoutMasterIdLst>
    <p:handoutMasterId r:id="rId41"/>
  </p:handoutMasterIdLst>
  <p:sldIdLst>
    <p:sldId id="319" r:id="rId3"/>
    <p:sldId id="355" r:id="rId4"/>
    <p:sldId id="359" r:id="rId5"/>
    <p:sldId id="357" r:id="rId6"/>
    <p:sldId id="356" r:id="rId7"/>
    <p:sldId id="358" r:id="rId8"/>
    <p:sldId id="320" r:id="rId9"/>
    <p:sldId id="322" r:id="rId10"/>
    <p:sldId id="321" r:id="rId11"/>
    <p:sldId id="325" r:id="rId12"/>
    <p:sldId id="327" r:id="rId13"/>
    <p:sldId id="326" r:id="rId14"/>
    <p:sldId id="328" r:id="rId15"/>
    <p:sldId id="329" r:id="rId16"/>
    <p:sldId id="330" r:id="rId17"/>
    <p:sldId id="347" r:id="rId18"/>
    <p:sldId id="331" r:id="rId19"/>
    <p:sldId id="332" r:id="rId20"/>
    <p:sldId id="348" r:id="rId21"/>
    <p:sldId id="336" r:id="rId22"/>
    <p:sldId id="337" r:id="rId23"/>
    <p:sldId id="338" r:id="rId24"/>
    <p:sldId id="339" r:id="rId25"/>
    <p:sldId id="340" r:id="rId26"/>
    <p:sldId id="341" r:id="rId27"/>
    <p:sldId id="342" r:id="rId28"/>
    <p:sldId id="349" r:id="rId29"/>
    <p:sldId id="360" r:id="rId30"/>
    <p:sldId id="350" r:id="rId31"/>
    <p:sldId id="343" r:id="rId32"/>
    <p:sldId id="344" r:id="rId33"/>
    <p:sldId id="345" r:id="rId34"/>
    <p:sldId id="346" r:id="rId35"/>
    <p:sldId id="354" r:id="rId36"/>
    <p:sldId id="353" r:id="rId37"/>
    <p:sldId id="351" r:id="rId38"/>
    <p:sldId id="352" r:id="rId39"/>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2A3"/>
    <a:srgbClr val="1F497D"/>
    <a:srgbClr val="3366CC"/>
    <a:srgbClr val="1F0D7D"/>
    <a:srgbClr val="FF9933"/>
    <a:srgbClr val="FF6600"/>
    <a:srgbClr val="FFCC66"/>
    <a:srgbClr val="355EC3"/>
    <a:srgbClr val="325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8908" autoAdjust="0"/>
    <p:restoredTop sz="86391" autoAdjust="0"/>
  </p:normalViewPr>
  <p:slideViewPr>
    <p:cSldViewPr snapToGrid="0">
      <p:cViewPr>
        <p:scale>
          <a:sx n="70" d="100"/>
          <a:sy n="70" d="100"/>
        </p:scale>
        <p:origin x="-1152" y="-180"/>
      </p:cViewPr>
      <p:guideLst>
        <p:guide orient="horz" pos="863"/>
        <p:guide pos="5600"/>
        <p:guide pos="6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083">
              <a:defRPr sz="1200"/>
            </a:lvl1pPr>
          </a:lstStyle>
          <a:p>
            <a:pPr>
              <a:defRPr/>
            </a:pPr>
            <a:endParaRPr lang="en-US" dirty="0"/>
          </a:p>
        </p:txBody>
      </p:sp>
      <p:sp>
        <p:nvSpPr>
          <p:cNvPr id="23555" name="Rectangle 3"/>
          <p:cNvSpPr>
            <a:spLocks noGrp="1" noChangeArrowheads="1"/>
          </p:cNvSpPr>
          <p:nvPr>
            <p:ph type="dt" sz="quarter" idx="1"/>
          </p:nvPr>
        </p:nvSpPr>
        <p:spPr bwMode="auto">
          <a:xfrm>
            <a:off x="5269225" y="0"/>
            <a:ext cx="4027176" cy="35076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083">
              <a:defRPr sz="1200"/>
            </a:lvl1pPr>
          </a:lstStyle>
          <a:p>
            <a:pPr>
              <a:defRPr/>
            </a:pPr>
            <a:endParaRPr lang="en-US" dirty="0"/>
          </a:p>
        </p:txBody>
      </p:sp>
      <p:sp>
        <p:nvSpPr>
          <p:cNvPr id="23556" name="Rectangle 4"/>
          <p:cNvSpPr>
            <a:spLocks noGrp="1" noChangeArrowheads="1"/>
          </p:cNvSpPr>
          <p:nvPr>
            <p:ph type="ftr" sz="quarter" idx="2"/>
          </p:nvPr>
        </p:nvSpPr>
        <p:spPr bwMode="auto">
          <a:xfrm>
            <a:off x="1" y="6659641"/>
            <a:ext cx="4029282" cy="350759"/>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1083">
              <a:defRPr sz="1200"/>
            </a:lvl1pPr>
          </a:lstStyle>
          <a:p>
            <a:pPr>
              <a:defRPr/>
            </a:pPr>
            <a:endParaRPr lang="en-US" dirty="0"/>
          </a:p>
        </p:txBody>
      </p:sp>
      <p:sp>
        <p:nvSpPr>
          <p:cNvPr id="23557" name="Rectangle 5"/>
          <p:cNvSpPr>
            <a:spLocks noGrp="1" noChangeArrowheads="1"/>
          </p:cNvSpPr>
          <p:nvPr>
            <p:ph type="sldNum" sz="quarter" idx="3"/>
          </p:nvPr>
        </p:nvSpPr>
        <p:spPr bwMode="auto">
          <a:xfrm>
            <a:off x="5269225" y="6659641"/>
            <a:ext cx="4027176" cy="350759"/>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083">
              <a:defRPr sz="1200"/>
            </a:lvl1pPr>
          </a:lstStyle>
          <a:p>
            <a:pPr>
              <a:defRPr/>
            </a:pPr>
            <a:fld id="{7A627B2C-43A7-4D7E-87D1-12A4412C3BE6}" type="slidenum">
              <a:rPr lang="en-US"/>
              <a:pPr>
                <a:defRPr/>
              </a:pPr>
              <a:t>‹#›</a:t>
            </a:fld>
            <a:endParaRPr lang="en-US" dirty="0"/>
          </a:p>
        </p:txBody>
      </p:sp>
    </p:spTree>
    <p:extLst>
      <p:ext uri="{BB962C8B-B14F-4D97-AF65-F5344CB8AC3E}">
        <p14:creationId xmlns:p14="http://schemas.microsoft.com/office/powerpoint/2010/main" val="416184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083">
              <a:defRPr sz="1200"/>
            </a:lvl1pPr>
          </a:lstStyle>
          <a:p>
            <a:pPr>
              <a:defRPr/>
            </a:pPr>
            <a:endParaRPr lang="en-US" dirty="0"/>
          </a:p>
        </p:txBody>
      </p:sp>
      <p:sp>
        <p:nvSpPr>
          <p:cNvPr id="13315" name="Rectangle 3"/>
          <p:cNvSpPr>
            <a:spLocks noGrp="1" noChangeArrowheads="1"/>
          </p:cNvSpPr>
          <p:nvPr>
            <p:ph type="dt" idx="1"/>
          </p:nvPr>
        </p:nvSpPr>
        <p:spPr bwMode="auto">
          <a:xfrm>
            <a:off x="5265014" y="0"/>
            <a:ext cx="4029282" cy="35076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083">
              <a:defRPr sz="1200"/>
            </a:lvl1pPr>
          </a:lstStyle>
          <a:p>
            <a:pPr>
              <a:defRPr/>
            </a:pPr>
            <a:endParaRPr lang="en-US" dirty="0"/>
          </a:p>
        </p:txBody>
      </p:sp>
      <p:sp>
        <p:nvSpPr>
          <p:cNvPr id="49156" name="Rectangle 4"/>
          <p:cNvSpPr>
            <a:spLocks noGrp="1" noRot="1" noChangeAspect="1" noChangeArrowheads="1" noTextEdit="1"/>
          </p:cNvSpPr>
          <p:nvPr>
            <p:ph type="sldImg" idx="2"/>
          </p:nvPr>
        </p:nvSpPr>
        <p:spPr bwMode="auto">
          <a:xfrm>
            <a:off x="2895600" y="525463"/>
            <a:ext cx="3506788" cy="26289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8378" y="3329222"/>
            <a:ext cx="7437540" cy="31556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1" y="6658443"/>
            <a:ext cx="4029282" cy="35076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1083">
              <a:defRPr sz="1200"/>
            </a:lvl1pPr>
          </a:lstStyle>
          <a:p>
            <a:pPr>
              <a:defRPr/>
            </a:pPr>
            <a:endParaRPr lang="en-US" dirty="0"/>
          </a:p>
        </p:txBody>
      </p:sp>
      <p:sp>
        <p:nvSpPr>
          <p:cNvPr id="13319" name="Rectangle 7"/>
          <p:cNvSpPr>
            <a:spLocks noGrp="1" noChangeArrowheads="1"/>
          </p:cNvSpPr>
          <p:nvPr>
            <p:ph type="sldNum" sz="quarter" idx="5"/>
          </p:nvPr>
        </p:nvSpPr>
        <p:spPr bwMode="auto">
          <a:xfrm>
            <a:off x="5265014" y="6658443"/>
            <a:ext cx="4029282" cy="35076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083">
              <a:defRPr sz="1200"/>
            </a:lvl1pPr>
          </a:lstStyle>
          <a:p>
            <a:pPr>
              <a:defRPr/>
            </a:pPr>
            <a:fld id="{25169081-DEE1-45C9-91A6-F4547C287CAE}" type="slidenum">
              <a:rPr lang="en-US"/>
              <a:pPr>
                <a:defRPr/>
              </a:pPr>
              <a:t>‹#›</a:t>
            </a:fld>
            <a:endParaRPr lang="en-US" dirty="0"/>
          </a:p>
        </p:txBody>
      </p:sp>
    </p:spTree>
    <p:extLst>
      <p:ext uri="{BB962C8B-B14F-4D97-AF65-F5344CB8AC3E}">
        <p14:creationId xmlns:p14="http://schemas.microsoft.com/office/powerpoint/2010/main" val="242887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10E32ACC-1D56-4854-BBBA-AFE3B1749FE1}" type="slidenum">
              <a:rPr lang="en-US" smtClean="0"/>
              <a:pPr>
                <a:defRPr/>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81A21688-29BE-4FEB-801A-CD77EF48DD6A}" type="slidenum">
              <a:rPr lang="en-US" smtClean="0"/>
              <a:pPr>
                <a:defRPr/>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106828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57570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261965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417465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55470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138123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38354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82346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2091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352094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68821E-D574-4092-9602-A19732E566EF}" type="slidenum">
              <a:rPr lang="en-US" smtClean="0"/>
              <a:t>‹#›</a:t>
            </a:fld>
            <a:endParaRPr lang="en-US" dirty="0"/>
          </a:p>
        </p:txBody>
      </p:sp>
    </p:spTree>
    <p:extLst>
      <p:ext uri="{BB962C8B-B14F-4D97-AF65-F5344CB8AC3E}">
        <p14:creationId xmlns:p14="http://schemas.microsoft.com/office/powerpoint/2010/main" val="216705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8821E-D574-4092-9602-A19732E566EF}" type="slidenum">
              <a:rPr lang="en-US" smtClean="0"/>
              <a:t>‹#›</a:t>
            </a:fld>
            <a:endParaRPr lang="en-US" dirty="0"/>
          </a:p>
        </p:txBody>
      </p:sp>
      <p:pic>
        <p:nvPicPr>
          <p:cNvPr id="7" name="Picture 6" descr="background-02.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00376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1027" name="Picture 13" descr="tsiglogo"/>
          <p:cNvPicPr>
            <a:picLocks noChangeAspect="1" noChangeArrowheads="1"/>
          </p:cNvPicPr>
          <p:nvPr userDrawn="1"/>
        </p:nvPicPr>
        <p:blipFill>
          <a:blip r:embed="rId16" cstate="print"/>
          <a:srcRect/>
          <a:stretch>
            <a:fillRect/>
          </a:stretch>
        </p:blipFill>
        <p:spPr bwMode="auto">
          <a:xfrm>
            <a:off x="101600" y="88900"/>
            <a:ext cx="2628900" cy="762000"/>
          </a:xfrm>
          <a:prstGeom prst="rect">
            <a:avLst/>
          </a:prstGeom>
          <a:noFill/>
          <a:ln w="9525">
            <a:noFill/>
            <a:miter lim="800000"/>
            <a:headEnd/>
            <a:tailEnd/>
          </a:ln>
        </p:spPr>
      </p:pic>
      <p:pic>
        <p:nvPicPr>
          <p:cNvPr id="4" name="Picture 3" descr="background-10.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52624" y="0"/>
            <a:ext cx="10196624" cy="6858000"/>
          </a:xfrm>
          <a:prstGeom prst="rect">
            <a:avLst/>
          </a:prstGeom>
        </p:spPr>
      </p:pic>
      <p:sp>
        <p:nvSpPr>
          <p:cNvPr id="5" name="Title 5"/>
          <p:cNvSpPr txBox="1">
            <a:spLocks/>
          </p:cNvSpPr>
          <p:nvPr userDrawn="1"/>
        </p:nvSpPr>
        <p:spPr>
          <a:xfrm>
            <a:off x="685800" y="2200629"/>
            <a:ext cx="7772400"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kern="0" dirty="0"/>
          </a:p>
        </p:txBody>
      </p:sp>
      <p:sp>
        <p:nvSpPr>
          <p:cNvPr id="6" name="Subtitle 6"/>
          <p:cNvSpPr txBox="1">
            <a:spLocks/>
          </p:cNvSpPr>
          <p:nvPr userDrawn="1"/>
        </p:nvSpPr>
        <p:spPr>
          <a:xfrm>
            <a:off x="1371600" y="3886200"/>
            <a:ext cx="6400800"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kern="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mailto:gregoryk@tsigconsulting.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1" name="Text Box 15"/>
          <p:cNvSpPr txBox="1">
            <a:spLocks noChangeArrowheads="1"/>
          </p:cNvSpPr>
          <p:nvPr/>
        </p:nvSpPr>
        <p:spPr bwMode="auto">
          <a:xfrm>
            <a:off x="1431925" y="5434013"/>
            <a:ext cx="184150" cy="366712"/>
          </a:xfrm>
          <a:prstGeom prst="rect">
            <a:avLst/>
          </a:prstGeom>
          <a:noFill/>
          <a:ln w="9525">
            <a:noFill/>
            <a:miter lim="800000"/>
            <a:headEnd/>
            <a:tailEnd/>
          </a:ln>
        </p:spPr>
        <p:txBody>
          <a:bodyPr wrap="none">
            <a:spAutoFit/>
          </a:bodyPr>
          <a:lstStyle/>
          <a:p>
            <a:endParaRPr lang="en-US" dirty="0"/>
          </a:p>
        </p:txBody>
      </p:sp>
      <p:sp>
        <p:nvSpPr>
          <p:cNvPr id="2060" name="Text Box 17"/>
          <p:cNvSpPr txBox="1">
            <a:spLocks noChangeArrowheads="1"/>
          </p:cNvSpPr>
          <p:nvPr/>
        </p:nvSpPr>
        <p:spPr bwMode="auto">
          <a:xfrm>
            <a:off x="3444639" y="1653155"/>
            <a:ext cx="5486636" cy="2923877"/>
          </a:xfrm>
          <a:prstGeom prst="rect">
            <a:avLst/>
          </a:prstGeom>
          <a:noFill/>
          <a:ln w="9525">
            <a:noFill/>
            <a:miter lim="800000"/>
            <a:headEnd/>
            <a:tailEnd/>
          </a:ln>
        </p:spPr>
        <p:txBody>
          <a:bodyPr wrap="square">
            <a:spAutoFit/>
          </a:bodyPr>
          <a:lstStyle/>
          <a:p>
            <a:pPr algn="ctr">
              <a:lnSpc>
                <a:spcPct val="150000"/>
              </a:lnSpc>
              <a:defRPr/>
            </a:pPr>
            <a:r>
              <a:rPr lang="en-US" sz="3600" b="1" dirty="0" smtClean="0">
                <a:solidFill>
                  <a:schemeClr val="tx2"/>
                </a:solidFill>
                <a:latin typeface="+mn-lt"/>
              </a:rPr>
              <a:t>Nebraska Society of</a:t>
            </a:r>
          </a:p>
          <a:p>
            <a:pPr algn="ctr">
              <a:lnSpc>
                <a:spcPct val="150000"/>
              </a:lnSpc>
              <a:defRPr/>
            </a:pPr>
            <a:r>
              <a:rPr lang="en-US" sz="3600" b="1" dirty="0" smtClean="0">
                <a:solidFill>
                  <a:schemeClr val="tx2"/>
                </a:solidFill>
                <a:latin typeface="+mn-lt"/>
              </a:rPr>
              <a:t>Healthcare Engineers</a:t>
            </a:r>
          </a:p>
          <a:p>
            <a:pPr algn="ctr">
              <a:defRPr/>
            </a:pPr>
            <a:r>
              <a:rPr lang="en-US" sz="2800" b="1" dirty="0" smtClean="0">
                <a:solidFill>
                  <a:schemeClr val="accent1">
                    <a:lumMod val="50000"/>
                  </a:schemeClr>
                </a:solidFill>
                <a:latin typeface="+mn-lt"/>
              </a:rPr>
              <a:t>Fall </a:t>
            </a:r>
            <a:r>
              <a:rPr lang="en-US" sz="2800" b="1" dirty="0" smtClean="0">
                <a:solidFill>
                  <a:schemeClr val="accent1">
                    <a:lumMod val="50000"/>
                  </a:schemeClr>
                </a:solidFill>
                <a:latin typeface="+mn-lt"/>
              </a:rPr>
              <a:t>Meeting</a:t>
            </a:r>
          </a:p>
          <a:p>
            <a:pPr algn="ctr">
              <a:defRPr/>
            </a:pPr>
            <a:r>
              <a:rPr lang="en-US" sz="2400" dirty="0" smtClean="0">
                <a:solidFill>
                  <a:schemeClr val="accent1">
                    <a:lumMod val="50000"/>
                  </a:schemeClr>
                </a:solidFill>
                <a:latin typeface="+mn-lt"/>
              </a:rPr>
              <a:t>The Cornhusker Marriot Hotel</a:t>
            </a:r>
            <a:endParaRPr lang="en-US" sz="2400" dirty="0" smtClean="0">
              <a:solidFill>
                <a:schemeClr val="accent1">
                  <a:lumMod val="50000"/>
                </a:schemeClr>
              </a:solidFill>
              <a:latin typeface="+mn-lt"/>
            </a:endParaRPr>
          </a:p>
          <a:p>
            <a:pPr algn="ctr">
              <a:defRPr/>
            </a:pPr>
            <a:r>
              <a:rPr lang="en-US" sz="2400" dirty="0" smtClean="0">
                <a:solidFill>
                  <a:schemeClr val="accent1">
                    <a:lumMod val="50000"/>
                  </a:schemeClr>
                </a:solidFill>
                <a:latin typeface="+mn-lt"/>
              </a:rPr>
              <a:t>Lincoln, Nebraska</a:t>
            </a:r>
            <a:endParaRPr lang="en-US" sz="2400" b="1" dirty="0">
              <a:solidFill>
                <a:schemeClr val="accent1">
                  <a:lumMod val="50000"/>
                </a:schemeClr>
              </a:solidFill>
              <a:latin typeface="+mn-lt"/>
            </a:endParaRPr>
          </a:p>
        </p:txBody>
      </p:sp>
      <p:sp>
        <p:nvSpPr>
          <p:cNvPr id="14" name="Rectangle 13"/>
          <p:cNvSpPr/>
          <p:nvPr/>
        </p:nvSpPr>
        <p:spPr>
          <a:xfrm>
            <a:off x="173038" y="364276"/>
            <a:ext cx="8758237" cy="646331"/>
          </a:xfrm>
          <a:prstGeom prst="rect">
            <a:avLst/>
          </a:prstGeom>
        </p:spPr>
        <p:txBody>
          <a:bodyPr wrap="square">
            <a:spAutoFit/>
          </a:bodyPr>
          <a:lstStyle/>
          <a:p>
            <a:pPr>
              <a:defRPr/>
            </a:pPr>
            <a:r>
              <a:rPr lang="en-US" sz="3600" b="1" dirty="0" smtClean="0">
                <a:solidFill>
                  <a:srgbClr val="1F497D"/>
                </a:solidFill>
                <a:effectLst>
                  <a:outerShdw blurRad="38100" dist="38100" dir="2700000" algn="tl">
                    <a:srgbClr val="000000">
                      <a:alpha val="43137"/>
                    </a:srgbClr>
                  </a:outerShdw>
                </a:effectLst>
              </a:rPr>
              <a:t>CMS/TJC Utility Maintenance Program</a:t>
            </a:r>
            <a:endParaRPr lang="en-US" sz="3600" b="1" dirty="0">
              <a:solidFill>
                <a:srgbClr val="1F497D"/>
              </a:solidFill>
              <a:effectLst>
                <a:outerShdw blurRad="38100" dist="38100" dir="2700000" algn="tl">
                  <a:srgbClr val="000000">
                    <a:alpha val="43137"/>
                  </a:srgbClr>
                </a:outerShdw>
              </a:effectLst>
            </a:endParaRPr>
          </a:p>
        </p:txBody>
      </p:sp>
      <p:pic>
        <p:nvPicPr>
          <p:cNvPr id="1027" name="Picture 3" descr="C:\Users\kenny\Documents\Presentations\NCHEA\Banner2-Raleigh-Graph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4" y="1414047"/>
            <a:ext cx="2887736" cy="25710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enny\Documents\Marketing\NSHE\nshe_logo_sz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717" y="5617369"/>
            <a:ext cx="1752600" cy="104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1445" y="1352336"/>
            <a:ext cx="7080913" cy="523875"/>
          </a:xfrm>
          <a:prstGeom prst="rect">
            <a:avLst/>
          </a:prstGeom>
          <a:noFill/>
          <a:ln w="9525">
            <a:noFill/>
            <a:miter lim="800000"/>
            <a:headEnd/>
            <a:tailEnd/>
          </a:ln>
        </p:spPr>
        <p:txBody>
          <a:bodyPr wrap="square">
            <a:spAutoFit/>
          </a:bodyPr>
          <a:lstStyle/>
          <a:p>
            <a:pPr>
              <a:defRPr/>
            </a:pPr>
            <a:r>
              <a:rPr lang="en-US" sz="2800" b="1" dirty="0">
                <a:solidFill>
                  <a:srgbClr val="2952A3"/>
                </a:solidFill>
                <a:latin typeface="+mj-lt"/>
                <a:cs typeface="Arial" pitchFamily="34" charset="0"/>
              </a:rPr>
              <a:t>CMS </a:t>
            </a:r>
          </a:p>
        </p:txBody>
      </p:sp>
      <p:sp>
        <p:nvSpPr>
          <p:cNvPr id="18436" name="Content Placeholder 5"/>
          <p:cNvSpPr>
            <a:spLocks noGrp="1"/>
          </p:cNvSpPr>
          <p:nvPr>
            <p:ph idx="1"/>
          </p:nvPr>
        </p:nvSpPr>
        <p:spPr>
          <a:xfrm>
            <a:off x="532263" y="2115402"/>
            <a:ext cx="8078337" cy="4513997"/>
          </a:xfrm>
        </p:spPr>
        <p:txBody>
          <a:bodyPr>
            <a:normAutofit fontScale="92500" lnSpcReduction="10000"/>
          </a:bodyPr>
          <a:lstStyle/>
          <a:p>
            <a:pPr>
              <a:defRPr/>
            </a:pPr>
            <a:r>
              <a:rPr lang="en-US" sz="2800" dirty="0" smtClean="0">
                <a:solidFill>
                  <a:srgbClr val="2952A3"/>
                </a:solidFill>
              </a:rPr>
              <a:t>This will have far reaching effects</a:t>
            </a:r>
          </a:p>
          <a:p>
            <a:pPr>
              <a:defRPr/>
            </a:pPr>
            <a:endParaRPr lang="en-US" sz="2800" dirty="0" smtClean="0">
              <a:solidFill>
                <a:srgbClr val="2952A3"/>
              </a:solidFill>
            </a:endParaRPr>
          </a:p>
          <a:p>
            <a:pPr>
              <a:defRPr/>
            </a:pPr>
            <a:r>
              <a:rPr lang="en-US" sz="2800" dirty="0" smtClean="0">
                <a:solidFill>
                  <a:srgbClr val="2952A3"/>
                </a:solidFill>
              </a:rPr>
              <a:t>CMS is going to be reviewing your maintenance records for Life Safety, Facility Equipment, Medical Equipment, Emergency Management Equipment, and any other equipment that you have not determined to be “non- critical”.</a:t>
            </a:r>
          </a:p>
          <a:p>
            <a:pPr>
              <a:defRPr/>
            </a:pPr>
            <a:endParaRPr lang="en-US" sz="2800" dirty="0" smtClean="0">
              <a:solidFill>
                <a:srgbClr val="2952A3"/>
              </a:solidFill>
            </a:endParaRPr>
          </a:p>
          <a:p>
            <a:pPr>
              <a:defRPr/>
            </a:pPr>
            <a:r>
              <a:rPr lang="en-US" sz="2800" dirty="0" smtClean="0">
                <a:solidFill>
                  <a:srgbClr val="2952A3"/>
                </a:solidFill>
              </a:rPr>
              <a:t>With enough documented information you might be able to reduce the frequency of the most stringent  requirement but you may not reduce the method.</a:t>
            </a:r>
          </a:p>
        </p:txBody>
      </p:sp>
    </p:spTree>
    <p:extLst>
      <p:ext uri="{BB962C8B-B14F-4D97-AF65-F5344CB8AC3E}">
        <p14:creationId xmlns:p14="http://schemas.microsoft.com/office/powerpoint/2010/main" val="222262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2" end="2"/>
                                            </p:txEl>
                                          </p:spTgt>
                                        </p:tgtEl>
                                        <p:attrNameLst>
                                          <p:attrName>style.visibility</p:attrName>
                                        </p:attrNameLst>
                                      </p:cBhvr>
                                      <p:to>
                                        <p:strVal val="visible"/>
                                      </p:to>
                                    </p:set>
                                    <p:anim calcmode="lin" valueType="num">
                                      <p:cBhvr additive="base">
                                        <p:cTn id="7" dur="500" fill="hold"/>
                                        <p:tgtEl>
                                          <p:spTgt spid="1843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6">
                                            <p:txEl>
                                              <p:pRg st="4" end="4"/>
                                            </p:txEl>
                                          </p:spTgt>
                                        </p:tgtEl>
                                        <p:attrNameLst>
                                          <p:attrName>style.visibility</p:attrName>
                                        </p:attrNameLst>
                                      </p:cBhvr>
                                      <p:to>
                                        <p:strVal val="visible"/>
                                      </p:to>
                                    </p:set>
                                    <p:anim calcmode="lin" valueType="num">
                                      <p:cBhvr additive="base">
                                        <p:cTn id="13" dur="500" fill="hold"/>
                                        <p:tgtEl>
                                          <p:spTgt spid="1843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19668" y="1384537"/>
            <a:ext cx="6934200" cy="523875"/>
          </a:xfrm>
          <a:prstGeom prst="rect">
            <a:avLst/>
          </a:prstGeom>
          <a:noFill/>
          <a:ln w="9525">
            <a:noFill/>
            <a:miter lim="800000"/>
            <a:headEnd/>
            <a:tailEnd/>
          </a:ln>
        </p:spPr>
        <p:txBody>
          <a:bodyPr>
            <a:spAutoFit/>
          </a:bodyPr>
          <a:lstStyle/>
          <a:p>
            <a:pPr>
              <a:defRPr/>
            </a:pPr>
            <a:r>
              <a:rPr lang="en-US" sz="2800" b="1" dirty="0">
                <a:solidFill>
                  <a:srgbClr val="2952A3"/>
                </a:solidFill>
                <a:latin typeface="+mj-lt"/>
                <a:cs typeface="Arial" pitchFamily="34" charset="0"/>
              </a:rPr>
              <a:t>CMS </a:t>
            </a:r>
          </a:p>
        </p:txBody>
      </p:sp>
      <p:sp>
        <p:nvSpPr>
          <p:cNvPr id="7" name="Content Placeholder 6"/>
          <p:cNvSpPr>
            <a:spLocks noGrp="1"/>
          </p:cNvSpPr>
          <p:nvPr>
            <p:ph idx="1"/>
          </p:nvPr>
        </p:nvSpPr>
        <p:spPr>
          <a:xfrm>
            <a:off x="443552" y="2811439"/>
            <a:ext cx="8229600" cy="3887930"/>
          </a:xfrm>
        </p:spPr>
        <p:txBody>
          <a:bodyPr/>
          <a:lstStyle/>
          <a:p>
            <a:pPr>
              <a:defRPr/>
            </a:pPr>
            <a:r>
              <a:rPr lang="en-US" sz="2600" dirty="0" smtClean="0">
                <a:solidFill>
                  <a:srgbClr val="2952A3"/>
                </a:solidFill>
              </a:rPr>
              <a:t>In addition, the manufacturer's recommended maintenance frequency must be utilized for all new equipment until a sufficient amount of maintenance history has been acquired to safely adjust the maintenance frequency below that recommended.</a:t>
            </a:r>
          </a:p>
          <a:p>
            <a:pPr>
              <a:buFont typeface="Arial" charset="0"/>
              <a:buNone/>
              <a:defRPr/>
            </a:pPr>
            <a:endParaRPr lang="en-US" sz="2600" dirty="0">
              <a:solidFill>
                <a:srgbClr val="2952A3"/>
              </a:solidFill>
            </a:endParaRPr>
          </a:p>
        </p:txBody>
      </p:sp>
    </p:spTree>
    <p:extLst>
      <p:ext uri="{BB962C8B-B14F-4D97-AF65-F5344CB8AC3E}">
        <p14:creationId xmlns:p14="http://schemas.microsoft.com/office/powerpoint/2010/main" val="21804869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29101" y="1425836"/>
            <a:ext cx="6934200" cy="523875"/>
          </a:xfrm>
          <a:prstGeom prst="rect">
            <a:avLst/>
          </a:prstGeom>
          <a:noFill/>
          <a:ln w="9525">
            <a:noFill/>
            <a:miter lim="800000"/>
            <a:headEnd/>
            <a:tailEnd/>
          </a:ln>
        </p:spPr>
        <p:txBody>
          <a:bodyPr>
            <a:spAutoFit/>
          </a:bodyPr>
          <a:lstStyle/>
          <a:p>
            <a:pPr>
              <a:defRPr/>
            </a:pPr>
            <a:r>
              <a:rPr lang="en-US" sz="2800" b="1" dirty="0" smtClean="0">
                <a:solidFill>
                  <a:srgbClr val="2952A3"/>
                </a:solidFill>
                <a:latin typeface="+mj-lt"/>
                <a:cs typeface="Arial" pitchFamily="34" charset="0"/>
              </a:rPr>
              <a:t>What Equipment CANNOT be included</a:t>
            </a:r>
            <a:endParaRPr lang="en-US" sz="2800" b="1" dirty="0">
              <a:solidFill>
                <a:srgbClr val="2952A3"/>
              </a:solidFill>
              <a:latin typeface="+mj-lt"/>
              <a:cs typeface="Arial" pitchFamily="34" charset="0"/>
            </a:endParaRPr>
          </a:p>
        </p:txBody>
      </p:sp>
      <p:sp>
        <p:nvSpPr>
          <p:cNvPr id="7" name="Content Placeholder 6"/>
          <p:cNvSpPr>
            <a:spLocks noGrp="1"/>
          </p:cNvSpPr>
          <p:nvPr>
            <p:ph idx="1"/>
          </p:nvPr>
        </p:nvSpPr>
        <p:spPr>
          <a:xfrm>
            <a:off x="1066800" y="2347414"/>
            <a:ext cx="7543800" cy="4205785"/>
          </a:xfrm>
        </p:spPr>
        <p:txBody>
          <a:bodyPr>
            <a:normAutofit fontScale="77500" lnSpcReduction="20000"/>
          </a:bodyPr>
          <a:lstStyle/>
          <a:p>
            <a:pPr>
              <a:defRPr/>
            </a:pPr>
            <a:r>
              <a:rPr lang="en-US" dirty="0" smtClean="0">
                <a:solidFill>
                  <a:srgbClr val="2952A3"/>
                </a:solidFill>
              </a:rPr>
              <a:t>Equipment that is critical to patient health and safety is not a candidate for an alternative, less frequent maintenance activity schedule. </a:t>
            </a:r>
          </a:p>
          <a:p>
            <a:pPr>
              <a:defRPr/>
            </a:pPr>
            <a:endParaRPr lang="en-US" dirty="0">
              <a:solidFill>
                <a:srgbClr val="2952A3"/>
              </a:solidFill>
            </a:endParaRPr>
          </a:p>
          <a:p>
            <a:pPr>
              <a:defRPr/>
            </a:pPr>
            <a:r>
              <a:rPr lang="en-US" dirty="0" smtClean="0">
                <a:solidFill>
                  <a:srgbClr val="2952A3"/>
                </a:solidFill>
              </a:rPr>
              <a:t>Such equipment must be maintained at least as often as the manufacturer recommends. At a minimum such critical equipment includes, but is not limited to, life-support devices, key resuscitation devices, critical monitoring devices, equipment used for </a:t>
            </a:r>
            <a:r>
              <a:rPr lang="en-US" u="sng" dirty="0" smtClean="0">
                <a:solidFill>
                  <a:srgbClr val="2952A3"/>
                </a:solidFill>
              </a:rPr>
              <a:t>radiologic imaging</a:t>
            </a:r>
            <a:r>
              <a:rPr lang="en-US" dirty="0" smtClean="0">
                <a:solidFill>
                  <a:srgbClr val="2952A3"/>
                </a:solidFill>
              </a:rPr>
              <a:t>, and other devices whose failure may result in serious injury to or death of patients or staff.</a:t>
            </a:r>
          </a:p>
          <a:p>
            <a:pPr>
              <a:defRPr/>
            </a:pPr>
            <a:endParaRPr lang="en-US" dirty="0">
              <a:solidFill>
                <a:srgbClr val="2952A3"/>
              </a:solidFill>
            </a:endParaRPr>
          </a:p>
        </p:txBody>
      </p:sp>
    </p:spTree>
    <p:extLst>
      <p:ext uri="{BB962C8B-B14F-4D97-AF65-F5344CB8AC3E}">
        <p14:creationId xmlns:p14="http://schemas.microsoft.com/office/powerpoint/2010/main" val="1307883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20" y="1207116"/>
            <a:ext cx="6934200" cy="523875"/>
          </a:xfrm>
          <a:prstGeom prst="rect">
            <a:avLst/>
          </a:prstGeom>
          <a:noFill/>
          <a:ln w="9525">
            <a:noFill/>
            <a:miter lim="800000"/>
            <a:headEnd/>
            <a:tailEnd/>
          </a:ln>
        </p:spPr>
        <p:txBody>
          <a:bodyPr>
            <a:spAutoFit/>
          </a:bodyPr>
          <a:lstStyle/>
          <a:p>
            <a:pPr>
              <a:defRPr/>
            </a:pPr>
            <a:r>
              <a:rPr lang="en-US" sz="2800" b="1" dirty="0" smtClean="0">
                <a:solidFill>
                  <a:srgbClr val="2952A3"/>
                </a:solidFill>
                <a:latin typeface="+mj-lt"/>
                <a:cs typeface="Arial" pitchFamily="34" charset="0"/>
              </a:rPr>
              <a:t>Adjustment Requirements</a:t>
            </a:r>
            <a:endParaRPr lang="en-US" sz="2800" b="1" dirty="0">
              <a:solidFill>
                <a:srgbClr val="2952A3"/>
              </a:solidFill>
              <a:latin typeface="+mj-lt"/>
              <a:cs typeface="Arial" pitchFamily="34" charset="0"/>
            </a:endParaRPr>
          </a:p>
        </p:txBody>
      </p:sp>
      <p:sp>
        <p:nvSpPr>
          <p:cNvPr id="7" name="Content Placeholder 6"/>
          <p:cNvSpPr>
            <a:spLocks noGrp="1"/>
          </p:cNvSpPr>
          <p:nvPr>
            <p:ph idx="1"/>
          </p:nvPr>
        </p:nvSpPr>
        <p:spPr>
          <a:xfrm>
            <a:off x="1066800" y="1981200"/>
            <a:ext cx="7543800" cy="4648200"/>
          </a:xfrm>
        </p:spPr>
        <p:txBody>
          <a:bodyPr>
            <a:normAutofit fontScale="92500"/>
          </a:bodyPr>
          <a:lstStyle/>
          <a:p>
            <a:pPr>
              <a:defRPr/>
            </a:pPr>
            <a:r>
              <a:rPr lang="en-US" sz="2600" dirty="0" smtClean="0">
                <a:solidFill>
                  <a:srgbClr val="2952A3"/>
                </a:solidFill>
              </a:rPr>
              <a:t>If a hospital is adjusting non-critical equipment maintenance frequencies to be below those recommended by the manufacturer, such adjustments must be based upon a systematic, evidence-based assessment.</a:t>
            </a:r>
          </a:p>
          <a:p>
            <a:pPr marL="0" indent="0">
              <a:buNone/>
              <a:defRPr/>
            </a:pPr>
            <a:r>
              <a:rPr lang="en-US" sz="2600" dirty="0" smtClean="0">
                <a:solidFill>
                  <a:srgbClr val="2952A3"/>
                </a:solidFill>
              </a:rPr>
              <a:t> </a:t>
            </a:r>
          </a:p>
          <a:p>
            <a:pPr>
              <a:defRPr/>
            </a:pPr>
            <a:r>
              <a:rPr lang="en-US" sz="2600" dirty="0" smtClean="0">
                <a:solidFill>
                  <a:srgbClr val="2952A3"/>
                </a:solidFill>
              </a:rPr>
              <a:t>The hospital must </a:t>
            </a:r>
            <a:r>
              <a:rPr lang="en-US" sz="2600" u="sng" dirty="0" smtClean="0">
                <a:solidFill>
                  <a:srgbClr val="2952A3"/>
                </a:solidFill>
              </a:rPr>
              <a:t>document</a:t>
            </a:r>
            <a:r>
              <a:rPr lang="en-US" sz="2600" dirty="0" smtClean="0">
                <a:solidFill>
                  <a:srgbClr val="2952A3"/>
                </a:solidFill>
              </a:rPr>
              <a:t> the assessment for all equipment with less frequent maintenance than what the manufacturer recommends, including: </a:t>
            </a:r>
          </a:p>
          <a:p>
            <a:pPr lvl="1">
              <a:defRPr/>
            </a:pPr>
            <a:r>
              <a:rPr lang="en-US" sz="2200" dirty="0" smtClean="0">
                <a:solidFill>
                  <a:srgbClr val="2952A3"/>
                </a:solidFill>
              </a:rPr>
              <a:t>The selected maintenance strategy that led to the lower adjusted frequency</a:t>
            </a:r>
          </a:p>
          <a:p>
            <a:pPr lvl="1">
              <a:defRPr/>
            </a:pPr>
            <a:r>
              <a:rPr lang="en-US" sz="2200" dirty="0" smtClean="0">
                <a:solidFill>
                  <a:srgbClr val="2952A3"/>
                </a:solidFill>
              </a:rPr>
              <a:t>Supporting evidence. </a:t>
            </a:r>
            <a:endParaRPr lang="en-US" sz="2200" dirty="0">
              <a:solidFill>
                <a:srgbClr val="2952A3"/>
              </a:solidFill>
            </a:endParaRPr>
          </a:p>
        </p:txBody>
      </p:sp>
    </p:spTree>
    <p:extLst>
      <p:ext uri="{BB962C8B-B14F-4D97-AF65-F5344CB8AC3E}">
        <p14:creationId xmlns:p14="http://schemas.microsoft.com/office/powerpoint/2010/main" val="1244371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56146" y="1441757"/>
            <a:ext cx="6934200" cy="523875"/>
          </a:xfrm>
          <a:prstGeom prst="rect">
            <a:avLst/>
          </a:prstGeom>
          <a:noFill/>
          <a:ln w="9525">
            <a:noFill/>
            <a:miter lim="800000"/>
            <a:headEnd/>
            <a:tailEnd/>
          </a:ln>
        </p:spPr>
        <p:txBody>
          <a:bodyPr>
            <a:spAutoFit/>
          </a:bodyPr>
          <a:lstStyle/>
          <a:p>
            <a:pPr>
              <a:defRPr/>
            </a:pPr>
            <a:r>
              <a:rPr lang="en-US" sz="2800" b="1" dirty="0" smtClean="0">
                <a:solidFill>
                  <a:srgbClr val="2952A3"/>
                </a:solidFill>
                <a:latin typeface="+mj-lt"/>
                <a:cs typeface="Arial" pitchFamily="34" charset="0"/>
              </a:rPr>
              <a:t>Acceptable Evidence </a:t>
            </a:r>
            <a:endParaRPr lang="en-US" sz="2800" b="1" dirty="0">
              <a:solidFill>
                <a:srgbClr val="2952A3"/>
              </a:solidFill>
              <a:latin typeface="+mj-lt"/>
              <a:cs typeface="Arial" pitchFamily="34" charset="0"/>
            </a:endParaRPr>
          </a:p>
        </p:txBody>
      </p:sp>
      <p:sp>
        <p:nvSpPr>
          <p:cNvPr id="22532" name="Content Placeholder 5"/>
          <p:cNvSpPr>
            <a:spLocks noGrp="1"/>
          </p:cNvSpPr>
          <p:nvPr>
            <p:ph idx="1"/>
          </p:nvPr>
        </p:nvSpPr>
        <p:spPr>
          <a:xfrm>
            <a:off x="1066800" y="2333766"/>
            <a:ext cx="7543800" cy="4295633"/>
          </a:xfrm>
        </p:spPr>
        <p:txBody>
          <a:bodyPr>
            <a:normAutofit fontScale="92500" lnSpcReduction="10000"/>
          </a:bodyPr>
          <a:lstStyle/>
          <a:p>
            <a:pPr>
              <a:defRPr/>
            </a:pPr>
            <a:r>
              <a:rPr lang="en-US" dirty="0" smtClean="0">
                <a:solidFill>
                  <a:srgbClr val="2952A3"/>
                </a:solidFill>
              </a:rPr>
              <a:t>The evidence must:</a:t>
            </a:r>
          </a:p>
          <a:p>
            <a:pPr lvl="1">
              <a:defRPr/>
            </a:pPr>
            <a:r>
              <a:rPr lang="en-US" dirty="0" smtClean="0">
                <a:solidFill>
                  <a:srgbClr val="2952A3"/>
                </a:solidFill>
              </a:rPr>
              <a:t>Provide support that the frequency adjustment will not adversely affect patient or staff health and safety</a:t>
            </a:r>
          </a:p>
          <a:p>
            <a:pPr lvl="1">
              <a:defRPr/>
            </a:pPr>
            <a:endParaRPr lang="en-US" dirty="0" smtClean="0">
              <a:solidFill>
                <a:srgbClr val="2952A3"/>
              </a:solidFill>
            </a:endParaRPr>
          </a:p>
          <a:p>
            <a:pPr lvl="1">
              <a:defRPr/>
            </a:pPr>
            <a:r>
              <a:rPr lang="en-US" dirty="0" smtClean="0">
                <a:solidFill>
                  <a:srgbClr val="2952A3"/>
                </a:solidFill>
              </a:rPr>
              <a:t>The assessment of whether it is appropriate to use a </a:t>
            </a:r>
            <a:r>
              <a:rPr lang="en-US" u="sng" dirty="0" smtClean="0">
                <a:solidFill>
                  <a:srgbClr val="2952A3"/>
                </a:solidFill>
              </a:rPr>
              <a:t>maintenance strategy</a:t>
            </a:r>
            <a:r>
              <a:rPr lang="en-US" dirty="0" smtClean="0">
                <a:solidFill>
                  <a:srgbClr val="2952A3"/>
                </a:solidFill>
              </a:rPr>
              <a:t> that results in less frequent maintenance than what the manufacturer recommends must be performed by qualified personnel</a:t>
            </a:r>
          </a:p>
        </p:txBody>
      </p:sp>
    </p:spTree>
    <p:extLst>
      <p:ext uri="{BB962C8B-B14F-4D97-AF65-F5344CB8AC3E}">
        <p14:creationId xmlns:p14="http://schemas.microsoft.com/office/powerpoint/2010/main" val="822523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anim calcmode="lin" valueType="num">
                                      <p:cBhvr additive="base">
                                        <p:cTn id="7"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2">
                                            <p:txEl>
                                              <p:pRg st="3" end="3"/>
                                            </p:txEl>
                                          </p:spTgt>
                                        </p:tgtEl>
                                        <p:attrNameLst>
                                          <p:attrName>style.visibility</p:attrName>
                                        </p:attrNameLst>
                                      </p:cBhvr>
                                      <p:to>
                                        <p:strVal val="visible"/>
                                      </p:to>
                                    </p:set>
                                    <p:anim calcmode="lin" valueType="num">
                                      <p:cBhvr additive="base">
                                        <p:cTn id="13"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37782" y="1261707"/>
            <a:ext cx="6934200" cy="523220"/>
          </a:xfrm>
          <a:prstGeom prst="rect">
            <a:avLst/>
          </a:prstGeom>
          <a:noFill/>
          <a:ln w="9525">
            <a:noFill/>
            <a:miter lim="800000"/>
            <a:headEnd/>
            <a:tailEnd/>
          </a:ln>
        </p:spPr>
        <p:txBody>
          <a:bodyPr>
            <a:spAutoFit/>
          </a:bodyPr>
          <a:lstStyle/>
          <a:p>
            <a:pPr>
              <a:defRPr/>
            </a:pPr>
            <a:r>
              <a:rPr lang="en-US" sz="2800" b="1" dirty="0">
                <a:solidFill>
                  <a:srgbClr val="2952A3"/>
                </a:solidFill>
                <a:cs typeface="Arial" pitchFamily="34" charset="0"/>
              </a:rPr>
              <a:t>Acceptable Evidence </a:t>
            </a:r>
          </a:p>
        </p:txBody>
      </p:sp>
      <p:sp>
        <p:nvSpPr>
          <p:cNvPr id="7" name="Content Placeholder 6"/>
          <p:cNvSpPr>
            <a:spLocks noGrp="1"/>
          </p:cNvSpPr>
          <p:nvPr>
            <p:ph idx="1"/>
          </p:nvPr>
        </p:nvSpPr>
        <p:spPr>
          <a:xfrm>
            <a:off x="832512" y="2524836"/>
            <a:ext cx="7791734" cy="3753135"/>
          </a:xfrm>
        </p:spPr>
        <p:txBody>
          <a:bodyPr>
            <a:normAutofit fontScale="70000" lnSpcReduction="20000"/>
          </a:bodyPr>
          <a:lstStyle/>
          <a:p>
            <a:pPr>
              <a:defRPr/>
            </a:pPr>
            <a:r>
              <a:rPr lang="en-US" u="sng" dirty="0" smtClean="0">
                <a:solidFill>
                  <a:srgbClr val="2952A3"/>
                </a:solidFill>
              </a:rPr>
              <a:t>Maintenance strategies</a:t>
            </a:r>
            <a:r>
              <a:rPr lang="en-US" dirty="0" smtClean="0">
                <a:solidFill>
                  <a:srgbClr val="2952A3"/>
                </a:solidFill>
              </a:rPr>
              <a:t> are various methodologies for determining the most efficient and effective application of maintenance activities. </a:t>
            </a:r>
          </a:p>
          <a:p>
            <a:pPr>
              <a:defRPr/>
            </a:pPr>
            <a:endParaRPr lang="en-US" dirty="0">
              <a:solidFill>
                <a:srgbClr val="2952A3"/>
              </a:solidFill>
            </a:endParaRPr>
          </a:p>
          <a:p>
            <a:pPr>
              <a:defRPr/>
            </a:pPr>
            <a:r>
              <a:rPr lang="en-US" dirty="0" smtClean="0">
                <a:solidFill>
                  <a:srgbClr val="2952A3"/>
                </a:solidFill>
              </a:rPr>
              <a:t>Several maintenance strategies (e.g., Preventive, Predictive, Reactive, and Reliability-Centered) can be used to determine the appropriate frequency for maintenance, inspection, and testing of equipment, </a:t>
            </a:r>
            <a:r>
              <a:rPr lang="en-US" u="sng" dirty="0" smtClean="0">
                <a:solidFill>
                  <a:srgbClr val="2952A3"/>
                </a:solidFill>
              </a:rPr>
              <a:t>based upon acceptable risk to patient health and safety</a:t>
            </a:r>
            <a:r>
              <a:rPr lang="en-US" dirty="0" smtClean="0">
                <a:solidFill>
                  <a:srgbClr val="2952A3"/>
                </a:solidFill>
              </a:rPr>
              <a:t>. </a:t>
            </a:r>
          </a:p>
          <a:p>
            <a:pPr>
              <a:defRPr/>
            </a:pPr>
            <a:endParaRPr lang="en-US" dirty="0">
              <a:solidFill>
                <a:srgbClr val="2952A3"/>
              </a:solidFill>
            </a:endParaRPr>
          </a:p>
          <a:p>
            <a:pPr>
              <a:defRPr/>
            </a:pPr>
            <a:r>
              <a:rPr lang="en-US" dirty="0" smtClean="0">
                <a:solidFill>
                  <a:srgbClr val="2952A3"/>
                </a:solidFill>
              </a:rPr>
              <a:t>Maintenance strategies may be applied to groups or individual pieces of equipment.</a:t>
            </a:r>
          </a:p>
          <a:p>
            <a:pPr>
              <a:defRPr/>
            </a:pPr>
            <a:endParaRPr lang="en-US" dirty="0">
              <a:solidFill>
                <a:srgbClr val="2952A3"/>
              </a:solidFill>
            </a:endParaRPr>
          </a:p>
        </p:txBody>
      </p:sp>
    </p:spTree>
    <p:extLst>
      <p:ext uri="{BB962C8B-B14F-4D97-AF65-F5344CB8AC3E}">
        <p14:creationId xmlns:p14="http://schemas.microsoft.com/office/powerpoint/2010/main" val="3004764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65077" y="1207116"/>
            <a:ext cx="6934200" cy="523875"/>
          </a:xfrm>
          <a:prstGeom prst="rect">
            <a:avLst/>
          </a:prstGeom>
          <a:noFill/>
          <a:ln w="9525">
            <a:noFill/>
            <a:miter lim="800000"/>
            <a:headEnd/>
            <a:tailEnd/>
          </a:ln>
        </p:spPr>
        <p:txBody>
          <a:bodyPr>
            <a:spAutoFit/>
          </a:bodyPr>
          <a:lstStyle/>
          <a:p>
            <a:pPr>
              <a:defRPr/>
            </a:pPr>
            <a:r>
              <a:rPr lang="en-US" sz="2800" b="1" dirty="0" smtClean="0">
                <a:solidFill>
                  <a:srgbClr val="2952A3"/>
                </a:solidFill>
                <a:latin typeface="+mj-lt"/>
                <a:cs typeface="Arial" pitchFamily="34" charset="0"/>
              </a:rPr>
              <a:t>Acceptable Evidence </a:t>
            </a:r>
            <a:endParaRPr lang="en-US" sz="2800" b="1" dirty="0">
              <a:solidFill>
                <a:srgbClr val="2952A3"/>
              </a:solidFill>
              <a:latin typeface="+mj-lt"/>
              <a:cs typeface="Arial" pitchFamily="34" charset="0"/>
            </a:endParaRPr>
          </a:p>
        </p:txBody>
      </p:sp>
      <p:sp>
        <p:nvSpPr>
          <p:cNvPr id="27652" name="Content Placeholder 5"/>
          <p:cNvSpPr>
            <a:spLocks noGrp="1"/>
          </p:cNvSpPr>
          <p:nvPr>
            <p:ph idx="1"/>
          </p:nvPr>
        </p:nvSpPr>
        <p:spPr>
          <a:xfrm>
            <a:off x="1066800" y="2374710"/>
            <a:ext cx="7543800" cy="4254690"/>
          </a:xfrm>
        </p:spPr>
        <p:txBody>
          <a:bodyPr>
            <a:normAutofit fontScale="77500" lnSpcReduction="20000"/>
          </a:bodyPr>
          <a:lstStyle/>
          <a:p>
            <a:pPr>
              <a:defRPr/>
            </a:pPr>
            <a:r>
              <a:rPr lang="en-US" dirty="0" smtClean="0">
                <a:solidFill>
                  <a:srgbClr val="2952A3"/>
                </a:solidFill>
              </a:rPr>
              <a:t>If </a:t>
            </a:r>
            <a:r>
              <a:rPr lang="en-US" dirty="0" smtClean="0">
                <a:solidFill>
                  <a:srgbClr val="2952A3"/>
                </a:solidFill>
              </a:rPr>
              <a:t>you have been running a Utility Management Program </a:t>
            </a:r>
            <a:r>
              <a:rPr lang="en-US" u="sng" dirty="0" smtClean="0">
                <a:solidFill>
                  <a:srgbClr val="2952A3"/>
                </a:solidFill>
              </a:rPr>
              <a:t>based upon </a:t>
            </a:r>
            <a:r>
              <a:rPr lang="en-US" b="1" u="sng" dirty="0" smtClean="0">
                <a:solidFill>
                  <a:srgbClr val="2952A3"/>
                </a:solidFill>
              </a:rPr>
              <a:t>Risk Assessments</a:t>
            </a:r>
            <a:r>
              <a:rPr lang="en-US" dirty="0" smtClean="0">
                <a:solidFill>
                  <a:srgbClr val="2952A3"/>
                </a:solidFill>
              </a:rPr>
              <a:t> you have a good basis for determining which pieces of equipment you have to have strict adherence to the manufacture's  recommended methods and frequencies.</a:t>
            </a:r>
          </a:p>
          <a:p>
            <a:pPr>
              <a:defRPr/>
            </a:pPr>
            <a:endParaRPr lang="en-US" dirty="0" smtClean="0">
              <a:solidFill>
                <a:srgbClr val="2952A3"/>
              </a:solidFill>
            </a:endParaRPr>
          </a:p>
          <a:p>
            <a:pPr>
              <a:defRPr/>
            </a:pPr>
            <a:r>
              <a:rPr lang="en-US" dirty="0" smtClean="0">
                <a:solidFill>
                  <a:srgbClr val="2952A3"/>
                </a:solidFill>
              </a:rPr>
              <a:t>If you have been including </a:t>
            </a:r>
            <a:r>
              <a:rPr lang="en-US" i="1" u="sng" dirty="0" smtClean="0">
                <a:solidFill>
                  <a:srgbClr val="2952A3"/>
                </a:solidFill>
              </a:rPr>
              <a:t>everything</a:t>
            </a:r>
            <a:r>
              <a:rPr lang="en-US" dirty="0" smtClean="0">
                <a:solidFill>
                  <a:srgbClr val="2952A3"/>
                </a:solidFill>
              </a:rPr>
              <a:t> for all of these years then your supporting documentation will be flimsy and you will be forced adhere to the manufacturer's methods and frequencies.</a:t>
            </a:r>
          </a:p>
        </p:txBody>
      </p:sp>
    </p:spTree>
    <p:extLst>
      <p:ext uri="{BB962C8B-B14F-4D97-AF65-F5344CB8AC3E}">
        <p14:creationId xmlns:p14="http://schemas.microsoft.com/office/powerpoint/2010/main" val="2986181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2">
                                            <p:txEl>
                                              <p:pRg st="2" end="2"/>
                                            </p:txEl>
                                          </p:spTgt>
                                        </p:tgtEl>
                                        <p:attrNameLst>
                                          <p:attrName>style.visibility</p:attrName>
                                        </p:attrNameLst>
                                      </p:cBhvr>
                                      <p:to>
                                        <p:strVal val="visible"/>
                                      </p:to>
                                    </p:set>
                                    <p:anim calcmode="lin" valueType="num">
                                      <p:cBhvr additive="base">
                                        <p:cTn id="7" dur="5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74260" y="1370889"/>
            <a:ext cx="6934200" cy="523875"/>
          </a:xfrm>
          <a:prstGeom prst="rect">
            <a:avLst/>
          </a:prstGeom>
          <a:noFill/>
          <a:ln w="9525">
            <a:noFill/>
            <a:miter lim="800000"/>
            <a:headEnd/>
            <a:tailEnd/>
          </a:ln>
        </p:spPr>
        <p:txBody>
          <a:bodyPr>
            <a:spAutoFit/>
          </a:bodyPr>
          <a:lstStyle/>
          <a:p>
            <a:pPr>
              <a:defRPr/>
            </a:pPr>
            <a:r>
              <a:rPr lang="en-US" sz="2800" b="1" dirty="0" smtClean="0">
                <a:solidFill>
                  <a:srgbClr val="2952A3"/>
                </a:solidFill>
                <a:latin typeface="+mj-lt"/>
                <a:cs typeface="Arial" pitchFamily="34" charset="0"/>
              </a:rPr>
              <a:t>What is NOT Acceptable?</a:t>
            </a:r>
            <a:endParaRPr lang="en-US" sz="2800" b="1" dirty="0">
              <a:solidFill>
                <a:srgbClr val="2952A3"/>
              </a:solidFill>
              <a:latin typeface="+mj-lt"/>
              <a:cs typeface="Arial" pitchFamily="34" charset="0"/>
            </a:endParaRPr>
          </a:p>
        </p:txBody>
      </p:sp>
      <p:sp>
        <p:nvSpPr>
          <p:cNvPr id="24580" name="Content Placeholder 6"/>
          <p:cNvSpPr>
            <a:spLocks noGrp="1"/>
          </p:cNvSpPr>
          <p:nvPr>
            <p:ph idx="1"/>
          </p:nvPr>
        </p:nvSpPr>
        <p:spPr>
          <a:xfrm>
            <a:off x="661916" y="2511188"/>
            <a:ext cx="8229600" cy="3806044"/>
          </a:xfrm>
        </p:spPr>
        <p:txBody>
          <a:bodyPr/>
          <a:lstStyle/>
          <a:p>
            <a:pPr>
              <a:defRPr/>
            </a:pPr>
            <a:r>
              <a:rPr lang="en-US" dirty="0" smtClean="0">
                <a:solidFill>
                  <a:srgbClr val="2952A3"/>
                </a:solidFill>
              </a:rPr>
              <a:t>Although the hospital may elect to adjust the frequency of maintenance activities below those recommended by the manufacturer in some cases, </a:t>
            </a:r>
            <a:r>
              <a:rPr lang="en-US" dirty="0" smtClean="0">
                <a:solidFill>
                  <a:srgbClr val="FF0000"/>
                </a:solidFill>
              </a:rPr>
              <a:t>the </a:t>
            </a:r>
            <a:r>
              <a:rPr lang="en-US" u="sng" dirty="0" smtClean="0">
                <a:solidFill>
                  <a:srgbClr val="FF0000"/>
                </a:solidFill>
              </a:rPr>
              <a:t>content</a:t>
            </a:r>
            <a:r>
              <a:rPr lang="en-US" dirty="0" smtClean="0">
                <a:solidFill>
                  <a:srgbClr val="FF0000"/>
                </a:solidFill>
              </a:rPr>
              <a:t> of the recommended maintenance activities must not be substituted or eliminated</a:t>
            </a:r>
            <a:r>
              <a:rPr lang="en-US" dirty="0" smtClean="0"/>
              <a:t>.</a:t>
            </a:r>
          </a:p>
          <a:p>
            <a:pPr>
              <a:buFont typeface="Arial" charset="0"/>
              <a:buNone/>
              <a:defRPr/>
            </a:pPr>
            <a:endParaRPr lang="en-US" dirty="0" smtClean="0"/>
          </a:p>
        </p:txBody>
      </p:sp>
    </p:spTree>
    <p:extLst>
      <p:ext uri="{BB962C8B-B14F-4D97-AF65-F5344CB8AC3E}">
        <p14:creationId xmlns:p14="http://schemas.microsoft.com/office/powerpoint/2010/main" val="410570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5"/>
          <p:cNvSpPr>
            <a:spLocks noGrp="1"/>
          </p:cNvSpPr>
          <p:nvPr>
            <p:ph idx="1"/>
          </p:nvPr>
        </p:nvSpPr>
        <p:spPr>
          <a:xfrm>
            <a:off x="1066800" y="1460310"/>
            <a:ext cx="7543800" cy="5169090"/>
          </a:xfrm>
        </p:spPr>
        <p:txBody>
          <a:bodyPr>
            <a:normAutofit fontScale="92500" lnSpcReduction="20000"/>
          </a:bodyPr>
          <a:lstStyle/>
          <a:p>
            <a:pPr algn="ctr">
              <a:buFont typeface="Arial" charset="0"/>
              <a:buNone/>
              <a:defRPr/>
            </a:pPr>
            <a:r>
              <a:rPr lang="en-US" sz="4400" b="1" dirty="0" smtClean="0">
                <a:solidFill>
                  <a:srgbClr val="2952A3"/>
                </a:solidFill>
              </a:rPr>
              <a:t>So </a:t>
            </a:r>
            <a:r>
              <a:rPr lang="en-US" sz="4400" b="1" dirty="0" smtClean="0">
                <a:solidFill>
                  <a:srgbClr val="2952A3"/>
                </a:solidFill>
              </a:rPr>
              <a:t>Who </a:t>
            </a:r>
            <a:r>
              <a:rPr lang="en-US" sz="4400" b="1" dirty="0">
                <a:solidFill>
                  <a:srgbClr val="2952A3"/>
                </a:solidFill>
              </a:rPr>
              <a:t>W</a:t>
            </a:r>
            <a:r>
              <a:rPr lang="en-US" sz="4400" b="1" dirty="0" smtClean="0">
                <a:solidFill>
                  <a:srgbClr val="2952A3"/>
                </a:solidFill>
              </a:rPr>
              <a:t>ill Monitor?</a:t>
            </a:r>
            <a:endParaRPr lang="en-US" sz="4400" b="1" dirty="0" smtClean="0">
              <a:solidFill>
                <a:srgbClr val="2952A3"/>
              </a:solidFill>
            </a:endParaRPr>
          </a:p>
          <a:p>
            <a:pPr algn="ctr">
              <a:buFont typeface="Arial" charset="0"/>
              <a:buNone/>
              <a:defRPr/>
            </a:pPr>
            <a:endParaRPr lang="en-US" sz="4400" b="1" dirty="0" smtClean="0">
              <a:solidFill>
                <a:srgbClr val="2952A3"/>
              </a:solidFill>
            </a:endParaRPr>
          </a:p>
          <a:p>
            <a:pPr>
              <a:defRPr/>
            </a:pPr>
            <a:r>
              <a:rPr lang="en-US" dirty="0" smtClean="0">
                <a:solidFill>
                  <a:srgbClr val="2952A3"/>
                </a:solidFill>
              </a:rPr>
              <a:t>If you are a deemed organization, CMS will </a:t>
            </a:r>
            <a:r>
              <a:rPr lang="en-US" dirty="0" smtClean="0">
                <a:solidFill>
                  <a:srgbClr val="2952A3"/>
                </a:solidFill>
              </a:rPr>
              <a:t>come </a:t>
            </a:r>
            <a:r>
              <a:rPr lang="en-US" dirty="0" smtClean="0">
                <a:solidFill>
                  <a:srgbClr val="2952A3"/>
                </a:solidFill>
              </a:rPr>
              <a:t>to your facility for a validated complaint or validation survey.</a:t>
            </a:r>
          </a:p>
          <a:p>
            <a:pPr>
              <a:defRPr/>
            </a:pPr>
            <a:endParaRPr lang="en-US" dirty="0" smtClean="0">
              <a:solidFill>
                <a:srgbClr val="2952A3"/>
              </a:solidFill>
            </a:endParaRPr>
          </a:p>
          <a:p>
            <a:pPr>
              <a:defRPr/>
            </a:pPr>
            <a:r>
              <a:rPr lang="en-US" dirty="0" smtClean="0">
                <a:solidFill>
                  <a:srgbClr val="2952A3"/>
                </a:solidFill>
              </a:rPr>
              <a:t>But you can be assured that state and local AHJs that have knowledge of these requirements will be eager to demonstrate their new found skills  to you.</a:t>
            </a:r>
          </a:p>
        </p:txBody>
      </p:sp>
    </p:spTree>
    <p:extLst>
      <p:ext uri="{BB962C8B-B14F-4D97-AF65-F5344CB8AC3E}">
        <p14:creationId xmlns:p14="http://schemas.microsoft.com/office/powerpoint/2010/main" val="782406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xEl>
                                              <p:pRg st="2" end="2"/>
                                            </p:txEl>
                                          </p:spTgt>
                                        </p:tgtEl>
                                        <p:attrNameLst>
                                          <p:attrName>style.visibility</p:attrName>
                                        </p:attrNameLst>
                                      </p:cBhvr>
                                      <p:to>
                                        <p:strVal val="visible"/>
                                      </p:to>
                                    </p:set>
                                    <p:anim calcmode="lin" valueType="num">
                                      <p:cBhvr additive="base">
                                        <p:cTn id="7"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4">
                                            <p:txEl>
                                              <p:pRg st="4" end="4"/>
                                            </p:txEl>
                                          </p:spTgt>
                                        </p:tgtEl>
                                        <p:attrNameLst>
                                          <p:attrName>style.visibility</p:attrName>
                                        </p:attrNameLst>
                                      </p:cBhvr>
                                      <p:to>
                                        <p:strVal val="visible"/>
                                      </p:to>
                                    </p:set>
                                    <p:anim calcmode="lin" valueType="num">
                                      <p:cBhvr additive="base">
                                        <p:cTn id="13" dur="500" fill="hold"/>
                                        <p:tgtEl>
                                          <p:spTgt spid="2560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61" y="2279176"/>
            <a:ext cx="8229600" cy="3614975"/>
          </a:xfrm>
        </p:spPr>
        <p:txBody>
          <a:bodyPr/>
          <a:lstStyle/>
          <a:p>
            <a:pPr marL="0" indent="0" algn="ctr">
              <a:buNone/>
            </a:pPr>
            <a:r>
              <a:rPr lang="en-US" dirty="0" smtClean="0">
                <a:solidFill>
                  <a:srgbClr val="2952A3"/>
                </a:solidFill>
              </a:rPr>
              <a:t>The next six slides are the actual Guidelines for your information. </a:t>
            </a:r>
          </a:p>
          <a:p>
            <a:pPr marL="0" indent="0" algn="ctr">
              <a:buNone/>
            </a:pPr>
            <a:endParaRPr lang="en-US" dirty="0">
              <a:solidFill>
                <a:srgbClr val="2952A3"/>
              </a:solidFill>
            </a:endParaRPr>
          </a:p>
          <a:p>
            <a:pPr marL="0" indent="0" algn="ctr">
              <a:buNone/>
            </a:pPr>
            <a:r>
              <a:rPr lang="en-US" dirty="0" smtClean="0">
                <a:solidFill>
                  <a:srgbClr val="2952A3"/>
                </a:solidFill>
              </a:rPr>
              <a:t>I will not read every </a:t>
            </a:r>
            <a:r>
              <a:rPr lang="en-US" dirty="0" smtClean="0">
                <a:solidFill>
                  <a:srgbClr val="2952A3"/>
                </a:solidFill>
              </a:rPr>
              <a:t>word </a:t>
            </a:r>
            <a:r>
              <a:rPr lang="en-US" dirty="0" smtClean="0">
                <a:solidFill>
                  <a:srgbClr val="2952A3"/>
                </a:solidFill>
              </a:rPr>
              <a:t>of them to you!</a:t>
            </a:r>
          </a:p>
          <a:p>
            <a:pPr marL="0" indent="0" algn="ctr">
              <a:buNone/>
            </a:pPr>
            <a:endParaRPr lang="en-US" dirty="0">
              <a:solidFill>
                <a:srgbClr val="2952A3"/>
              </a:solidFill>
            </a:endParaRPr>
          </a:p>
          <a:p>
            <a:pPr marL="0" indent="0" algn="ctr">
              <a:buNone/>
            </a:pPr>
            <a:r>
              <a:rPr lang="en-US" b="1" dirty="0" smtClean="0">
                <a:solidFill>
                  <a:srgbClr val="2952A3"/>
                </a:solidFill>
              </a:rPr>
              <a:t>You are welcome </a:t>
            </a:r>
            <a:r>
              <a:rPr lang="en-US" b="1" dirty="0" smtClean="0">
                <a:solidFill>
                  <a:srgbClr val="2952A3"/>
                </a:solidFill>
                <a:sym typeface="Wingdings" panose="05000000000000000000" pitchFamily="2" charset="2"/>
              </a:rPr>
              <a:t> </a:t>
            </a:r>
            <a:endParaRPr lang="en-US" b="1" dirty="0" smtClean="0">
              <a:solidFill>
                <a:srgbClr val="2952A3"/>
              </a:solidFill>
            </a:endParaRPr>
          </a:p>
        </p:txBody>
      </p:sp>
    </p:spTree>
    <p:extLst>
      <p:ext uri="{BB962C8B-B14F-4D97-AF65-F5344CB8AC3E}">
        <p14:creationId xmlns:p14="http://schemas.microsoft.com/office/powerpoint/2010/main" val="325982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nny\Pictures\Presentation Pics\Dunkin and C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44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11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33065" y="1413681"/>
            <a:ext cx="8915400" cy="5334000"/>
          </a:xfrm>
        </p:spPr>
        <p:txBody>
          <a:bodyPr/>
          <a:lstStyle/>
          <a:p>
            <a:pPr>
              <a:defRPr/>
            </a:pPr>
            <a:r>
              <a:rPr lang="en-US" b="1" dirty="0" smtClean="0">
                <a:solidFill>
                  <a:srgbClr val="2952A3"/>
                </a:solidFill>
              </a:rPr>
              <a:t>Interpretive Guidelines §482.41(c)(2)</a:t>
            </a:r>
            <a:endParaRPr lang="en-US" i="1" dirty="0" smtClean="0">
              <a:solidFill>
                <a:srgbClr val="2952A3"/>
              </a:solidFill>
            </a:endParaRPr>
          </a:p>
          <a:p>
            <a:pPr>
              <a:defRPr/>
            </a:pPr>
            <a:r>
              <a:rPr lang="en-US" sz="2400" b="1" i="1" dirty="0" smtClean="0">
                <a:solidFill>
                  <a:srgbClr val="FF0000"/>
                </a:solidFill>
              </a:rPr>
              <a:t>Equipment must be maintained to ensure an acceptable level </a:t>
            </a:r>
            <a:r>
              <a:rPr lang="en-US" sz="2400" i="1" dirty="0" smtClean="0">
                <a:solidFill>
                  <a:srgbClr val="FF0000"/>
                </a:solidFill>
              </a:rPr>
              <a:t>of safety and quality.</a:t>
            </a:r>
          </a:p>
          <a:p>
            <a:pPr>
              <a:defRPr/>
            </a:pPr>
            <a:r>
              <a:rPr lang="en-US" sz="2000" i="1" dirty="0" smtClean="0">
                <a:solidFill>
                  <a:srgbClr val="2952A3"/>
                </a:solidFill>
              </a:rPr>
              <a:t>In order to ensure an acceptable level of health and safety, the hospital </a:t>
            </a:r>
            <a:r>
              <a:rPr lang="en-US" sz="2000" i="1" u="sng" dirty="0" smtClean="0">
                <a:solidFill>
                  <a:srgbClr val="2952A3"/>
                </a:solidFill>
              </a:rPr>
              <a:t>identifies</a:t>
            </a:r>
            <a:r>
              <a:rPr lang="en-US" sz="2000" i="1" dirty="0" smtClean="0">
                <a:solidFill>
                  <a:srgbClr val="2952A3"/>
                </a:solidFill>
              </a:rPr>
              <a:t> the equipment it needs to meet its patients' needs for both day-to-day operations </a:t>
            </a:r>
            <a:r>
              <a:rPr lang="en-US" sz="2000" i="1" u="sng" dirty="0" smtClean="0">
                <a:solidFill>
                  <a:srgbClr val="2952A3"/>
                </a:solidFill>
              </a:rPr>
              <a:t>and in a likely emergency/disaster situation</a:t>
            </a:r>
            <a:r>
              <a:rPr lang="en-US" sz="2000" i="1" dirty="0" smtClean="0">
                <a:solidFill>
                  <a:srgbClr val="2952A3"/>
                </a:solidFill>
              </a:rPr>
              <a:t>, such as mass casualty events resulting from natural disasters, mass trauma, disease outbreaks, internal disasters, etc. In addition, the hospital must make adequate provisions to ensure the availability and reliability of its equipment needed for its operations and services. </a:t>
            </a:r>
            <a:r>
              <a:rPr lang="en-US" sz="2000" dirty="0" smtClean="0">
                <a:solidFill>
                  <a:srgbClr val="2952A3"/>
                </a:solidFill>
              </a:rPr>
              <a:t>Equipment includes </a:t>
            </a:r>
            <a:r>
              <a:rPr lang="en-US" sz="2000" dirty="0" smtClean="0">
                <a:solidFill>
                  <a:srgbClr val="C00000"/>
                </a:solidFill>
              </a:rPr>
              <a:t>both</a:t>
            </a:r>
            <a:r>
              <a:rPr lang="en-US" sz="2000" dirty="0" smtClean="0"/>
              <a:t> </a:t>
            </a:r>
            <a:r>
              <a:rPr lang="en-US" sz="2000" dirty="0" smtClean="0">
                <a:solidFill>
                  <a:srgbClr val="2952A3"/>
                </a:solidFill>
              </a:rPr>
              <a:t>facility equipment (e.g., elevators, generators, air handlers, medical gas systems, air compressors and vacuum systems, etc.) and medical equipment (e.g., biomedical equipment, radiological equipment, patient beds, stretchers, IV infusion equipment, ventilators, laboratory equipment, etc.).</a:t>
            </a:r>
          </a:p>
          <a:p>
            <a:pPr>
              <a:defRPr/>
            </a:pPr>
            <a:endParaRPr lang="en-US" sz="2000" i="1" dirty="0" smtClean="0"/>
          </a:p>
          <a:p>
            <a:pPr>
              <a:defRPr/>
            </a:pPr>
            <a:endParaRPr lang="en-US" sz="1600" dirty="0"/>
          </a:p>
        </p:txBody>
      </p:sp>
    </p:spTree>
    <p:extLst>
      <p:ext uri="{BB962C8B-B14F-4D97-AF65-F5344CB8AC3E}">
        <p14:creationId xmlns:p14="http://schemas.microsoft.com/office/powerpoint/2010/main" val="18914882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1440976"/>
            <a:ext cx="8382000" cy="5257800"/>
          </a:xfrm>
        </p:spPr>
        <p:txBody>
          <a:bodyPr/>
          <a:lstStyle/>
          <a:p>
            <a:pPr>
              <a:defRPr/>
            </a:pPr>
            <a:r>
              <a:rPr lang="en-US" sz="2400" i="1" dirty="0" smtClean="0">
                <a:solidFill>
                  <a:srgbClr val="2952A3"/>
                </a:solidFill>
              </a:rPr>
              <a:t>All equipment </a:t>
            </a:r>
            <a:r>
              <a:rPr lang="en-US" sz="2400" i="1" dirty="0" smtClean="0">
                <a:solidFill>
                  <a:srgbClr val="C00000"/>
                </a:solidFill>
              </a:rPr>
              <a:t>must be </a:t>
            </a:r>
            <a:r>
              <a:rPr lang="en-US" sz="2400" i="1" dirty="0" smtClean="0">
                <a:solidFill>
                  <a:srgbClr val="2952A3"/>
                </a:solidFill>
              </a:rPr>
              <a:t>tested for performance and safety </a:t>
            </a:r>
            <a:r>
              <a:rPr lang="en-US" sz="2400" i="1" u="sng" dirty="0" smtClean="0">
                <a:solidFill>
                  <a:srgbClr val="2952A3"/>
                </a:solidFill>
              </a:rPr>
              <a:t>before</a:t>
            </a:r>
            <a:r>
              <a:rPr lang="en-US" sz="2400" i="1" dirty="0" smtClean="0">
                <a:solidFill>
                  <a:srgbClr val="2952A3"/>
                </a:solidFill>
              </a:rPr>
              <a:t> initial use and after major repairs or upgrades.</a:t>
            </a:r>
            <a:endParaRPr lang="en-US" sz="2400" dirty="0" smtClean="0">
              <a:solidFill>
                <a:srgbClr val="2952A3"/>
              </a:solidFill>
            </a:endParaRPr>
          </a:p>
          <a:p>
            <a:pPr>
              <a:defRPr/>
            </a:pPr>
            <a:r>
              <a:rPr lang="en-US" sz="2400" i="1" dirty="0" smtClean="0">
                <a:solidFill>
                  <a:srgbClr val="2952A3"/>
                </a:solidFill>
              </a:rPr>
              <a:t>Equipment maintenance activities may be conducted using hospital personnel, contracts, or through a combination of hospital personnel and contracted services. Qualified individual(s) must be responsible for overseeing the development, implementation, management and performance of all equipment maintenance. In the case of medical equipment, a clinical or biomedical engineer would be considered qualified. </a:t>
            </a:r>
            <a:r>
              <a:rPr lang="en-US" sz="2400" b="1" i="1" u="sng" dirty="0" smtClean="0">
                <a:solidFill>
                  <a:srgbClr val="FF0000"/>
                </a:solidFill>
              </a:rPr>
              <a:t>The hospital must maintain records of hospital personnel qualifications and be able to demonstrate how they assure contracted personnel are qualified</a:t>
            </a:r>
            <a:r>
              <a:rPr lang="en-US" sz="2400" i="1" dirty="0" smtClean="0">
                <a:solidFill>
                  <a:srgbClr val="FF0000"/>
                </a:solidFill>
              </a:rPr>
              <a:t>.</a:t>
            </a:r>
          </a:p>
          <a:p>
            <a:pPr>
              <a:defRPr/>
            </a:pPr>
            <a:endParaRPr lang="en-US" sz="2400" dirty="0">
              <a:solidFill>
                <a:srgbClr val="FF0000"/>
              </a:solidFill>
            </a:endParaRPr>
          </a:p>
        </p:txBody>
      </p:sp>
    </p:spTree>
    <p:extLst>
      <p:ext uri="{BB962C8B-B14F-4D97-AF65-F5344CB8AC3E}">
        <p14:creationId xmlns:p14="http://schemas.microsoft.com/office/powerpoint/2010/main" val="302139476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Content Placeholder 10"/>
          <p:cNvSpPr>
            <a:spLocks noGrp="1"/>
          </p:cNvSpPr>
          <p:nvPr>
            <p:ph idx="1"/>
          </p:nvPr>
        </p:nvSpPr>
        <p:spPr>
          <a:xfrm>
            <a:off x="228600" y="1481919"/>
            <a:ext cx="8763000" cy="5181600"/>
          </a:xfrm>
        </p:spPr>
        <p:txBody>
          <a:bodyPr/>
          <a:lstStyle/>
          <a:p>
            <a:pPr>
              <a:defRPr/>
            </a:pPr>
            <a:r>
              <a:rPr lang="en-US" sz="2000" i="1" dirty="0" smtClean="0">
                <a:solidFill>
                  <a:srgbClr val="2952A3"/>
                </a:solidFill>
              </a:rPr>
              <a:t>The hospital must perform specific scheduled maintenance activities on the required facility and medical equipment. Federal or State laws and regulations (including Life Safety Code requirements adopted as part of Federal regulations) may require that maintenance activities be performed in accordance with the manufacturer 's recommendations or may have other maintenance requirements. In these instances, the </a:t>
            </a:r>
            <a:r>
              <a:rPr lang="en-US" sz="2000" i="1" dirty="0" smtClean="0">
                <a:solidFill>
                  <a:srgbClr val="C00000"/>
                </a:solidFill>
              </a:rPr>
              <a:t>hospital must be in compliance with the most stringent maintenance requirements.</a:t>
            </a:r>
            <a:r>
              <a:rPr lang="en-US" sz="2000" i="1" dirty="0" smtClean="0"/>
              <a:t> </a:t>
            </a:r>
            <a:r>
              <a:rPr lang="en-US" sz="2000" i="1" dirty="0" smtClean="0">
                <a:solidFill>
                  <a:srgbClr val="2952A3"/>
                </a:solidFill>
              </a:rPr>
              <a:t>An example of a specific federal regulatory requirement would be at §482.41(b)(9)(v),which requires hospitals to adhere to the manufacturer's maintenance guidelines</a:t>
            </a:r>
            <a:r>
              <a:rPr lang="en-US" sz="2000" i="1" dirty="0" smtClean="0"/>
              <a:t> </a:t>
            </a:r>
            <a:r>
              <a:rPr lang="en-US" sz="2000" i="1" dirty="0" smtClean="0">
                <a:solidFill>
                  <a:srgbClr val="C00000"/>
                </a:solidFill>
              </a:rPr>
              <a:t>for alcohol- based hand-rub dispensers</a:t>
            </a:r>
            <a:r>
              <a:rPr lang="en-US" sz="2000" i="1" dirty="0" smtClean="0"/>
              <a:t>. </a:t>
            </a:r>
            <a:r>
              <a:rPr lang="en-US" sz="2000" i="1" dirty="0" smtClean="0">
                <a:solidFill>
                  <a:srgbClr val="2952A3"/>
                </a:solidFill>
              </a:rPr>
              <a:t>Absent such specified required maintenance directives in Federal and State laws, a hospital may schedule more stringent and/or frequent maintenance activities than what the manufacturer recommends, or, in some instances and under certain circumstances, may adjust equipment maintenance activity frequencies below those recommended by the manufacturer.</a:t>
            </a:r>
          </a:p>
        </p:txBody>
      </p:sp>
    </p:spTree>
    <p:extLst>
      <p:ext uri="{BB962C8B-B14F-4D97-AF65-F5344CB8AC3E}">
        <p14:creationId xmlns:p14="http://schemas.microsoft.com/office/powerpoint/2010/main" val="31356844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72955" y="1555845"/>
            <a:ext cx="8451377" cy="4909782"/>
          </a:xfrm>
        </p:spPr>
        <p:txBody>
          <a:bodyPr>
            <a:normAutofit lnSpcReduction="10000"/>
          </a:bodyPr>
          <a:lstStyle/>
          <a:p>
            <a:pPr>
              <a:defRPr/>
            </a:pPr>
            <a:r>
              <a:rPr lang="en-US" sz="2000" i="1" dirty="0" smtClean="0">
                <a:solidFill>
                  <a:srgbClr val="2952A3"/>
                </a:solidFill>
              </a:rPr>
              <a:t>If the hospital is following or exceeding the manufacturer-recommended maintenance activities, the hospital must maintain documentation of the manufacturer's recommendations and associated hospital maintenance activity records.</a:t>
            </a:r>
            <a:r>
              <a:rPr lang="en-US" sz="2000" i="1" dirty="0" smtClean="0">
                <a:solidFill>
                  <a:schemeClr val="tx2">
                    <a:lumMod val="40000"/>
                    <a:lumOff val="60000"/>
                  </a:schemeClr>
                </a:solidFill>
              </a:rPr>
              <a:t> </a:t>
            </a:r>
            <a:r>
              <a:rPr lang="en-US" sz="2000" i="1" dirty="0" smtClean="0">
                <a:solidFill>
                  <a:srgbClr val="C00000"/>
                </a:solidFill>
              </a:rPr>
              <a:t>However, if the hospital is adjusting maintenance activity frequencies below those that are recommended by the manufacturer, such adjustments must be based upon a systematic evidence-based assessment. The hospital must document this assessment procedure for all equipment with less frequent maintenance activities than the manufacturer recommends, as well as the actual maintenance strategy and frequency, and the supporting evidence. The evidence must provide support that the frequency adjustment will not adversely affect patient or staff health and safety. </a:t>
            </a:r>
            <a:r>
              <a:rPr lang="en-US" sz="2000" i="1" dirty="0" smtClean="0">
                <a:solidFill>
                  <a:srgbClr val="2952A3"/>
                </a:solidFill>
              </a:rPr>
              <a:t>It is emphasized that, although the hospital may elect to adjust the </a:t>
            </a:r>
            <a:r>
              <a:rPr lang="en-US" sz="2000" b="1" i="1" dirty="0" smtClean="0">
                <a:solidFill>
                  <a:srgbClr val="2952A3"/>
                </a:solidFill>
              </a:rPr>
              <a:t>frequency of </a:t>
            </a:r>
            <a:r>
              <a:rPr lang="en-US" sz="2000" i="1" dirty="0" smtClean="0">
                <a:solidFill>
                  <a:srgbClr val="2952A3"/>
                </a:solidFill>
              </a:rPr>
              <a:t>maintenance activities below those recommended by the manufacturer in some cases, the content of the recommended maintenance activities must not be substituted or eliminated.</a:t>
            </a:r>
          </a:p>
          <a:p>
            <a:pPr>
              <a:defRPr/>
            </a:pPr>
            <a:endParaRPr lang="en-US" sz="2000" i="1" dirty="0" smtClean="0"/>
          </a:p>
          <a:p>
            <a:pPr>
              <a:defRPr/>
            </a:pPr>
            <a:endParaRPr lang="en-US" dirty="0"/>
          </a:p>
        </p:txBody>
      </p:sp>
    </p:spTree>
    <p:extLst>
      <p:ext uri="{BB962C8B-B14F-4D97-AF65-F5344CB8AC3E}">
        <p14:creationId xmlns:p14="http://schemas.microsoft.com/office/powerpoint/2010/main" val="5504852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36728" y="1528549"/>
            <a:ext cx="8478672" cy="5100851"/>
          </a:xfrm>
        </p:spPr>
        <p:txBody>
          <a:bodyPr>
            <a:normAutofit fontScale="92500" lnSpcReduction="10000"/>
          </a:bodyPr>
          <a:lstStyle/>
          <a:p>
            <a:pPr>
              <a:defRPr/>
            </a:pPr>
            <a:r>
              <a:rPr lang="en-US" sz="2000" i="1" dirty="0" smtClean="0">
                <a:solidFill>
                  <a:srgbClr val="2952A3"/>
                </a:solidFill>
              </a:rPr>
              <a:t>In determining alternative maintenance strategies that reduce (or increase) equipment maintenance activity frequency, factors that may be considered in determining an alternative maintenance strategy may include, but are not limited to; information, if available, on the rationale for the manufacturer's recommendations; how the equipment is used (e.g. life support versus non-life support); the age of individual devices; the maintenance history for that model of equipment and for the individual device (e.g., number and frequency of previous failures and service requests); the availability of alternate devices or backup systems; the complexity of the equipment; its durability; the hospital's experience with that type of equipment, industry experience with that type of equipment, etc. </a:t>
            </a:r>
            <a:r>
              <a:rPr lang="en-US" sz="2000" i="1" dirty="0" smtClean="0">
                <a:solidFill>
                  <a:srgbClr val="C00000"/>
                </a:solidFill>
              </a:rPr>
              <a:t>The rationale for using an alternative maintenance strategy that results in less frequent maintenance activity than the manufacturer recommends must be documented. </a:t>
            </a:r>
            <a:r>
              <a:rPr lang="en-US" sz="2000" i="1" dirty="0" smtClean="0">
                <a:solidFill>
                  <a:srgbClr val="2952A3"/>
                </a:solidFill>
              </a:rPr>
              <a:t>The hospital must also periodically re-evaluate the alternative maintenance strategy and frequency determination. The re-evaluation and subsequent modifications, if applicable, in the maintenance activities schedule must also be documented.</a:t>
            </a:r>
          </a:p>
        </p:txBody>
      </p:sp>
    </p:spTree>
    <p:extLst>
      <p:ext uri="{BB962C8B-B14F-4D97-AF65-F5344CB8AC3E}">
        <p14:creationId xmlns:p14="http://schemas.microsoft.com/office/powerpoint/2010/main" val="64595788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1069" y="1392072"/>
            <a:ext cx="8724331" cy="5161128"/>
          </a:xfrm>
        </p:spPr>
        <p:txBody>
          <a:bodyPr>
            <a:normAutofit lnSpcReduction="10000"/>
          </a:bodyPr>
          <a:lstStyle/>
          <a:p>
            <a:pPr>
              <a:buFont typeface="Arial" charset="0"/>
              <a:buNone/>
              <a:defRPr/>
            </a:pPr>
            <a:r>
              <a:rPr lang="en-US" sz="2400" i="1" dirty="0" smtClean="0"/>
              <a:t>	</a:t>
            </a:r>
            <a:r>
              <a:rPr lang="en-US" sz="2400" i="1" dirty="0" smtClean="0">
                <a:solidFill>
                  <a:srgbClr val="C00000"/>
                </a:solidFill>
              </a:rPr>
              <a:t>Equipment that is critical to patient health and safety is not a candidate for an alternative, less frequent maintenance activity schedule. </a:t>
            </a:r>
            <a:r>
              <a:rPr lang="en-US" sz="2400" i="1" dirty="0" smtClean="0">
                <a:solidFill>
                  <a:srgbClr val="2952A3"/>
                </a:solidFill>
              </a:rPr>
              <a:t>Such equipment must be maintained at least as often as the manufacturer recommends. At a minimum such critical equipment includes, but is not limited to, life-support devices, key resuscitation devices, critical monitoring devices, equipment used for radiologic imaging, and other devices whose failure may result in serious injury or death of patients or staff.  Manufacturer's recommendations must also be followed for all new equipment until a sufficient amount of maintenance history has been acquired to safely adjust in certain cases the maintenance frequency below what is recommended by the manufacturer.</a:t>
            </a:r>
          </a:p>
          <a:p>
            <a:pPr>
              <a:buFont typeface="Arial" charset="0"/>
              <a:buNone/>
              <a:defRPr/>
            </a:pPr>
            <a:endParaRPr lang="en-US" dirty="0"/>
          </a:p>
        </p:txBody>
      </p:sp>
    </p:spTree>
    <p:extLst>
      <p:ext uri="{BB962C8B-B14F-4D97-AF65-F5344CB8AC3E}">
        <p14:creationId xmlns:p14="http://schemas.microsoft.com/office/powerpoint/2010/main" val="351898940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37782" y="1166172"/>
            <a:ext cx="6934200" cy="523875"/>
          </a:xfrm>
          <a:prstGeom prst="rect">
            <a:avLst/>
          </a:prstGeom>
          <a:noFill/>
          <a:ln w="9525">
            <a:noFill/>
            <a:miter lim="800000"/>
            <a:headEnd/>
            <a:tailEnd/>
          </a:ln>
        </p:spPr>
        <p:txBody>
          <a:bodyPr>
            <a:spAutoFit/>
          </a:bodyPr>
          <a:lstStyle/>
          <a:p>
            <a:pPr>
              <a:defRPr/>
            </a:pPr>
            <a:r>
              <a:rPr lang="en-US" sz="2800" b="1" dirty="0" smtClean="0">
                <a:solidFill>
                  <a:srgbClr val="1F497D"/>
                </a:solidFill>
                <a:latin typeface="+mj-lt"/>
                <a:cs typeface="Arial" pitchFamily="34" charset="0"/>
              </a:rPr>
              <a:t>So how do we insure compliance? </a:t>
            </a:r>
            <a:endParaRPr lang="en-US" sz="2800" b="1" dirty="0">
              <a:solidFill>
                <a:srgbClr val="1F497D"/>
              </a:solidFill>
              <a:latin typeface="+mj-lt"/>
              <a:cs typeface="Arial" pitchFamily="34" charset="0"/>
            </a:endParaRPr>
          </a:p>
        </p:txBody>
      </p:sp>
      <p:sp>
        <p:nvSpPr>
          <p:cNvPr id="35844" name="Content Placeholder 5"/>
          <p:cNvSpPr>
            <a:spLocks noGrp="1"/>
          </p:cNvSpPr>
          <p:nvPr>
            <p:ph idx="1"/>
          </p:nvPr>
        </p:nvSpPr>
        <p:spPr>
          <a:xfrm>
            <a:off x="95534" y="1910687"/>
            <a:ext cx="8896066" cy="4718713"/>
          </a:xfrm>
        </p:spPr>
        <p:txBody>
          <a:bodyPr>
            <a:normAutofit lnSpcReduction="10000"/>
          </a:bodyPr>
          <a:lstStyle/>
          <a:p>
            <a:pPr>
              <a:defRPr/>
            </a:pPr>
            <a:r>
              <a:rPr lang="en-US" sz="2800" i="1" dirty="0" smtClean="0">
                <a:solidFill>
                  <a:srgbClr val="2952A3"/>
                </a:solidFill>
              </a:rPr>
              <a:t>Hospitals are expected to maintain an inventory of all </a:t>
            </a:r>
            <a:r>
              <a:rPr lang="en-US" sz="2800" i="1" u="sng" dirty="0" smtClean="0">
                <a:solidFill>
                  <a:srgbClr val="2952A3"/>
                </a:solidFill>
              </a:rPr>
              <a:t>facility and medical equipment</a:t>
            </a:r>
            <a:r>
              <a:rPr lang="en-US" sz="2800" i="1" dirty="0" smtClean="0">
                <a:solidFill>
                  <a:srgbClr val="2952A3"/>
                </a:solidFill>
              </a:rPr>
              <a:t> required to meet its patients' needs, which includes, at a minimum.</a:t>
            </a:r>
          </a:p>
          <a:p>
            <a:pPr lvl="1">
              <a:defRPr/>
            </a:pPr>
            <a:r>
              <a:rPr lang="en-US" sz="1600" i="1" dirty="0" smtClean="0">
                <a:solidFill>
                  <a:srgbClr val="2952A3"/>
                </a:solidFill>
              </a:rPr>
              <a:t>Identification of critical or non-critical equipment, including associated risk criteria;</a:t>
            </a:r>
          </a:p>
          <a:p>
            <a:pPr lvl="1">
              <a:defRPr/>
            </a:pPr>
            <a:r>
              <a:rPr lang="en-US" sz="1600" i="1" dirty="0" smtClean="0">
                <a:solidFill>
                  <a:srgbClr val="2952A3"/>
                </a:solidFill>
              </a:rPr>
              <a:t>Required maintenance activities (maintenance, inspection, and/or testing);</a:t>
            </a:r>
            <a:endParaRPr lang="en-US" sz="1600" dirty="0" smtClean="0">
              <a:solidFill>
                <a:srgbClr val="2952A3"/>
              </a:solidFill>
            </a:endParaRPr>
          </a:p>
          <a:p>
            <a:pPr lvl="1">
              <a:defRPr/>
            </a:pPr>
            <a:r>
              <a:rPr lang="en-US" sz="1600" i="1" dirty="0" smtClean="0">
                <a:solidFill>
                  <a:srgbClr val="2952A3"/>
                </a:solidFill>
              </a:rPr>
              <a:t>The frequency of each required activity, including whether the frequency is based on or exceeds the manufacturer's recommendations or is based on an alternative, evidence-based maintenance schedule;</a:t>
            </a:r>
            <a:endParaRPr lang="en-US" sz="1600" dirty="0" smtClean="0">
              <a:solidFill>
                <a:srgbClr val="2952A3"/>
              </a:solidFill>
            </a:endParaRPr>
          </a:p>
          <a:p>
            <a:pPr lvl="1">
              <a:defRPr/>
            </a:pPr>
            <a:r>
              <a:rPr lang="en-US" sz="1600" i="1" dirty="0" smtClean="0">
                <a:solidFill>
                  <a:srgbClr val="2952A3"/>
                </a:solidFill>
              </a:rPr>
              <a:t>Equipment incoming date (i.e., date new or repaired equipment is inspected and put into service);</a:t>
            </a:r>
          </a:p>
          <a:p>
            <a:pPr lvl="1">
              <a:defRPr/>
            </a:pPr>
            <a:r>
              <a:rPr lang="en-US" sz="1600" i="1" dirty="0" smtClean="0">
                <a:solidFill>
                  <a:srgbClr val="2952A3"/>
                </a:solidFill>
              </a:rPr>
              <a:t>Dates of most recent maintenance activities; </a:t>
            </a:r>
          </a:p>
          <a:p>
            <a:pPr lvl="1">
              <a:defRPr/>
            </a:pPr>
            <a:r>
              <a:rPr lang="en-US" sz="1600" i="1" dirty="0" smtClean="0">
                <a:solidFill>
                  <a:srgbClr val="2952A3"/>
                </a:solidFill>
              </a:rPr>
              <a:t>and Equipment </a:t>
            </a:r>
            <a:r>
              <a:rPr lang="en-US" sz="1600" i="1" u="sng" dirty="0" smtClean="0">
                <a:solidFill>
                  <a:srgbClr val="2952A3"/>
                </a:solidFill>
              </a:rPr>
              <a:t>incident history</a:t>
            </a:r>
            <a:r>
              <a:rPr lang="en-US" sz="1600" i="1" dirty="0" smtClean="0">
                <a:solidFill>
                  <a:srgbClr val="2952A3"/>
                </a:solidFill>
              </a:rPr>
              <a:t>.</a:t>
            </a:r>
          </a:p>
          <a:p>
            <a:pPr lvl="1">
              <a:buFont typeface="Arial" charset="0"/>
              <a:buNone/>
              <a:defRPr/>
            </a:pPr>
            <a:endParaRPr lang="en-US" sz="1600" i="1" dirty="0" smtClean="0">
              <a:solidFill>
                <a:srgbClr val="2952A3"/>
              </a:solidFill>
            </a:endParaRPr>
          </a:p>
          <a:p>
            <a:pPr lvl="1">
              <a:buFont typeface="Arial" charset="0"/>
              <a:buNone/>
              <a:defRPr/>
            </a:pPr>
            <a:r>
              <a:rPr lang="en-US" sz="1600" i="1" dirty="0" smtClean="0">
                <a:solidFill>
                  <a:srgbClr val="2952A3"/>
                </a:solidFill>
              </a:rPr>
              <a:t>●	Inventories that include maintenance strategies and maintenance activity frequencies other than  those recommended by the manufacturer must also reference a documented determination that explains how the alternate maintenance frequency was determined.</a:t>
            </a:r>
          </a:p>
          <a:p>
            <a:pPr>
              <a:defRPr/>
            </a:pPr>
            <a:endParaRPr lang="en-US" dirty="0" smtClean="0">
              <a:solidFill>
                <a:srgbClr val="2952A3"/>
              </a:solidFill>
            </a:endParaRPr>
          </a:p>
        </p:txBody>
      </p:sp>
    </p:spTree>
    <p:extLst>
      <p:ext uri="{BB962C8B-B14F-4D97-AF65-F5344CB8AC3E}">
        <p14:creationId xmlns:p14="http://schemas.microsoft.com/office/powerpoint/2010/main" val="2263292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anim calcmode="lin" valueType="num">
                                      <p:cBhvr additive="base">
                                        <p:cTn id="11" dur="500" fill="hold"/>
                                        <p:tgtEl>
                                          <p:spTgt spid="3584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anim calcmode="lin" valueType="num">
                                      <p:cBhvr additive="base">
                                        <p:cTn id="15"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84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anim calcmode="lin" valueType="num">
                                      <p:cBhvr additive="base">
                                        <p:cTn id="19" dur="500" fill="hold"/>
                                        <p:tgtEl>
                                          <p:spTgt spid="358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anim calcmode="lin" valueType="num">
                                      <p:cBhvr additive="base">
                                        <p:cTn id="23" dur="500" fill="hold"/>
                                        <p:tgtEl>
                                          <p:spTgt spid="3584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84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anim calcmode="lin" valueType="num">
                                      <p:cBhvr additive="base">
                                        <p:cTn id="27" dur="500" fill="hold"/>
                                        <p:tgtEl>
                                          <p:spTgt spid="3584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844">
                                            <p:txEl>
                                              <p:pRg st="6" end="6"/>
                                            </p:txEl>
                                          </p:spTgt>
                                        </p:tgtEl>
                                        <p:attrNameLst>
                                          <p:attrName>style.visibility</p:attrName>
                                        </p:attrNameLst>
                                      </p:cBhvr>
                                      <p:to>
                                        <p:strVal val="visible"/>
                                      </p:to>
                                    </p:set>
                                    <p:anim calcmode="lin" valueType="num">
                                      <p:cBhvr additive="base">
                                        <p:cTn id="31" dur="500" fill="hold"/>
                                        <p:tgtEl>
                                          <p:spTgt spid="3584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844">
                                            <p:txEl>
                                              <p:pRg st="8" end="8"/>
                                            </p:txEl>
                                          </p:spTgt>
                                        </p:tgtEl>
                                        <p:attrNameLst>
                                          <p:attrName>style.visibility</p:attrName>
                                        </p:attrNameLst>
                                      </p:cBhvr>
                                      <p:to>
                                        <p:strVal val="visible"/>
                                      </p:to>
                                    </p:set>
                                    <p:anim calcmode="lin" valueType="num">
                                      <p:cBhvr additive="base">
                                        <p:cTn id="37" dur="500" fill="hold"/>
                                        <p:tgtEl>
                                          <p:spTgt spid="3584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8599" y="1206489"/>
            <a:ext cx="8772525" cy="523220"/>
          </a:xfrm>
          <a:prstGeom prst="rect">
            <a:avLst/>
          </a:prstGeom>
          <a:noFill/>
          <a:ln w="9525">
            <a:noFill/>
            <a:miter lim="800000"/>
            <a:headEnd/>
            <a:tailEnd/>
          </a:ln>
        </p:spPr>
        <p:txBody>
          <a:bodyPr wrap="square">
            <a:spAutoFit/>
          </a:bodyPr>
          <a:lstStyle/>
          <a:p>
            <a:pPr>
              <a:defRPr/>
            </a:pPr>
            <a:r>
              <a:rPr lang="en-US" sz="2800" b="1" dirty="0" smtClean="0">
                <a:solidFill>
                  <a:srgbClr val="2952A3"/>
                </a:solidFill>
                <a:latin typeface="+mj-lt"/>
                <a:cs typeface="Arial" pitchFamily="34" charset="0"/>
              </a:rPr>
              <a:t>Joint Commission Requirements</a:t>
            </a:r>
            <a:endParaRPr lang="en-US" sz="2800" b="1" dirty="0">
              <a:solidFill>
                <a:srgbClr val="2952A3"/>
              </a:solidFill>
              <a:latin typeface="+mj-lt"/>
              <a:cs typeface="Arial" pitchFamily="34" charset="0"/>
            </a:endParaRPr>
          </a:p>
        </p:txBody>
      </p:sp>
      <p:sp>
        <p:nvSpPr>
          <p:cNvPr id="3" name="Rectangle 2"/>
          <p:cNvSpPr/>
          <p:nvPr/>
        </p:nvSpPr>
        <p:spPr>
          <a:xfrm>
            <a:off x="361666" y="1852539"/>
            <a:ext cx="7963468" cy="4524315"/>
          </a:xfrm>
          <a:prstGeom prst="rect">
            <a:avLst/>
          </a:prstGeom>
        </p:spPr>
        <p:txBody>
          <a:bodyPr wrap="square">
            <a:spAutoFit/>
          </a:bodyPr>
          <a:lstStyle/>
          <a:p>
            <a:r>
              <a:rPr lang="en-US" sz="1600" dirty="0">
                <a:solidFill>
                  <a:srgbClr val="2952A3"/>
                </a:solidFill>
              </a:rPr>
              <a:t>EC.02.05.01: The hospital manages risks associated with its utility systems</a:t>
            </a:r>
            <a:r>
              <a:rPr lang="en-US" sz="1600" dirty="0" smtClean="0">
                <a:solidFill>
                  <a:srgbClr val="2952A3"/>
                </a:solidFill>
              </a:rPr>
              <a:t>.</a:t>
            </a:r>
          </a:p>
          <a:p>
            <a:endParaRPr lang="en-US" sz="1600" dirty="0">
              <a:solidFill>
                <a:srgbClr val="2952A3"/>
              </a:solidFill>
            </a:endParaRPr>
          </a:p>
          <a:p>
            <a:r>
              <a:rPr lang="en-US" sz="1600" dirty="0" smtClean="0">
                <a:solidFill>
                  <a:srgbClr val="2952A3"/>
                </a:solidFill>
              </a:rPr>
              <a:t>EP2 - </a:t>
            </a:r>
            <a:r>
              <a:rPr lang="en-US" sz="1600" dirty="0">
                <a:solidFill>
                  <a:srgbClr val="2952A3"/>
                </a:solidFill>
              </a:rPr>
              <a:t>For hospitals that </a:t>
            </a:r>
            <a:r>
              <a:rPr lang="en-US" sz="1600" u="sng" dirty="0">
                <a:solidFill>
                  <a:srgbClr val="2952A3"/>
                </a:solidFill>
              </a:rPr>
              <a:t>do not use</a:t>
            </a:r>
            <a:r>
              <a:rPr lang="en-US" sz="1600" dirty="0">
                <a:solidFill>
                  <a:srgbClr val="2952A3"/>
                </a:solidFill>
              </a:rPr>
              <a:t> Joint Commission accreditation for deemed status purposes :  The hospital maintains a written inventory of all operating components of utility systems or maintains a written inventory of selected operating components of utility systems based on risks for infection, occupant needs, and systems critical to patient care (including all life support systems). The hospital evaluates new types of utility components before initial use to determine whether they should be included in the inventory. (See also EC.02.05.05, EPs 1, 3-5) </a:t>
            </a:r>
          </a:p>
          <a:p>
            <a:endParaRPr lang="en-US" sz="1600" dirty="0">
              <a:solidFill>
                <a:srgbClr val="2952A3"/>
              </a:solidFill>
            </a:endParaRPr>
          </a:p>
          <a:p>
            <a:r>
              <a:rPr lang="en-US" sz="1600" dirty="0">
                <a:solidFill>
                  <a:srgbClr val="2952A3"/>
                </a:solidFill>
              </a:rPr>
              <a:t>For hospitals that </a:t>
            </a:r>
            <a:r>
              <a:rPr lang="en-US" sz="1600" u="sng" dirty="0">
                <a:solidFill>
                  <a:srgbClr val="2952A3"/>
                </a:solidFill>
              </a:rPr>
              <a:t>use Joint Commission accreditation for deemed status purposes</a:t>
            </a:r>
            <a:r>
              <a:rPr lang="en-US" sz="1600" dirty="0">
                <a:solidFill>
                  <a:srgbClr val="2952A3"/>
                </a:solidFill>
              </a:rPr>
              <a:t>. The hospital maintains a written inventory of </a:t>
            </a:r>
            <a:r>
              <a:rPr lang="en-US" sz="1600" b="1" dirty="0">
                <a:solidFill>
                  <a:srgbClr val="FF0000"/>
                </a:solidFill>
              </a:rPr>
              <a:t>all operating components</a:t>
            </a:r>
            <a:r>
              <a:rPr lang="en-US" sz="1600" dirty="0">
                <a:solidFill>
                  <a:srgbClr val="2952A3"/>
                </a:solidFill>
              </a:rPr>
              <a:t> of utility systems. (See also EC.02.05.05, EPs 1, 3-5</a:t>
            </a:r>
            <a:r>
              <a:rPr lang="en-US" sz="1600" dirty="0" smtClean="0">
                <a:solidFill>
                  <a:srgbClr val="2952A3"/>
                </a:solidFill>
              </a:rPr>
              <a:t>)</a:t>
            </a:r>
          </a:p>
          <a:p>
            <a:endParaRPr lang="en-US" sz="1600" dirty="0">
              <a:solidFill>
                <a:srgbClr val="2952A3"/>
              </a:solidFill>
            </a:endParaRPr>
          </a:p>
          <a:p>
            <a:r>
              <a:rPr lang="en-US" sz="1600" dirty="0">
                <a:solidFill>
                  <a:srgbClr val="2952A3"/>
                </a:solidFill>
              </a:rPr>
              <a:t>EP3- The </a:t>
            </a:r>
            <a:r>
              <a:rPr lang="en-US" sz="1600" b="1" u="sng" dirty="0">
                <a:solidFill>
                  <a:srgbClr val="FF0000"/>
                </a:solidFill>
              </a:rPr>
              <a:t>hospital identifies high- risk operating components of utility systems</a:t>
            </a:r>
            <a:r>
              <a:rPr lang="en-US" sz="1600" dirty="0">
                <a:solidFill>
                  <a:srgbClr val="2952A3"/>
                </a:solidFill>
              </a:rPr>
              <a:t> on the inventory for which there is a risk of serious harm or death to a patient or staff member should the component fail.</a:t>
            </a:r>
          </a:p>
          <a:p>
            <a:r>
              <a:rPr lang="en-US" sz="1600" dirty="0">
                <a:solidFill>
                  <a:srgbClr val="2952A3"/>
                </a:solidFill>
              </a:rPr>
              <a:t>Note: High- risk utility system components include life- support equipment</a:t>
            </a:r>
            <a:endParaRPr lang="en-US" sz="1600" dirty="0">
              <a:solidFill>
                <a:srgbClr val="2952A3"/>
              </a:solidFill>
            </a:endParaRPr>
          </a:p>
        </p:txBody>
      </p:sp>
    </p:spTree>
    <p:extLst>
      <p:ext uri="{BB962C8B-B14F-4D97-AF65-F5344CB8AC3E}">
        <p14:creationId xmlns:p14="http://schemas.microsoft.com/office/powerpoint/2010/main" val="2161958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3947272"/>
              </p:ext>
            </p:extLst>
          </p:nvPr>
        </p:nvGraphicFramePr>
        <p:xfrm>
          <a:off x="1023452" y="2606723"/>
          <a:ext cx="7182817" cy="2811438"/>
        </p:xfrm>
        <a:graphic>
          <a:graphicData uri="http://schemas.openxmlformats.org/drawingml/2006/table">
            <a:tbl>
              <a:tblPr>
                <a:tableStyleId>{5C22544A-7EE6-4342-B048-85BDC9FD1C3A}</a:tableStyleId>
              </a:tblPr>
              <a:tblGrid>
                <a:gridCol w="5074817"/>
                <a:gridCol w="2108000"/>
              </a:tblGrid>
              <a:tr h="507078">
                <a:tc>
                  <a:txBody>
                    <a:bodyPr/>
                    <a:lstStyle/>
                    <a:p>
                      <a:pPr marL="0" marR="0" algn="ctr">
                        <a:spcBef>
                          <a:spcPts val="0"/>
                        </a:spcBef>
                        <a:spcAft>
                          <a:spcPts val="0"/>
                        </a:spcAft>
                      </a:pPr>
                      <a:r>
                        <a:rPr lang="en-US" sz="1400" b="1" dirty="0">
                          <a:solidFill>
                            <a:srgbClr val="2952A3"/>
                          </a:solidFill>
                          <a:effectLst/>
                        </a:rPr>
                        <a:t>Utility Function</a:t>
                      </a:r>
                      <a:endParaRPr lang="en-US" sz="1400" b="1" dirty="0">
                        <a:solidFill>
                          <a:srgbClr val="2952A3"/>
                        </a:solidFill>
                        <a:effectLst/>
                        <a:latin typeface="Times New Roman"/>
                        <a:ea typeface="Times New Roman"/>
                      </a:endParaRPr>
                    </a:p>
                  </a:txBody>
                  <a:tcPr marL="76200" marR="76200" marT="0" marB="0" anchor="ctr"/>
                </a:tc>
                <a:tc>
                  <a:txBody>
                    <a:bodyPr/>
                    <a:lstStyle/>
                    <a:p>
                      <a:pPr marL="0" marR="0" algn="ctr">
                        <a:spcBef>
                          <a:spcPts val="0"/>
                        </a:spcBef>
                        <a:spcAft>
                          <a:spcPts val="0"/>
                        </a:spcAft>
                      </a:pPr>
                      <a:r>
                        <a:rPr lang="en-US" sz="1400" b="1" dirty="0">
                          <a:solidFill>
                            <a:srgbClr val="2952A3"/>
                          </a:solidFill>
                          <a:effectLst/>
                        </a:rPr>
                        <a:t>Rating</a:t>
                      </a:r>
                      <a:endParaRPr lang="en-US" sz="1400" b="1" dirty="0">
                        <a:solidFill>
                          <a:srgbClr val="2952A3"/>
                        </a:solidFill>
                        <a:effectLst/>
                        <a:latin typeface="Times New Roman"/>
                        <a:ea typeface="Times New Roman"/>
                      </a:endParaRPr>
                    </a:p>
                  </a:txBody>
                  <a:tcPr marL="76200" marR="76200" marT="0" marB="0" anchor="ctr"/>
                </a:tc>
              </a:tr>
              <a:tr h="556415">
                <a:tc>
                  <a:txBody>
                    <a:bodyPr/>
                    <a:lstStyle/>
                    <a:p>
                      <a:pPr marL="0" marR="0">
                        <a:spcBef>
                          <a:spcPts val="0"/>
                        </a:spcBef>
                        <a:spcAft>
                          <a:spcPts val="0"/>
                        </a:spcAft>
                      </a:pPr>
                      <a:r>
                        <a:rPr lang="en-US" sz="1400" dirty="0">
                          <a:solidFill>
                            <a:srgbClr val="FF0000"/>
                          </a:solidFill>
                          <a:effectLst/>
                        </a:rPr>
                        <a:t>Life </a:t>
                      </a:r>
                      <a:r>
                        <a:rPr lang="en-US" sz="1400" dirty="0" smtClean="0">
                          <a:solidFill>
                            <a:srgbClr val="FF0000"/>
                          </a:solidFill>
                          <a:effectLst/>
                        </a:rPr>
                        <a:t>Support (High Risk)</a:t>
                      </a:r>
                      <a:endParaRPr lang="en-US" sz="1400" dirty="0">
                        <a:solidFill>
                          <a:srgbClr val="FF0000"/>
                        </a:solidFill>
                        <a:effectLst/>
                        <a:latin typeface="Times New Roman"/>
                        <a:ea typeface="Times New Roman"/>
                      </a:endParaRPr>
                    </a:p>
                  </a:txBody>
                  <a:tcPr marL="76200" marR="76200" marT="0" marB="0" anchor="ctr"/>
                </a:tc>
                <a:tc>
                  <a:txBody>
                    <a:bodyPr/>
                    <a:lstStyle/>
                    <a:p>
                      <a:pPr marL="0" marR="0" algn="ctr">
                        <a:spcBef>
                          <a:spcPts val="0"/>
                        </a:spcBef>
                        <a:spcAft>
                          <a:spcPts val="0"/>
                        </a:spcAft>
                      </a:pPr>
                      <a:r>
                        <a:rPr lang="en-US" sz="1400" dirty="0">
                          <a:solidFill>
                            <a:srgbClr val="FF0000"/>
                          </a:solidFill>
                          <a:effectLst/>
                        </a:rPr>
                        <a:t>10</a:t>
                      </a:r>
                      <a:endParaRPr lang="en-US" sz="1400" dirty="0">
                        <a:solidFill>
                          <a:srgbClr val="FF0000"/>
                        </a:solidFill>
                        <a:effectLst/>
                        <a:latin typeface="Times New Roman"/>
                        <a:ea typeface="Times New Roman"/>
                      </a:endParaRPr>
                    </a:p>
                  </a:txBody>
                  <a:tcPr marL="76200" marR="76200" marT="0" marB="0" anchor="ctr"/>
                </a:tc>
              </a:tr>
              <a:tr h="556415">
                <a:tc>
                  <a:txBody>
                    <a:bodyPr/>
                    <a:lstStyle/>
                    <a:p>
                      <a:pPr marL="0" marR="0">
                        <a:spcBef>
                          <a:spcPts val="0"/>
                        </a:spcBef>
                        <a:spcAft>
                          <a:spcPts val="0"/>
                        </a:spcAft>
                      </a:pPr>
                      <a:r>
                        <a:rPr lang="en-US" sz="1400" dirty="0">
                          <a:solidFill>
                            <a:srgbClr val="2952A3"/>
                          </a:solidFill>
                          <a:effectLst/>
                        </a:rPr>
                        <a:t>Infection Control</a:t>
                      </a:r>
                      <a:endParaRPr lang="en-US" sz="1400" dirty="0">
                        <a:solidFill>
                          <a:srgbClr val="2952A3"/>
                        </a:solidFill>
                        <a:effectLst/>
                        <a:latin typeface="Times New Roman"/>
                        <a:ea typeface="Times New Roman"/>
                      </a:endParaRPr>
                    </a:p>
                  </a:txBody>
                  <a:tcPr marL="76200" marR="76200" marT="0" marB="0" anchor="ctr"/>
                </a:tc>
                <a:tc>
                  <a:txBody>
                    <a:bodyPr/>
                    <a:lstStyle/>
                    <a:p>
                      <a:pPr marL="0" marR="0" algn="ctr">
                        <a:spcBef>
                          <a:spcPts val="0"/>
                        </a:spcBef>
                        <a:spcAft>
                          <a:spcPts val="0"/>
                        </a:spcAft>
                      </a:pPr>
                      <a:r>
                        <a:rPr lang="en-US" sz="1400">
                          <a:solidFill>
                            <a:srgbClr val="2952A3"/>
                          </a:solidFill>
                          <a:effectLst/>
                        </a:rPr>
                        <a:t>9</a:t>
                      </a:r>
                      <a:endParaRPr lang="en-US" sz="1400">
                        <a:solidFill>
                          <a:srgbClr val="2952A3"/>
                        </a:solidFill>
                        <a:effectLst/>
                        <a:latin typeface="Times New Roman"/>
                        <a:ea typeface="Times New Roman"/>
                      </a:endParaRPr>
                    </a:p>
                  </a:txBody>
                  <a:tcPr marL="76200" marR="76200" marT="0" marB="0" anchor="ctr"/>
                </a:tc>
              </a:tr>
              <a:tr h="556415">
                <a:tc>
                  <a:txBody>
                    <a:bodyPr/>
                    <a:lstStyle/>
                    <a:p>
                      <a:pPr marL="0" marR="0">
                        <a:spcBef>
                          <a:spcPts val="0"/>
                        </a:spcBef>
                        <a:spcAft>
                          <a:spcPts val="0"/>
                        </a:spcAft>
                      </a:pPr>
                      <a:r>
                        <a:rPr lang="en-US" sz="1400" dirty="0">
                          <a:solidFill>
                            <a:srgbClr val="2952A3"/>
                          </a:solidFill>
                          <a:effectLst/>
                        </a:rPr>
                        <a:t>Environmental Support</a:t>
                      </a:r>
                      <a:endParaRPr lang="en-US" sz="1400" dirty="0">
                        <a:solidFill>
                          <a:srgbClr val="2952A3"/>
                        </a:solidFill>
                        <a:effectLst/>
                        <a:latin typeface="Times New Roman"/>
                        <a:ea typeface="Times New Roman"/>
                      </a:endParaRPr>
                    </a:p>
                  </a:txBody>
                  <a:tcPr marL="76200" marR="76200" marT="0" marB="0" anchor="ctr"/>
                </a:tc>
                <a:tc>
                  <a:txBody>
                    <a:bodyPr/>
                    <a:lstStyle/>
                    <a:p>
                      <a:pPr marL="0" marR="0" algn="ctr">
                        <a:spcBef>
                          <a:spcPts val="0"/>
                        </a:spcBef>
                        <a:spcAft>
                          <a:spcPts val="0"/>
                        </a:spcAft>
                      </a:pPr>
                      <a:r>
                        <a:rPr lang="en-US" sz="1400">
                          <a:solidFill>
                            <a:srgbClr val="2952A3"/>
                          </a:solidFill>
                          <a:effectLst/>
                        </a:rPr>
                        <a:t>7</a:t>
                      </a:r>
                      <a:endParaRPr lang="en-US" sz="1400">
                        <a:solidFill>
                          <a:srgbClr val="2952A3"/>
                        </a:solidFill>
                        <a:effectLst/>
                        <a:latin typeface="Times New Roman"/>
                        <a:ea typeface="Times New Roman"/>
                      </a:endParaRPr>
                    </a:p>
                  </a:txBody>
                  <a:tcPr marL="76200" marR="76200" marT="0" marB="0" anchor="ctr"/>
                </a:tc>
              </a:tr>
              <a:tr h="635115">
                <a:tc>
                  <a:txBody>
                    <a:bodyPr/>
                    <a:lstStyle/>
                    <a:p>
                      <a:pPr marL="0" marR="0">
                        <a:spcBef>
                          <a:spcPts val="0"/>
                        </a:spcBef>
                        <a:spcAft>
                          <a:spcPts val="0"/>
                        </a:spcAft>
                      </a:pPr>
                      <a:r>
                        <a:rPr lang="en-US" sz="1400" dirty="0">
                          <a:solidFill>
                            <a:srgbClr val="2952A3"/>
                          </a:solidFill>
                          <a:effectLst/>
                        </a:rPr>
                        <a:t>Equipment Support</a:t>
                      </a:r>
                      <a:endParaRPr lang="en-US" sz="1400" dirty="0">
                        <a:solidFill>
                          <a:srgbClr val="2952A3"/>
                        </a:solidFill>
                        <a:effectLst/>
                        <a:latin typeface="Times New Roman"/>
                        <a:ea typeface="Times New Roman"/>
                      </a:endParaRPr>
                    </a:p>
                  </a:txBody>
                  <a:tcPr marL="76200" marR="76200" marT="0" marB="0" anchor="ctr"/>
                </a:tc>
                <a:tc>
                  <a:txBody>
                    <a:bodyPr/>
                    <a:lstStyle/>
                    <a:p>
                      <a:pPr marL="0" marR="0" algn="ctr">
                        <a:spcBef>
                          <a:spcPts val="0"/>
                        </a:spcBef>
                        <a:spcAft>
                          <a:spcPts val="0"/>
                        </a:spcAft>
                      </a:pPr>
                      <a:r>
                        <a:rPr lang="en-US" sz="1400" dirty="0">
                          <a:solidFill>
                            <a:srgbClr val="2952A3"/>
                          </a:solidFill>
                          <a:effectLst/>
                        </a:rPr>
                        <a:t>5</a:t>
                      </a:r>
                      <a:endParaRPr lang="en-US" sz="1400" dirty="0">
                        <a:solidFill>
                          <a:srgbClr val="2952A3"/>
                        </a:solidFill>
                        <a:effectLst/>
                        <a:latin typeface="Times New Roman"/>
                        <a:ea typeface="Times New Roman"/>
                      </a:endParaRPr>
                    </a:p>
                  </a:txBody>
                  <a:tcPr marL="76200" marR="76200" marT="0" marB="0" anchor="ctr"/>
                </a:tc>
              </a:tr>
            </a:tbl>
          </a:graphicData>
        </a:graphic>
      </p:graphicFrame>
      <p:sp>
        <p:nvSpPr>
          <p:cNvPr id="5" name="TextBox 4"/>
          <p:cNvSpPr txBox="1">
            <a:spLocks noChangeArrowheads="1"/>
          </p:cNvSpPr>
          <p:nvPr/>
        </p:nvSpPr>
        <p:spPr bwMode="auto">
          <a:xfrm>
            <a:off x="228599" y="1149098"/>
            <a:ext cx="8772525" cy="523220"/>
          </a:xfrm>
          <a:prstGeom prst="rect">
            <a:avLst/>
          </a:prstGeom>
          <a:noFill/>
          <a:ln w="9525">
            <a:noFill/>
            <a:miter lim="800000"/>
            <a:headEnd/>
            <a:tailEnd/>
          </a:ln>
        </p:spPr>
        <p:txBody>
          <a:bodyPr wrap="square">
            <a:spAutoFit/>
          </a:bodyPr>
          <a:lstStyle/>
          <a:p>
            <a:pPr>
              <a:defRPr/>
            </a:pPr>
            <a:r>
              <a:rPr lang="en-US" sz="2800" b="1" dirty="0" smtClean="0">
                <a:solidFill>
                  <a:srgbClr val="2952A3"/>
                </a:solidFill>
                <a:latin typeface="+mj-lt"/>
                <a:cs typeface="Arial" pitchFamily="34" charset="0"/>
              </a:rPr>
              <a:t>Risk Based Equipment Inclusion Program</a:t>
            </a:r>
            <a:endParaRPr lang="en-US" sz="2800" b="1" dirty="0">
              <a:solidFill>
                <a:srgbClr val="2952A3"/>
              </a:solidFill>
              <a:latin typeface="+mj-lt"/>
              <a:cs typeface="Arial" pitchFamily="34" charset="0"/>
            </a:endParaRPr>
          </a:p>
        </p:txBody>
      </p:sp>
    </p:spTree>
    <p:extLst>
      <p:ext uri="{BB962C8B-B14F-4D97-AF65-F5344CB8AC3E}">
        <p14:creationId xmlns:p14="http://schemas.microsoft.com/office/powerpoint/2010/main" val="18880532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8599" y="1149098"/>
            <a:ext cx="8772525" cy="523220"/>
          </a:xfrm>
          <a:prstGeom prst="rect">
            <a:avLst/>
          </a:prstGeom>
          <a:noFill/>
          <a:ln w="9525">
            <a:noFill/>
            <a:miter lim="800000"/>
            <a:headEnd/>
            <a:tailEnd/>
          </a:ln>
        </p:spPr>
        <p:txBody>
          <a:bodyPr wrap="square">
            <a:spAutoFit/>
          </a:bodyPr>
          <a:lstStyle/>
          <a:p>
            <a:pPr>
              <a:defRPr/>
            </a:pPr>
            <a:r>
              <a:rPr lang="en-US" sz="2800" b="1" dirty="0" smtClean="0">
                <a:solidFill>
                  <a:srgbClr val="2952A3"/>
                </a:solidFill>
                <a:latin typeface="+mj-lt"/>
                <a:cs typeface="Arial" pitchFamily="34" charset="0"/>
              </a:rPr>
              <a:t>Risk Based Equipment Inclusion Program</a:t>
            </a:r>
            <a:endParaRPr lang="en-US" sz="2800" b="1" dirty="0">
              <a:solidFill>
                <a:srgbClr val="2952A3"/>
              </a:solidFill>
              <a:latin typeface="+mj-lt"/>
              <a:cs typeface="Arial" pitchFamily="34" charset="0"/>
            </a:endParaRPr>
          </a:p>
        </p:txBody>
      </p:sp>
      <p:pic>
        <p:nvPicPr>
          <p:cNvPr id="96418" name="Picture 2210"/>
          <p:cNvPicPr>
            <a:picLocks noChangeAspect="1" noChangeArrowheads="1"/>
          </p:cNvPicPr>
          <p:nvPr/>
        </p:nvPicPr>
        <p:blipFill>
          <a:blip r:embed="rId2"/>
          <a:srcRect/>
          <a:stretch>
            <a:fillRect/>
          </a:stretch>
        </p:blipFill>
        <p:spPr bwMode="auto">
          <a:xfrm>
            <a:off x="228600" y="1678177"/>
            <a:ext cx="8772525" cy="5014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87493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enny\Pictures\Presentation Pics\IMG_23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5323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142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Content Placeholder 5"/>
          <p:cNvSpPr>
            <a:spLocks noGrp="1"/>
          </p:cNvSpPr>
          <p:nvPr>
            <p:ph idx="1"/>
          </p:nvPr>
        </p:nvSpPr>
        <p:spPr>
          <a:xfrm>
            <a:off x="368490" y="1405719"/>
            <a:ext cx="8242110" cy="5452281"/>
          </a:xfrm>
        </p:spPr>
        <p:txBody>
          <a:bodyPr>
            <a:normAutofit lnSpcReduction="10000"/>
          </a:bodyPr>
          <a:lstStyle/>
          <a:p>
            <a:pPr>
              <a:buFont typeface="Arial" charset="0"/>
              <a:buNone/>
              <a:defRPr/>
            </a:pPr>
            <a:r>
              <a:rPr lang="en-US" sz="2400" b="1" dirty="0" smtClean="0">
                <a:solidFill>
                  <a:srgbClr val="2952A3"/>
                </a:solidFill>
              </a:rPr>
              <a:t>Survey Procedures (by CMS, TJC, DNV, etc.)</a:t>
            </a:r>
          </a:p>
          <a:p>
            <a:pPr>
              <a:defRPr/>
            </a:pPr>
            <a:r>
              <a:rPr lang="en-US" sz="2000" dirty="0" smtClean="0">
                <a:solidFill>
                  <a:srgbClr val="2952A3"/>
                </a:solidFill>
              </a:rPr>
              <a:t>Interview personnel in charge of equipment maintenance:</a:t>
            </a:r>
          </a:p>
          <a:p>
            <a:pPr lvl="1">
              <a:defRPr/>
            </a:pPr>
            <a:r>
              <a:rPr lang="en-US" sz="2000" dirty="0" smtClean="0">
                <a:solidFill>
                  <a:srgbClr val="2952A3"/>
                </a:solidFill>
              </a:rPr>
              <a:t>Determine if there is an equipment inventory for equipment </a:t>
            </a:r>
            <a:r>
              <a:rPr lang="en-US" sz="2000" u="sng" dirty="0" smtClean="0">
                <a:solidFill>
                  <a:srgbClr val="2952A3"/>
                </a:solidFill>
              </a:rPr>
              <a:t>required</a:t>
            </a:r>
            <a:r>
              <a:rPr lang="en-US" sz="2000" dirty="0" smtClean="0">
                <a:solidFill>
                  <a:srgbClr val="2952A3"/>
                </a:solidFill>
              </a:rPr>
              <a:t> to meet patient needs; review it for completeness, including all required information.</a:t>
            </a:r>
          </a:p>
          <a:p>
            <a:pPr lvl="1">
              <a:defRPr/>
            </a:pPr>
            <a:r>
              <a:rPr lang="en-US" sz="2000" dirty="0" smtClean="0">
                <a:solidFill>
                  <a:srgbClr val="2952A3"/>
                </a:solidFill>
              </a:rPr>
              <a:t>Determine if the inventory is periodically reviewed and updated.</a:t>
            </a:r>
          </a:p>
          <a:p>
            <a:pPr lvl="1">
              <a:defRPr/>
            </a:pPr>
            <a:r>
              <a:rPr lang="en-US" sz="2000" dirty="0" smtClean="0">
                <a:solidFill>
                  <a:srgbClr val="2952A3"/>
                </a:solidFill>
              </a:rPr>
              <a:t>Select a sample of equipment for which the facility uses the manufacturer's recommendations for maintenance frequency. Sample selection should be based on:</a:t>
            </a:r>
          </a:p>
          <a:p>
            <a:pPr lvl="2">
              <a:defRPr/>
            </a:pPr>
            <a:r>
              <a:rPr lang="en-US" sz="1600" dirty="0" smtClean="0">
                <a:solidFill>
                  <a:srgbClr val="2952A3"/>
                </a:solidFill>
              </a:rPr>
              <a:t>Risk to patient safety from equipment failure (e.g., sample high/medium/low risk).</a:t>
            </a:r>
          </a:p>
          <a:p>
            <a:pPr lvl="2">
              <a:defRPr/>
            </a:pPr>
            <a:r>
              <a:rPr lang="en-US" sz="1600" dirty="0" smtClean="0">
                <a:solidFill>
                  <a:srgbClr val="2952A3"/>
                </a:solidFill>
              </a:rPr>
              <a:t>Critical equipment (e.g., life-support devices, key resuscitation devices, critical monitoring devices, equipment used for radiologic imaging, etc.) with higher risk should make up the sample majority.)</a:t>
            </a:r>
          </a:p>
          <a:p>
            <a:pPr lvl="2">
              <a:defRPr/>
            </a:pPr>
            <a:r>
              <a:rPr lang="en-US" sz="1600" dirty="0" smtClean="0">
                <a:solidFill>
                  <a:srgbClr val="2952A3"/>
                </a:solidFill>
              </a:rPr>
              <a:t>Service Requests (e.g., sample equipment with high service requests) </a:t>
            </a:r>
          </a:p>
          <a:p>
            <a:pPr lvl="2">
              <a:defRPr/>
            </a:pPr>
            <a:r>
              <a:rPr lang="en-US" sz="1600" dirty="0" smtClean="0">
                <a:solidFill>
                  <a:srgbClr val="2952A3"/>
                </a:solidFill>
              </a:rPr>
              <a:t>Failure Records (e.g., sample high failure rates)</a:t>
            </a:r>
          </a:p>
          <a:p>
            <a:pPr lvl="2">
              <a:defRPr/>
            </a:pPr>
            <a:r>
              <a:rPr lang="en-US" sz="1600" dirty="0" smtClean="0">
                <a:solidFill>
                  <a:srgbClr val="2952A3"/>
                </a:solidFill>
              </a:rPr>
              <a:t>Equipment Usage (e.g., sample high use)</a:t>
            </a:r>
          </a:p>
          <a:p>
            <a:pPr lvl="2">
              <a:defRPr/>
            </a:pPr>
            <a:r>
              <a:rPr lang="en-US" sz="1600" dirty="0" smtClean="0">
                <a:solidFill>
                  <a:srgbClr val="2952A3"/>
                </a:solidFill>
              </a:rPr>
              <a:t>Type of Equipment (e.g., sample medical equipment &amp; facility components)</a:t>
            </a:r>
          </a:p>
        </p:txBody>
      </p:sp>
    </p:spTree>
    <p:extLst>
      <p:ext uri="{BB962C8B-B14F-4D97-AF65-F5344CB8AC3E}">
        <p14:creationId xmlns:p14="http://schemas.microsoft.com/office/powerpoint/2010/main" val="2462628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8">
                                            <p:txEl>
                                              <p:pRg st="2" end="2"/>
                                            </p:txEl>
                                          </p:spTgt>
                                        </p:tgtEl>
                                        <p:attrNameLst>
                                          <p:attrName>style.visibility</p:attrName>
                                        </p:attrNameLst>
                                      </p:cBhvr>
                                      <p:to>
                                        <p:strVal val="visible"/>
                                      </p:to>
                                    </p:set>
                                    <p:anim calcmode="lin" valueType="num">
                                      <p:cBhvr additive="base">
                                        <p:cTn id="7" dur="500" fill="hold"/>
                                        <p:tgtEl>
                                          <p:spTgt spid="3686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8">
                                            <p:txEl>
                                              <p:pRg st="3" end="3"/>
                                            </p:txEl>
                                          </p:spTgt>
                                        </p:tgtEl>
                                        <p:attrNameLst>
                                          <p:attrName>style.visibility</p:attrName>
                                        </p:attrNameLst>
                                      </p:cBhvr>
                                      <p:to>
                                        <p:strVal val="visible"/>
                                      </p:to>
                                    </p:set>
                                    <p:anim calcmode="lin" valueType="num">
                                      <p:cBhvr additive="base">
                                        <p:cTn id="13" dur="500" fill="hold"/>
                                        <p:tgtEl>
                                          <p:spTgt spid="3686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8">
                                            <p:txEl>
                                              <p:pRg st="4" end="4"/>
                                            </p:txEl>
                                          </p:spTgt>
                                        </p:tgtEl>
                                        <p:attrNameLst>
                                          <p:attrName>style.visibility</p:attrName>
                                        </p:attrNameLst>
                                      </p:cBhvr>
                                      <p:to>
                                        <p:strVal val="visible"/>
                                      </p:to>
                                    </p:set>
                                    <p:anim calcmode="lin" valueType="num">
                                      <p:cBhvr additive="base">
                                        <p:cTn id="19" dur="500" fill="hold"/>
                                        <p:tgtEl>
                                          <p:spTgt spid="3686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8">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6868">
                                            <p:txEl>
                                              <p:pRg st="5" end="5"/>
                                            </p:txEl>
                                          </p:spTgt>
                                        </p:tgtEl>
                                        <p:attrNameLst>
                                          <p:attrName>style.visibility</p:attrName>
                                        </p:attrNameLst>
                                      </p:cBhvr>
                                      <p:to>
                                        <p:strVal val="visible"/>
                                      </p:to>
                                    </p:set>
                                    <p:anim calcmode="lin" valueType="num">
                                      <p:cBhvr additive="base">
                                        <p:cTn id="23" dur="500" fill="hold"/>
                                        <p:tgtEl>
                                          <p:spTgt spid="36868">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868">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6868">
                                            <p:txEl>
                                              <p:pRg st="6" end="6"/>
                                            </p:txEl>
                                          </p:spTgt>
                                        </p:tgtEl>
                                        <p:attrNameLst>
                                          <p:attrName>style.visibility</p:attrName>
                                        </p:attrNameLst>
                                      </p:cBhvr>
                                      <p:to>
                                        <p:strVal val="visible"/>
                                      </p:to>
                                    </p:set>
                                    <p:anim calcmode="lin" valueType="num">
                                      <p:cBhvr additive="base">
                                        <p:cTn id="27" dur="500" fill="hold"/>
                                        <p:tgtEl>
                                          <p:spTgt spid="36868">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868">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868">
                                            <p:txEl>
                                              <p:pRg st="7" end="7"/>
                                            </p:txEl>
                                          </p:spTgt>
                                        </p:tgtEl>
                                        <p:attrNameLst>
                                          <p:attrName>style.visibility</p:attrName>
                                        </p:attrNameLst>
                                      </p:cBhvr>
                                      <p:to>
                                        <p:strVal val="visible"/>
                                      </p:to>
                                    </p:set>
                                    <p:anim calcmode="lin" valueType="num">
                                      <p:cBhvr additive="base">
                                        <p:cTn id="31" dur="500" fill="hold"/>
                                        <p:tgtEl>
                                          <p:spTgt spid="3686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8">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6868">
                                            <p:txEl>
                                              <p:pRg st="8" end="8"/>
                                            </p:txEl>
                                          </p:spTgt>
                                        </p:tgtEl>
                                        <p:attrNameLst>
                                          <p:attrName>style.visibility</p:attrName>
                                        </p:attrNameLst>
                                      </p:cBhvr>
                                      <p:to>
                                        <p:strVal val="visible"/>
                                      </p:to>
                                    </p:set>
                                    <p:anim calcmode="lin" valueType="num">
                                      <p:cBhvr additive="base">
                                        <p:cTn id="35" dur="500" fill="hold"/>
                                        <p:tgtEl>
                                          <p:spTgt spid="36868">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6868">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6868">
                                            <p:txEl>
                                              <p:pRg st="9" end="9"/>
                                            </p:txEl>
                                          </p:spTgt>
                                        </p:tgtEl>
                                        <p:attrNameLst>
                                          <p:attrName>style.visibility</p:attrName>
                                        </p:attrNameLst>
                                      </p:cBhvr>
                                      <p:to>
                                        <p:strVal val="visible"/>
                                      </p:to>
                                    </p:set>
                                    <p:anim calcmode="lin" valueType="num">
                                      <p:cBhvr additive="base">
                                        <p:cTn id="39" dur="500" fill="hold"/>
                                        <p:tgtEl>
                                          <p:spTgt spid="36868">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6868">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6868">
                                            <p:txEl>
                                              <p:pRg st="10" end="10"/>
                                            </p:txEl>
                                          </p:spTgt>
                                        </p:tgtEl>
                                        <p:attrNameLst>
                                          <p:attrName>style.visibility</p:attrName>
                                        </p:attrNameLst>
                                      </p:cBhvr>
                                      <p:to>
                                        <p:strVal val="visible"/>
                                      </p:to>
                                    </p:set>
                                    <p:anim calcmode="lin" valueType="num">
                                      <p:cBhvr additive="base">
                                        <p:cTn id="43" dur="500" fill="hold"/>
                                        <p:tgtEl>
                                          <p:spTgt spid="36868">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Content Placeholder 5"/>
          <p:cNvSpPr>
            <a:spLocks noGrp="1"/>
          </p:cNvSpPr>
          <p:nvPr>
            <p:ph idx="1"/>
          </p:nvPr>
        </p:nvSpPr>
        <p:spPr>
          <a:xfrm>
            <a:off x="228600" y="1310185"/>
            <a:ext cx="8915400" cy="5547815"/>
          </a:xfrm>
        </p:spPr>
        <p:txBody>
          <a:bodyPr>
            <a:normAutofit/>
          </a:bodyPr>
          <a:lstStyle/>
          <a:p>
            <a:pPr>
              <a:buFont typeface="Arial" charset="0"/>
              <a:buNone/>
              <a:defRPr/>
            </a:pPr>
            <a:r>
              <a:rPr lang="en-US" sz="2800" dirty="0" smtClean="0">
                <a:solidFill>
                  <a:srgbClr val="2952A3"/>
                </a:solidFill>
              </a:rPr>
              <a:t>For the sample selected:</a:t>
            </a:r>
          </a:p>
          <a:p>
            <a:pPr lvl="1">
              <a:buFont typeface="Arial" charset="0"/>
              <a:buNone/>
              <a:defRPr/>
            </a:pPr>
            <a:r>
              <a:rPr lang="en-US" sz="1800" dirty="0" smtClean="0">
                <a:solidFill>
                  <a:srgbClr val="2952A3"/>
                </a:solidFill>
              </a:rPr>
              <a:t>Review maintenance records to determine if</a:t>
            </a:r>
          </a:p>
          <a:p>
            <a:pPr lvl="1">
              <a:defRPr/>
            </a:pPr>
            <a:r>
              <a:rPr lang="en-US" sz="1800" dirty="0" smtClean="0">
                <a:solidFill>
                  <a:srgbClr val="2952A3"/>
                </a:solidFill>
              </a:rPr>
              <a:t>Maintenance, inspection, and testing records are complete and accurate;</a:t>
            </a:r>
          </a:p>
          <a:p>
            <a:pPr lvl="1">
              <a:defRPr/>
            </a:pPr>
            <a:r>
              <a:rPr lang="en-US" sz="1800" dirty="0" smtClean="0">
                <a:solidFill>
                  <a:srgbClr val="2952A3"/>
                </a:solidFill>
              </a:rPr>
              <a:t>Maintenance records include equipment failures and down-time;</a:t>
            </a:r>
          </a:p>
          <a:p>
            <a:pPr lvl="1">
              <a:defRPr/>
            </a:pPr>
            <a:r>
              <a:rPr lang="en-US" sz="1800" dirty="0" smtClean="0">
                <a:solidFill>
                  <a:srgbClr val="2952A3"/>
                </a:solidFill>
              </a:rPr>
              <a:t>Equipment failures are corrected (through repair or replacement) in a timely manner;</a:t>
            </a:r>
          </a:p>
          <a:p>
            <a:pPr lvl="1">
              <a:defRPr/>
            </a:pPr>
            <a:r>
              <a:rPr lang="en-US" sz="1800" dirty="0" smtClean="0">
                <a:solidFill>
                  <a:srgbClr val="2952A3"/>
                </a:solidFill>
              </a:rPr>
              <a:t>Equipment failure patterns are investigated and addressed,</a:t>
            </a:r>
          </a:p>
          <a:p>
            <a:pPr lvl="1">
              <a:defRPr/>
            </a:pPr>
            <a:r>
              <a:rPr lang="en-US" sz="1800" dirty="0" smtClean="0">
                <a:solidFill>
                  <a:srgbClr val="2952A3"/>
                </a:solidFill>
              </a:rPr>
              <a:t>Records (certifications, degrees, etc.) of hospital personnel responsible for performing maintenance and/or the hospital is able to demonstrate how they assure contracted personnel are qualified. In the case of medical equipment, qualified personnel would be clinical or biomedical technicians or engineers.</a:t>
            </a:r>
          </a:p>
          <a:p>
            <a:pPr lvl="1">
              <a:defRPr/>
            </a:pPr>
            <a:r>
              <a:rPr lang="en-US" sz="1800" dirty="0" smtClean="0">
                <a:solidFill>
                  <a:srgbClr val="2952A3"/>
                </a:solidFill>
              </a:rPr>
              <a:t>Records contain documents required to support maintenance activities (e.g., manufacturer's operation and maintenance manual, standards, studies, guidance, recall information, service records, etc.)</a:t>
            </a:r>
          </a:p>
          <a:p>
            <a:pPr lvl="1">
              <a:defRPr/>
            </a:pPr>
            <a:r>
              <a:rPr lang="en-US" sz="1800" dirty="0" smtClean="0">
                <a:solidFill>
                  <a:srgbClr val="2952A3"/>
                </a:solidFill>
              </a:rPr>
              <a:t>Maintenance is being performed in accordance with manufacturer's recommendations.</a:t>
            </a:r>
          </a:p>
        </p:txBody>
      </p:sp>
    </p:spTree>
    <p:extLst>
      <p:ext uri="{BB962C8B-B14F-4D97-AF65-F5344CB8AC3E}">
        <p14:creationId xmlns:p14="http://schemas.microsoft.com/office/powerpoint/2010/main" val="59298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2">
                                            <p:txEl>
                                              <p:pRg st="3" end="3"/>
                                            </p:txEl>
                                          </p:spTgt>
                                        </p:tgtEl>
                                        <p:attrNameLst>
                                          <p:attrName>style.visibility</p:attrName>
                                        </p:attrNameLst>
                                      </p:cBhvr>
                                      <p:to>
                                        <p:strVal val="visible"/>
                                      </p:to>
                                    </p:set>
                                    <p:anim calcmode="lin" valueType="num">
                                      <p:cBhvr additive="base">
                                        <p:cTn id="7" dur="500" fill="hold"/>
                                        <p:tgtEl>
                                          <p:spTgt spid="3789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2">
                                            <p:txEl>
                                              <p:pRg st="4" end="4"/>
                                            </p:txEl>
                                          </p:spTgt>
                                        </p:tgtEl>
                                        <p:attrNameLst>
                                          <p:attrName>style.visibility</p:attrName>
                                        </p:attrNameLst>
                                      </p:cBhvr>
                                      <p:to>
                                        <p:strVal val="visible"/>
                                      </p:to>
                                    </p:set>
                                    <p:anim calcmode="lin" valueType="num">
                                      <p:cBhvr additive="base">
                                        <p:cTn id="13" dur="500" fill="hold"/>
                                        <p:tgtEl>
                                          <p:spTgt spid="3789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2">
                                            <p:txEl>
                                              <p:pRg st="5" end="5"/>
                                            </p:txEl>
                                          </p:spTgt>
                                        </p:tgtEl>
                                        <p:attrNameLst>
                                          <p:attrName>style.visibility</p:attrName>
                                        </p:attrNameLst>
                                      </p:cBhvr>
                                      <p:to>
                                        <p:strVal val="visible"/>
                                      </p:to>
                                    </p:set>
                                    <p:anim calcmode="lin" valueType="num">
                                      <p:cBhvr additive="base">
                                        <p:cTn id="19" dur="500" fill="hold"/>
                                        <p:tgtEl>
                                          <p:spTgt spid="3789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2">
                                            <p:txEl>
                                              <p:pRg st="6" end="6"/>
                                            </p:txEl>
                                          </p:spTgt>
                                        </p:tgtEl>
                                        <p:attrNameLst>
                                          <p:attrName>style.visibility</p:attrName>
                                        </p:attrNameLst>
                                      </p:cBhvr>
                                      <p:to>
                                        <p:strVal val="visible"/>
                                      </p:to>
                                    </p:set>
                                    <p:anim calcmode="lin" valueType="num">
                                      <p:cBhvr additive="base">
                                        <p:cTn id="25" dur="500" fill="hold"/>
                                        <p:tgtEl>
                                          <p:spTgt spid="3789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892">
                                            <p:txEl>
                                              <p:pRg st="7" end="7"/>
                                            </p:txEl>
                                          </p:spTgt>
                                        </p:tgtEl>
                                        <p:attrNameLst>
                                          <p:attrName>style.visibility</p:attrName>
                                        </p:attrNameLst>
                                      </p:cBhvr>
                                      <p:to>
                                        <p:strVal val="visible"/>
                                      </p:to>
                                    </p:set>
                                    <p:anim calcmode="lin" valueType="num">
                                      <p:cBhvr additive="base">
                                        <p:cTn id="31" dur="500" fill="hold"/>
                                        <p:tgtEl>
                                          <p:spTgt spid="3789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892">
                                            <p:txEl>
                                              <p:pRg st="8" end="8"/>
                                            </p:txEl>
                                          </p:spTgt>
                                        </p:tgtEl>
                                        <p:attrNameLst>
                                          <p:attrName>style.visibility</p:attrName>
                                        </p:attrNameLst>
                                      </p:cBhvr>
                                      <p:to>
                                        <p:strVal val="visible"/>
                                      </p:to>
                                    </p:set>
                                    <p:anim calcmode="lin" valueType="num">
                                      <p:cBhvr additive="base">
                                        <p:cTn id="37" dur="500" fill="hold"/>
                                        <p:tgtEl>
                                          <p:spTgt spid="3789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7"/>
          <p:cNvSpPr>
            <a:spLocks noGrp="1"/>
          </p:cNvSpPr>
          <p:nvPr>
            <p:ph idx="1"/>
          </p:nvPr>
        </p:nvSpPr>
        <p:spPr>
          <a:xfrm>
            <a:off x="228600" y="1528549"/>
            <a:ext cx="8686800" cy="4948451"/>
          </a:xfrm>
        </p:spPr>
        <p:txBody>
          <a:bodyPr>
            <a:normAutofit/>
          </a:bodyPr>
          <a:lstStyle/>
          <a:p>
            <a:pPr>
              <a:buFont typeface="Arial" charset="0"/>
              <a:buNone/>
              <a:defRPr/>
            </a:pPr>
            <a:r>
              <a:rPr lang="en-US" sz="2800" dirty="0" smtClean="0">
                <a:solidFill>
                  <a:srgbClr val="2952A3"/>
                </a:solidFill>
              </a:rPr>
              <a:t>	If a facility has elected to use maintenance activity frequencies for facility and medical equipment other than those recommended by the manufacturer:</a:t>
            </a:r>
          </a:p>
          <a:p>
            <a:pPr lvl="1">
              <a:defRPr/>
            </a:pPr>
            <a:endParaRPr lang="en-US" sz="1600" dirty="0" smtClean="0">
              <a:solidFill>
                <a:srgbClr val="2952A3"/>
              </a:solidFill>
            </a:endParaRPr>
          </a:p>
          <a:p>
            <a:pPr lvl="1">
              <a:defRPr/>
            </a:pPr>
            <a:r>
              <a:rPr lang="en-US" sz="1600" dirty="0" smtClean="0">
                <a:solidFill>
                  <a:srgbClr val="2952A3"/>
                </a:solidFill>
              </a:rPr>
              <a:t>Review the equipment inventory to ensure that critical equipment (e.g., life-</a:t>
            </a:r>
            <a:br>
              <a:rPr lang="en-US" sz="1600" dirty="0" smtClean="0">
                <a:solidFill>
                  <a:srgbClr val="2952A3"/>
                </a:solidFill>
              </a:rPr>
            </a:br>
            <a:r>
              <a:rPr lang="en-US" sz="1600" dirty="0" smtClean="0">
                <a:solidFill>
                  <a:srgbClr val="2952A3"/>
                </a:solidFill>
              </a:rPr>
              <a:t>support devices, key resuscitation devices, critical monitoring devices, equipment used for radiologic imaging, etc) or specific equipment subject to a regulatory requirement </a:t>
            </a:r>
            <a:r>
              <a:rPr lang="en-US" sz="1600" b="1" u="sng" dirty="0" smtClean="0">
                <a:solidFill>
                  <a:srgbClr val="2952A3"/>
                </a:solidFill>
              </a:rPr>
              <a:t>are not included under an alternative, lesser maintenance frequency</a:t>
            </a:r>
            <a:r>
              <a:rPr lang="en-US" sz="1600" dirty="0" smtClean="0">
                <a:solidFill>
                  <a:srgbClr val="2952A3"/>
                </a:solidFill>
              </a:rPr>
              <a:t>.</a:t>
            </a:r>
          </a:p>
          <a:p>
            <a:pPr lvl="1">
              <a:defRPr/>
            </a:pPr>
            <a:endParaRPr lang="en-US" sz="1600" dirty="0" smtClean="0">
              <a:solidFill>
                <a:srgbClr val="2952A3"/>
              </a:solidFill>
            </a:endParaRPr>
          </a:p>
          <a:p>
            <a:pPr lvl="1">
              <a:defRPr/>
            </a:pPr>
            <a:r>
              <a:rPr lang="en-US" sz="1600" dirty="0" smtClean="0">
                <a:solidFill>
                  <a:srgbClr val="2952A3"/>
                </a:solidFill>
              </a:rPr>
              <a:t>Select a sample of equipment which are subjected to less frequent maintenance than what the manufacturer recommends to determine;</a:t>
            </a:r>
          </a:p>
          <a:p>
            <a:pPr lvl="2">
              <a:defRPr/>
            </a:pPr>
            <a:r>
              <a:rPr lang="en-US" sz="1200" dirty="0" smtClean="0">
                <a:solidFill>
                  <a:srgbClr val="2952A3"/>
                </a:solidFill>
              </a:rPr>
              <a:t>The rationale for the alternative maintenance schedule is well- documented, reasonable, based on evidence on the associated risks, and approved by responsible personnel in the clinical maintenance and/or safety department.</a:t>
            </a:r>
          </a:p>
          <a:p>
            <a:pPr lvl="2">
              <a:defRPr/>
            </a:pPr>
            <a:r>
              <a:rPr lang="en-US" sz="1200" dirty="0" smtClean="0">
                <a:solidFill>
                  <a:srgbClr val="2952A3"/>
                </a:solidFill>
              </a:rPr>
              <a:t>There is evidence of periodic review to determine whether the chosen alternative schedule is still appropriate.</a:t>
            </a:r>
          </a:p>
          <a:p>
            <a:pPr lvl="1">
              <a:defRPr/>
            </a:pPr>
            <a:endParaRPr lang="en-US" sz="1600" dirty="0" smtClean="0">
              <a:solidFill>
                <a:srgbClr val="2952A3"/>
              </a:solidFill>
            </a:endParaRPr>
          </a:p>
        </p:txBody>
      </p:sp>
    </p:spTree>
    <p:extLst>
      <p:ext uri="{BB962C8B-B14F-4D97-AF65-F5344CB8AC3E}">
        <p14:creationId xmlns:p14="http://schemas.microsoft.com/office/powerpoint/2010/main" val="928241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6">
                                            <p:txEl>
                                              <p:pRg st="4" end="4"/>
                                            </p:txEl>
                                          </p:spTgt>
                                        </p:tgtEl>
                                        <p:attrNameLst>
                                          <p:attrName>style.visibility</p:attrName>
                                        </p:attrNameLst>
                                      </p:cBhvr>
                                      <p:to>
                                        <p:strVal val="visible"/>
                                      </p:to>
                                    </p:set>
                                    <p:anim calcmode="lin" valueType="num">
                                      <p:cBhvr additive="base">
                                        <p:cTn id="7" dur="500" fill="hold"/>
                                        <p:tgtEl>
                                          <p:spTgt spid="3891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6">
                                            <p:txEl>
                                              <p:pRg st="5" end="5"/>
                                            </p:txEl>
                                          </p:spTgt>
                                        </p:tgtEl>
                                        <p:attrNameLst>
                                          <p:attrName>style.visibility</p:attrName>
                                        </p:attrNameLst>
                                      </p:cBhvr>
                                      <p:to>
                                        <p:strVal val="visible"/>
                                      </p:to>
                                    </p:set>
                                    <p:anim calcmode="lin" valueType="num">
                                      <p:cBhvr additive="base">
                                        <p:cTn id="11" dur="500" fill="hold"/>
                                        <p:tgtEl>
                                          <p:spTgt spid="3891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6">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916">
                                            <p:txEl>
                                              <p:pRg st="6" end="6"/>
                                            </p:txEl>
                                          </p:spTgt>
                                        </p:tgtEl>
                                        <p:attrNameLst>
                                          <p:attrName>style.visibility</p:attrName>
                                        </p:attrNameLst>
                                      </p:cBhvr>
                                      <p:to>
                                        <p:strVal val="visible"/>
                                      </p:to>
                                    </p:set>
                                    <p:anim calcmode="lin" valueType="num">
                                      <p:cBhvr additive="base">
                                        <p:cTn id="15" dur="500" fill="hold"/>
                                        <p:tgtEl>
                                          <p:spTgt spid="3891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Content Placeholder 7"/>
          <p:cNvSpPr>
            <a:spLocks noGrp="1"/>
          </p:cNvSpPr>
          <p:nvPr>
            <p:ph idx="1"/>
          </p:nvPr>
        </p:nvSpPr>
        <p:spPr>
          <a:xfrm>
            <a:off x="286603" y="1501254"/>
            <a:ext cx="8628797" cy="5051946"/>
          </a:xfrm>
        </p:spPr>
        <p:txBody>
          <a:bodyPr>
            <a:normAutofit lnSpcReduction="10000"/>
          </a:bodyPr>
          <a:lstStyle/>
          <a:p>
            <a:pPr>
              <a:buFont typeface="Arial" charset="0"/>
              <a:buNone/>
              <a:defRPr/>
            </a:pPr>
            <a:r>
              <a:rPr lang="en-US" sz="2800" dirty="0" smtClean="0">
                <a:solidFill>
                  <a:srgbClr val="2952A3"/>
                </a:solidFill>
              </a:rPr>
              <a:t>For the sample selected.</a:t>
            </a:r>
          </a:p>
          <a:p>
            <a:pPr>
              <a:buFont typeface="Arial" charset="0"/>
              <a:buNone/>
              <a:defRPr/>
            </a:pPr>
            <a:r>
              <a:rPr lang="en-US" sz="2000" dirty="0" smtClean="0">
                <a:solidFill>
                  <a:srgbClr val="2952A3"/>
                </a:solidFill>
              </a:rPr>
              <a:t>	Review maintenance records to determine if</a:t>
            </a:r>
          </a:p>
          <a:p>
            <a:pPr lvl="1">
              <a:defRPr/>
            </a:pPr>
            <a:r>
              <a:rPr lang="en-US" sz="1600" dirty="0" smtClean="0">
                <a:solidFill>
                  <a:srgbClr val="2952A3"/>
                </a:solidFill>
              </a:rPr>
              <a:t>Maintenance, inspection, and testing records are complete and accurate;</a:t>
            </a:r>
          </a:p>
          <a:p>
            <a:pPr lvl="1">
              <a:defRPr/>
            </a:pPr>
            <a:r>
              <a:rPr lang="en-US" sz="1600" dirty="0" smtClean="0">
                <a:solidFill>
                  <a:srgbClr val="2952A3"/>
                </a:solidFill>
              </a:rPr>
              <a:t>Maintenance records include equipment failures and down-time;</a:t>
            </a:r>
          </a:p>
          <a:p>
            <a:pPr lvl="1">
              <a:defRPr/>
            </a:pPr>
            <a:r>
              <a:rPr lang="en-US" sz="1600" dirty="0" smtClean="0">
                <a:solidFill>
                  <a:srgbClr val="2952A3"/>
                </a:solidFill>
              </a:rPr>
              <a:t>Equipment failures are corrected (through repair or replacement</a:t>
            </a:r>
            <a:r>
              <a:rPr lang="en-US" sz="1600" baseline="-25000" dirty="0" smtClean="0">
                <a:solidFill>
                  <a:srgbClr val="2952A3"/>
                </a:solidFill>
              </a:rPr>
              <a:t>,</a:t>
            </a:r>
            <a:r>
              <a:rPr lang="en-US" sz="1600" dirty="0" smtClean="0">
                <a:solidFill>
                  <a:srgbClr val="2952A3"/>
                </a:solidFill>
              </a:rPr>
              <a:t>)in a timely manner;</a:t>
            </a:r>
          </a:p>
          <a:p>
            <a:pPr lvl="1">
              <a:defRPr/>
            </a:pPr>
            <a:r>
              <a:rPr lang="en-US" sz="1600" dirty="0" smtClean="0">
                <a:solidFill>
                  <a:srgbClr val="2952A3"/>
                </a:solidFill>
              </a:rPr>
              <a:t>Failure patterns are investigated, addressed, result in changes to</a:t>
            </a:r>
            <a:br>
              <a:rPr lang="en-US" sz="1600" dirty="0" smtClean="0">
                <a:solidFill>
                  <a:srgbClr val="2952A3"/>
                </a:solidFill>
              </a:rPr>
            </a:br>
            <a:r>
              <a:rPr lang="en-US" sz="1600" dirty="0" smtClean="0">
                <a:solidFill>
                  <a:srgbClr val="2952A3"/>
                </a:solidFill>
              </a:rPr>
              <a:t>the alternate maintenance strategy or frequency, as necessary;</a:t>
            </a:r>
          </a:p>
          <a:p>
            <a:pPr lvl="1">
              <a:defRPr/>
            </a:pPr>
            <a:r>
              <a:rPr lang="en-US" sz="1600" dirty="0" smtClean="0">
                <a:solidFill>
                  <a:srgbClr val="2952A3"/>
                </a:solidFill>
              </a:rPr>
              <a:t>Records contain the qualifications (e.g., training certificates, certifications, degrees, etc) of hospital personnel responsible for performing maintenance and/or the hospital is able to demonstrate how they assure contracted personnel are qualified. In the case of medical equipment, qualified personnel would be clinical or biomedical technicians or engineers.</a:t>
            </a:r>
          </a:p>
          <a:p>
            <a:pPr lvl="1">
              <a:defRPr/>
            </a:pPr>
            <a:r>
              <a:rPr lang="en-US" sz="1600" dirty="0" smtClean="0">
                <a:solidFill>
                  <a:srgbClr val="2952A3"/>
                </a:solidFill>
              </a:rPr>
              <a:t>Records contain documents required to support maintenance activities (e.g., manufacturer's operation and maintenance manual, standards, studies, guidance, recall information, service records, etc.)</a:t>
            </a:r>
          </a:p>
          <a:p>
            <a:pPr lvl="1">
              <a:defRPr/>
            </a:pPr>
            <a:r>
              <a:rPr lang="en-US" sz="1600" u="sng" dirty="0" smtClean="0">
                <a:solidFill>
                  <a:srgbClr val="FF0000"/>
                </a:solidFill>
              </a:rPr>
              <a:t>Equipment is actually maintained according to the alternative schedule.</a:t>
            </a:r>
          </a:p>
          <a:p>
            <a:pPr lvl="1">
              <a:defRPr/>
            </a:pPr>
            <a:r>
              <a:rPr lang="en-US" sz="1600" dirty="0" smtClean="0">
                <a:solidFill>
                  <a:srgbClr val="FF0000"/>
                </a:solidFill>
              </a:rPr>
              <a:t>Interview equipment users to determine if equipment failures are occurring and </a:t>
            </a:r>
            <a:r>
              <a:rPr lang="en-US" sz="1600" b="1" dirty="0" smtClean="0">
                <a:solidFill>
                  <a:srgbClr val="FF0000"/>
                </a:solidFill>
              </a:rPr>
              <a:t>causing problems for patient safety</a:t>
            </a:r>
            <a:r>
              <a:rPr lang="en-US" sz="1600" dirty="0" smtClean="0">
                <a:solidFill>
                  <a:srgbClr val="FF0000"/>
                </a:solidFill>
              </a:rPr>
              <a:t>.</a:t>
            </a:r>
          </a:p>
          <a:p>
            <a:pPr lvl="1">
              <a:defRPr/>
            </a:pPr>
            <a:endParaRPr lang="en-US" sz="1600" dirty="0" smtClean="0">
              <a:solidFill>
                <a:srgbClr val="2952A3"/>
              </a:solidFill>
            </a:endParaRPr>
          </a:p>
        </p:txBody>
      </p:sp>
    </p:spTree>
    <p:extLst>
      <p:ext uri="{BB962C8B-B14F-4D97-AF65-F5344CB8AC3E}">
        <p14:creationId xmlns:p14="http://schemas.microsoft.com/office/powerpoint/2010/main" val="301134187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8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372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Content Placeholder 7"/>
          <p:cNvSpPr>
            <a:spLocks noGrp="1"/>
          </p:cNvSpPr>
          <p:nvPr>
            <p:ph idx="1"/>
          </p:nvPr>
        </p:nvSpPr>
        <p:spPr>
          <a:xfrm>
            <a:off x="286603" y="1501254"/>
            <a:ext cx="8628797" cy="5051946"/>
          </a:xfrm>
        </p:spPr>
        <p:txBody>
          <a:bodyPr>
            <a:normAutofit/>
          </a:bodyPr>
          <a:lstStyle/>
          <a:p>
            <a:pPr>
              <a:buFont typeface="Arial" charset="0"/>
              <a:buNone/>
              <a:defRPr/>
            </a:pPr>
            <a:r>
              <a:rPr lang="en-US" sz="2800" dirty="0" smtClean="0">
                <a:solidFill>
                  <a:srgbClr val="2952A3"/>
                </a:solidFill>
              </a:rPr>
              <a:t>Quick Summary</a:t>
            </a:r>
          </a:p>
          <a:p>
            <a:pPr>
              <a:buFont typeface="Arial" charset="0"/>
              <a:buNone/>
              <a:defRPr/>
            </a:pPr>
            <a:endParaRPr lang="en-US" sz="2800" dirty="0" smtClean="0">
              <a:solidFill>
                <a:srgbClr val="2952A3"/>
              </a:solidFill>
            </a:endParaRPr>
          </a:p>
          <a:p>
            <a:pPr marL="57150" indent="0">
              <a:buNone/>
              <a:defRPr/>
            </a:pPr>
            <a:r>
              <a:rPr lang="en-US" sz="2000" dirty="0">
                <a:solidFill>
                  <a:srgbClr val="2952A3"/>
                </a:solidFill>
              </a:rPr>
              <a:t>CMS has already begun this process</a:t>
            </a:r>
          </a:p>
          <a:p>
            <a:pPr marL="57150" indent="0">
              <a:buNone/>
              <a:defRPr/>
            </a:pPr>
            <a:r>
              <a:rPr lang="en-US" sz="2000" dirty="0">
                <a:solidFill>
                  <a:srgbClr val="2952A3"/>
                </a:solidFill>
              </a:rPr>
              <a:t>TJC new standards are effective July 1, </a:t>
            </a:r>
            <a:r>
              <a:rPr lang="en-US" sz="2000" dirty="0" smtClean="0">
                <a:solidFill>
                  <a:srgbClr val="2952A3"/>
                </a:solidFill>
              </a:rPr>
              <a:t>2014 </a:t>
            </a:r>
            <a:r>
              <a:rPr lang="en-US" sz="2400" dirty="0" smtClean="0">
                <a:solidFill>
                  <a:srgbClr val="2952A3"/>
                </a:solidFill>
              </a:rPr>
              <a:t>	</a:t>
            </a:r>
          </a:p>
          <a:p>
            <a:pPr>
              <a:buFont typeface="Arial" charset="0"/>
              <a:buNone/>
              <a:defRPr/>
            </a:pPr>
            <a:r>
              <a:rPr lang="en-US" sz="2000" dirty="0" smtClean="0">
                <a:solidFill>
                  <a:srgbClr val="2952A3"/>
                </a:solidFill>
              </a:rPr>
              <a:t>Review maintenance records to determine:</a:t>
            </a:r>
          </a:p>
          <a:p>
            <a:pPr lvl="1">
              <a:defRPr/>
            </a:pPr>
            <a:r>
              <a:rPr lang="en-US" sz="1600" dirty="0" smtClean="0">
                <a:solidFill>
                  <a:srgbClr val="2952A3"/>
                </a:solidFill>
              </a:rPr>
              <a:t>Insure accurate inventory.  Preferably risk based</a:t>
            </a:r>
          </a:p>
          <a:p>
            <a:pPr lvl="1">
              <a:defRPr/>
            </a:pPr>
            <a:r>
              <a:rPr lang="en-US" sz="1600" dirty="0" smtClean="0">
                <a:solidFill>
                  <a:srgbClr val="2952A3"/>
                </a:solidFill>
              </a:rPr>
              <a:t>Determine what, if any equipment can be maintained with alternative methods</a:t>
            </a:r>
          </a:p>
          <a:p>
            <a:pPr lvl="1">
              <a:defRPr/>
            </a:pPr>
            <a:r>
              <a:rPr lang="en-US" sz="1600" dirty="0" smtClean="0">
                <a:solidFill>
                  <a:srgbClr val="2952A3"/>
                </a:solidFill>
              </a:rPr>
              <a:t>Ensure qualifications of person making this decision</a:t>
            </a:r>
          </a:p>
          <a:p>
            <a:pPr lvl="1">
              <a:defRPr/>
            </a:pPr>
            <a:r>
              <a:rPr lang="en-US" sz="1600" dirty="0" smtClean="0">
                <a:solidFill>
                  <a:srgbClr val="2952A3"/>
                </a:solidFill>
              </a:rPr>
              <a:t>Ensure documentation to back up decision (history trails, maintenance records, etc.)</a:t>
            </a:r>
          </a:p>
          <a:p>
            <a:pPr lvl="1">
              <a:defRPr/>
            </a:pPr>
            <a:r>
              <a:rPr lang="en-US" sz="1600" dirty="0" smtClean="0">
                <a:solidFill>
                  <a:srgbClr val="2952A3"/>
                </a:solidFill>
              </a:rPr>
              <a:t>Re-evaluate ALL equipment you currently have for accuracy to manufacture’s recommendations</a:t>
            </a:r>
          </a:p>
          <a:p>
            <a:pPr lvl="1">
              <a:defRPr/>
            </a:pPr>
            <a:r>
              <a:rPr lang="en-US" sz="1600" dirty="0" smtClean="0">
                <a:solidFill>
                  <a:srgbClr val="2952A3"/>
                </a:solidFill>
              </a:rPr>
              <a:t>Appoint someone to oversee this process to insure new equipment is inventoried properly, and existing equipment is being maintained appropriately.</a:t>
            </a:r>
          </a:p>
          <a:p>
            <a:pPr marL="457200" lvl="1" indent="0">
              <a:buNone/>
              <a:defRPr/>
            </a:pPr>
            <a:endParaRPr lang="en-US" sz="1600" dirty="0">
              <a:solidFill>
                <a:srgbClr val="2952A3"/>
              </a:solidFill>
            </a:endParaRPr>
          </a:p>
          <a:p>
            <a:pPr marL="57150" indent="0" algn="ctr">
              <a:buNone/>
              <a:defRPr/>
            </a:pPr>
            <a:r>
              <a:rPr lang="en-US" sz="1600" b="1" dirty="0" smtClean="0">
                <a:solidFill>
                  <a:srgbClr val="2952A3"/>
                </a:solidFill>
              </a:rPr>
              <a:t>On the bright side, CMS is now focusing on changing Emergency Management </a:t>
            </a:r>
            <a:r>
              <a:rPr lang="en-US" sz="1600" b="1" dirty="0" smtClean="0">
                <a:solidFill>
                  <a:srgbClr val="2952A3"/>
                </a:solidFill>
                <a:sym typeface="Wingdings" panose="05000000000000000000" pitchFamily="2" charset="2"/>
              </a:rPr>
              <a:t> </a:t>
            </a:r>
            <a:endParaRPr lang="en-US" sz="1600" b="1" dirty="0" smtClean="0">
              <a:solidFill>
                <a:srgbClr val="2952A3"/>
              </a:solidFill>
            </a:endParaRPr>
          </a:p>
        </p:txBody>
      </p:sp>
    </p:spTree>
    <p:extLst>
      <p:ext uri="{BB962C8B-B14F-4D97-AF65-F5344CB8AC3E}">
        <p14:creationId xmlns:p14="http://schemas.microsoft.com/office/powerpoint/2010/main" val="2629076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0">
                                            <p:txEl>
                                              <p:pRg st="2" end="2"/>
                                            </p:txEl>
                                          </p:spTgt>
                                        </p:tgtEl>
                                        <p:attrNameLst>
                                          <p:attrName>style.visibility</p:attrName>
                                        </p:attrNameLst>
                                      </p:cBhvr>
                                      <p:to>
                                        <p:strVal val="visible"/>
                                      </p:to>
                                    </p:set>
                                    <p:anim calcmode="lin" valueType="num">
                                      <p:cBhvr additive="base">
                                        <p:cTn id="7" dur="500" fill="hold"/>
                                        <p:tgtEl>
                                          <p:spTgt spid="3994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40">
                                            <p:txEl>
                                              <p:pRg st="3" end="3"/>
                                            </p:txEl>
                                          </p:spTgt>
                                        </p:tgtEl>
                                        <p:attrNameLst>
                                          <p:attrName>style.visibility</p:attrName>
                                        </p:attrNameLst>
                                      </p:cBhvr>
                                      <p:to>
                                        <p:strVal val="visible"/>
                                      </p:to>
                                    </p:set>
                                    <p:anim calcmode="lin" valueType="num">
                                      <p:cBhvr additive="base">
                                        <p:cTn id="13" dur="500" fill="hold"/>
                                        <p:tgtEl>
                                          <p:spTgt spid="3994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40">
                                            <p:txEl>
                                              <p:pRg st="4" end="4"/>
                                            </p:txEl>
                                          </p:spTgt>
                                        </p:tgtEl>
                                        <p:attrNameLst>
                                          <p:attrName>style.visibility</p:attrName>
                                        </p:attrNameLst>
                                      </p:cBhvr>
                                      <p:to>
                                        <p:strVal val="visible"/>
                                      </p:to>
                                    </p:set>
                                    <p:anim calcmode="lin" valueType="num">
                                      <p:cBhvr additive="base">
                                        <p:cTn id="19" dur="500" fill="hold"/>
                                        <p:tgtEl>
                                          <p:spTgt spid="3994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40">
                                            <p:txEl>
                                              <p:pRg st="5" end="5"/>
                                            </p:txEl>
                                          </p:spTgt>
                                        </p:tgtEl>
                                        <p:attrNameLst>
                                          <p:attrName>style.visibility</p:attrName>
                                        </p:attrNameLst>
                                      </p:cBhvr>
                                      <p:to>
                                        <p:strVal val="visible"/>
                                      </p:to>
                                    </p:set>
                                    <p:anim calcmode="lin" valueType="num">
                                      <p:cBhvr additive="base">
                                        <p:cTn id="25" dur="500" fill="hold"/>
                                        <p:tgtEl>
                                          <p:spTgt spid="3994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940">
                                            <p:txEl>
                                              <p:pRg st="6" end="6"/>
                                            </p:txEl>
                                          </p:spTgt>
                                        </p:tgtEl>
                                        <p:attrNameLst>
                                          <p:attrName>style.visibility</p:attrName>
                                        </p:attrNameLst>
                                      </p:cBhvr>
                                      <p:to>
                                        <p:strVal val="visible"/>
                                      </p:to>
                                    </p:set>
                                    <p:anim calcmode="lin" valueType="num">
                                      <p:cBhvr additive="base">
                                        <p:cTn id="31" dur="500" fill="hold"/>
                                        <p:tgtEl>
                                          <p:spTgt spid="3994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940">
                                            <p:txEl>
                                              <p:pRg st="7" end="7"/>
                                            </p:txEl>
                                          </p:spTgt>
                                        </p:tgtEl>
                                        <p:attrNameLst>
                                          <p:attrName>style.visibility</p:attrName>
                                        </p:attrNameLst>
                                      </p:cBhvr>
                                      <p:to>
                                        <p:strVal val="visible"/>
                                      </p:to>
                                    </p:set>
                                    <p:anim calcmode="lin" valueType="num">
                                      <p:cBhvr additive="base">
                                        <p:cTn id="37" dur="500" fill="hold"/>
                                        <p:tgtEl>
                                          <p:spTgt spid="3994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4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9940">
                                            <p:txEl>
                                              <p:pRg st="8" end="8"/>
                                            </p:txEl>
                                          </p:spTgt>
                                        </p:tgtEl>
                                        <p:attrNameLst>
                                          <p:attrName>style.visibility</p:attrName>
                                        </p:attrNameLst>
                                      </p:cBhvr>
                                      <p:to>
                                        <p:strVal val="visible"/>
                                      </p:to>
                                    </p:set>
                                    <p:anim calcmode="lin" valueType="num">
                                      <p:cBhvr additive="base">
                                        <p:cTn id="43" dur="500" fill="hold"/>
                                        <p:tgtEl>
                                          <p:spTgt spid="3994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94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9940">
                                            <p:txEl>
                                              <p:pRg st="9" end="9"/>
                                            </p:txEl>
                                          </p:spTgt>
                                        </p:tgtEl>
                                        <p:attrNameLst>
                                          <p:attrName>style.visibility</p:attrName>
                                        </p:attrNameLst>
                                      </p:cBhvr>
                                      <p:to>
                                        <p:strVal val="visible"/>
                                      </p:to>
                                    </p:set>
                                    <p:anim calcmode="lin" valueType="num">
                                      <p:cBhvr additive="base">
                                        <p:cTn id="49" dur="500" fill="hold"/>
                                        <p:tgtEl>
                                          <p:spTgt spid="3994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4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9940">
                                            <p:txEl>
                                              <p:pRg st="10" end="10"/>
                                            </p:txEl>
                                          </p:spTgt>
                                        </p:tgtEl>
                                        <p:attrNameLst>
                                          <p:attrName>style.visibility</p:attrName>
                                        </p:attrNameLst>
                                      </p:cBhvr>
                                      <p:to>
                                        <p:strVal val="visible"/>
                                      </p:to>
                                    </p:set>
                                    <p:anim calcmode="lin" valueType="num">
                                      <p:cBhvr additive="base">
                                        <p:cTn id="55" dur="500" fill="hold"/>
                                        <p:tgtEl>
                                          <p:spTgt spid="39940">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94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9940">
                                            <p:txEl>
                                              <p:pRg st="12" end="12"/>
                                            </p:txEl>
                                          </p:spTgt>
                                        </p:tgtEl>
                                        <p:attrNameLst>
                                          <p:attrName>style.visibility</p:attrName>
                                        </p:attrNameLst>
                                      </p:cBhvr>
                                      <p:to>
                                        <p:strVal val="visible"/>
                                      </p:to>
                                    </p:set>
                                    <p:anim calcmode="lin" valueType="num">
                                      <p:cBhvr additive="base">
                                        <p:cTn id="61" dur="500" fill="hold"/>
                                        <p:tgtEl>
                                          <p:spTgt spid="39940">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994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938236" y="1438820"/>
            <a:ext cx="7131050" cy="833437"/>
          </a:xfrm>
        </p:spPr>
        <p:txBody>
          <a:bodyPr/>
          <a:lstStyle/>
          <a:p>
            <a:pPr algn="ctr" eaLnBrk="1" hangingPunct="1"/>
            <a:r>
              <a:rPr lang="en-US" altLang="en-US" b="1" dirty="0" smtClean="0">
                <a:solidFill>
                  <a:srgbClr val="002060"/>
                </a:solidFill>
              </a:rPr>
              <a:t>Questions</a:t>
            </a:r>
          </a:p>
        </p:txBody>
      </p:sp>
      <p:pic>
        <p:nvPicPr>
          <p:cNvPr id="41987" name="Picture 4" descr="MCj023793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1737" y="2439964"/>
            <a:ext cx="3844925"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38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595313" y="1678673"/>
            <a:ext cx="8188325" cy="4681184"/>
          </a:xfrm>
        </p:spPr>
        <p:txBody>
          <a:bodyPr/>
          <a:lstStyle/>
          <a:p>
            <a:pPr algn="ctr" eaLnBrk="1" hangingPunct="1">
              <a:buFont typeface="Wingdings" pitchFamily="2" charset="2"/>
              <a:buNone/>
            </a:pPr>
            <a:r>
              <a:rPr lang="en-US" altLang="en-US" sz="4000" b="1" dirty="0" smtClean="0">
                <a:solidFill>
                  <a:srgbClr val="002060"/>
                </a:solidFill>
              </a:rPr>
              <a:t>Ken Gregory</a:t>
            </a:r>
          </a:p>
          <a:p>
            <a:pPr algn="ctr" eaLnBrk="1" hangingPunct="1">
              <a:buFont typeface="Wingdings" pitchFamily="2" charset="2"/>
              <a:buNone/>
            </a:pPr>
            <a:endParaRPr lang="en-US" altLang="en-US" sz="4000" b="1" dirty="0" smtClean="0">
              <a:solidFill>
                <a:srgbClr val="002060"/>
              </a:solidFill>
            </a:endParaRPr>
          </a:p>
          <a:p>
            <a:pPr algn="ctr" eaLnBrk="1" hangingPunct="1">
              <a:buFont typeface="Wingdings" pitchFamily="2" charset="2"/>
              <a:buNone/>
            </a:pPr>
            <a:r>
              <a:rPr lang="en-US" altLang="en-US" sz="2400" dirty="0" smtClean="0">
                <a:solidFill>
                  <a:srgbClr val="002060"/>
                </a:solidFill>
              </a:rPr>
              <a:t>Vice President – South Atlantic</a:t>
            </a:r>
          </a:p>
          <a:p>
            <a:pPr algn="ctr" eaLnBrk="1" hangingPunct="1">
              <a:buFont typeface="Wingdings" pitchFamily="2" charset="2"/>
              <a:buNone/>
            </a:pPr>
            <a:r>
              <a:rPr lang="en-US" altLang="en-US" sz="2400" dirty="0" smtClean="0">
                <a:solidFill>
                  <a:srgbClr val="002060"/>
                </a:solidFill>
              </a:rPr>
              <a:t>TSIG Consulting</a:t>
            </a:r>
          </a:p>
          <a:p>
            <a:pPr algn="ctr" eaLnBrk="1" hangingPunct="1">
              <a:buFont typeface="Wingdings" pitchFamily="2" charset="2"/>
              <a:buNone/>
            </a:pPr>
            <a:r>
              <a:rPr lang="en-US" altLang="en-US" sz="2400" dirty="0" smtClean="0">
                <a:solidFill>
                  <a:srgbClr val="002060"/>
                </a:solidFill>
              </a:rPr>
              <a:t>740 Broadway</a:t>
            </a:r>
          </a:p>
          <a:p>
            <a:pPr algn="ctr" eaLnBrk="1" hangingPunct="1">
              <a:buFont typeface="Wingdings" pitchFamily="2" charset="2"/>
              <a:buNone/>
            </a:pPr>
            <a:r>
              <a:rPr lang="en-US" altLang="en-US" sz="2400" dirty="0" smtClean="0">
                <a:solidFill>
                  <a:srgbClr val="002060"/>
                </a:solidFill>
              </a:rPr>
              <a:t>New York, NY 10003</a:t>
            </a:r>
          </a:p>
          <a:p>
            <a:pPr algn="ctr" eaLnBrk="1" hangingPunct="1">
              <a:buFont typeface="Wingdings" pitchFamily="2" charset="2"/>
              <a:buNone/>
            </a:pPr>
            <a:r>
              <a:rPr lang="en-US" altLang="en-US" sz="2400" dirty="0" smtClean="0">
                <a:solidFill>
                  <a:srgbClr val="002060"/>
                </a:solidFill>
              </a:rPr>
              <a:t>(615) 598-2652</a:t>
            </a:r>
          </a:p>
          <a:p>
            <a:pPr algn="ctr" eaLnBrk="1" hangingPunct="1">
              <a:buFont typeface="Wingdings" pitchFamily="2" charset="2"/>
              <a:buNone/>
            </a:pPr>
            <a:r>
              <a:rPr lang="en-US" altLang="en-US" sz="2400" dirty="0" smtClean="0">
                <a:solidFill>
                  <a:srgbClr val="002060"/>
                </a:solidFill>
                <a:hlinkClick r:id="rId2"/>
              </a:rPr>
              <a:t>gregoryk@tsigconsulting.com</a:t>
            </a:r>
            <a:r>
              <a:rPr lang="en-US" altLang="en-US" sz="2400" dirty="0" smtClean="0">
                <a:solidFill>
                  <a:srgbClr val="002060"/>
                </a:solidFill>
              </a:rPr>
              <a:t> </a:t>
            </a:r>
          </a:p>
        </p:txBody>
      </p:sp>
    </p:spTree>
    <p:extLst>
      <p:ext uri="{BB962C8B-B14F-4D97-AF65-F5344CB8AC3E}">
        <p14:creationId xmlns:p14="http://schemas.microsoft.com/office/powerpoint/2010/main" val="406495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nny\Pictures\Presentation Pics\Road 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288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kenny\Pictures\Presentation Pics\IMG_34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43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76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enny\Pictures\Presentation Pics\Drunk Pumpk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01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3065" y="1149534"/>
            <a:ext cx="8839199" cy="523875"/>
          </a:xfrm>
          <a:prstGeom prst="rect">
            <a:avLst/>
          </a:prstGeom>
          <a:noFill/>
          <a:ln w="9525">
            <a:noFill/>
            <a:miter lim="800000"/>
            <a:headEnd/>
            <a:tailEnd/>
          </a:ln>
        </p:spPr>
        <p:txBody>
          <a:bodyPr wrap="square">
            <a:spAutoFit/>
          </a:bodyPr>
          <a:lstStyle/>
          <a:p>
            <a:pPr algn="ctr">
              <a:defRPr/>
            </a:pPr>
            <a:r>
              <a:rPr lang="en-US" sz="2800" b="1" dirty="0" smtClean="0">
                <a:solidFill>
                  <a:srgbClr val="2952A3"/>
                </a:solidFill>
                <a:latin typeface="+mj-lt"/>
                <a:cs typeface="Arial" pitchFamily="34" charset="0"/>
              </a:rPr>
              <a:t>What Started </a:t>
            </a:r>
            <a:r>
              <a:rPr lang="en-US" sz="2800" b="1" dirty="0" smtClean="0">
                <a:solidFill>
                  <a:srgbClr val="2952A3"/>
                </a:solidFill>
                <a:latin typeface="+mj-lt"/>
                <a:cs typeface="Arial" pitchFamily="34" charset="0"/>
              </a:rPr>
              <a:t>all the </a:t>
            </a:r>
            <a:r>
              <a:rPr lang="en-US" sz="2800" b="1" dirty="0" smtClean="0">
                <a:solidFill>
                  <a:srgbClr val="2952A3"/>
                </a:solidFill>
                <a:latin typeface="+mj-lt"/>
                <a:cs typeface="Arial" pitchFamily="34" charset="0"/>
              </a:rPr>
              <a:t>Ruckus?</a:t>
            </a:r>
            <a:endParaRPr lang="en-US" sz="2800" b="1" dirty="0">
              <a:solidFill>
                <a:srgbClr val="2952A3"/>
              </a:solidFill>
              <a:latin typeface="+mj-lt"/>
              <a:cs typeface="Arial" pitchFamily="34" charset="0"/>
            </a:endParaRPr>
          </a:p>
        </p:txBody>
      </p:sp>
      <p:pic>
        <p:nvPicPr>
          <p:cNvPr id="4506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65" y="1831428"/>
            <a:ext cx="8839200" cy="47604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192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37782" y="1363069"/>
            <a:ext cx="6934200" cy="523875"/>
          </a:xfrm>
          <a:prstGeom prst="rect">
            <a:avLst/>
          </a:prstGeom>
          <a:noFill/>
          <a:ln w="9525">
            <a:noFill/>
            <a:miter lim="800000"/>
            <a:headEnd/>
            <a:tailEnd/>
          </a:ln>
        </p:spPr>
        <p:txBody>
          <a:bodyPr>
            <a:spAutoFit/>
          </a:bodyPr>
          <a:lstStyle/>
          <a:p>
            <a:pPr>
              <a:defRPr/>
            </a:pPr>
            <a:r>
              <a:rPr lang="en-US" sz="2800" b="1" dirty="0">
                <a:solidFill>
                  <a:srgbClr val="2952A3"/>
                </a:solidFill>
                <a:latin typeface="+mj-lt"/>
                <a:cs typeface="Arial" pitchFamily="34" charset="0"/>
              </a:rPr>
              <a:t>CMS – Clarification?</a:t>
            </a:r>
          </a:p>
        </p:txBody>
      </p:sp>
      <p:sp>
        <p:nvSpPr>
          <p:cNvPr id="15364" name="Content Placeholder 5"/>
          <p:cNvSpPr>
            <a:spLocks noGrp="1"/>
          </p:cNvSpPr>
          <p:nvPr>
            <p:ph idx="1"/>
          </p:nvPr>
        </p:nvSpPr>
        <p:spPr>
          <a:xfrm>
            <a:off x="484496" y="1949213"/>
            <a:ext cx="8229600" cy="4525963"/>
          </a:xfrm>
        </p:spPr>
        <p:txBody>
          <a:bodyPr/>
          <a:lstStyle/>
          <a:p>
            <a:pPr>
              <a:buFont typeface="Arial" charset="0"/>
              <a:buNone/>
              <a:defRPr/>
            </a:pPr>
            <a:endParaRPr lang="en-US" dirty="0" smtClean="0">
              <a:solidFill>
                <a:srgbClr val="2952A3"/>
              </a:solidFill>
            </a:endParaRPr>
          </a:p>
          <a:p>
            <a:pPr>
              <a:buFont typeface="Arial" charset="0"/>
              <a:buNone/>
              <a:defRPr/>
            </a:pPr>
            <a:endParaRPr lang="en-US" dirty="0" smtClean="0">
              <a:solidFill>
                <a:srgbClr val="2952A3"/>
              </a:solidFill>
            </a:endParaRPr>
          </a:p>
          <a:p>
            <a:pPr algn="ctr">
              <a:buFont typeface="Arial" charset="0"/>
              <a:buNone/>
              <a:defRPr/>
            </a:pPr>
            <a:r>
              <a:rPr lang="en-US" dirty="0" smtClean="0">
                <a:solidFill>
                  <a:srgbClr val="2952A3"/>
                </a:solidFill>
              </a:rPr>
              <a:t>Do those words go together?</a:t>
            </a:r>
          </a:p>
        </p:txBody>
      </p:sp>
    </p:spTree>
    <p:extLst>
      <p:ext uri="{BB962C8B-B14F-4D97-AF65-F5344CB8AC3E}">
        <p14:creationId xmlns:p14="http://schemas.microsoft.com/office/powerpoint/2010/main" val="10293027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5910" y="1466424"/>
            <a:ext cx="6540690" cy="523875"/>
          </a:xfrm>
          <a:prstGeom prst="rect">
            <a:avLst/>
          </a:prstGeom>
          <a:noFill/>
          <a:ln w="9525">
            <a:noFill/>
            <a:miter lim="800000"/>
            <a:headEnd/>
            <a:tailEnd/>
          </a:ln>
        </p:spPr>
        <p:txBody>
          <a:bodyPr wrap="square">
            <a:spAutoFit/>
          </a:bodyPr>
          <a:lstStyle/>
          <a:p>
            <a:pPr>
              <a:defRPr/>
            </a:pPr>
            <a:r>
              <a:rPr lang="en-US" sz="2800" b="1" dirty="0" smtClean="0">
                <a:solidFill>
                  <a:srgbClr val="2952A3"/>
                </a:solidFill>
                <a:latin typeface="+mj-lt"/>
                <a:cs typeface="Arial" pitchFamily="34" charset="0"/>
              </a:rPr>
              <a:t>CMS Memo </a:t>
            </a:r>
            <a:endParaRPr lang="en-US" sz="2800" b="1" dirty="0">
              <a:solidFill>
                <a:srgbClr val="2952A3"/>
              </a:solidFill>
              <a:latin typeface="+mj-lt"/>
              <a:cs typeface="Arial" pitchFamily="34" charset="0"/>
            </a:endParaRPr>
          </a:p>
        </p:txBody>
      </p:sp>
      <p:pic>
        <p:nvPicPr>
          <p:cNvPr id="4608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538484"/>
            <a:ext cx="8686800" cy="389205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453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5704</TotalTime>
  <Words>2081</Words>
  <Application>Microsoft Office PowerPoint</Application>
  <PresentationFormat>On-screen Show (4:3)</PresentationFormat>
  <Paragraphs>158</Paragraphs>
  <Slides>37</Slides>
  <Notes>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Custom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TSIG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busakorn</dc:creator>
  <cp:lastModifiedBy>Gregory, Kenny</cp:lastModifiedBy>
  <cp:revision>434</cp:revision>
  <cp:lastPrinted>2014-06-17T16:42:52Z</cp:lastPrinted>
  <dcterms:created xsi:type="dcterms:W3CDTF">2003-10-27T16:10:22Z</dcterms:created>
  <dcterms:modified xsi:type="dcterms:W3CDTF">2014-10-23T16:39:58Z</dcterms:modified>
</cp:coreProperties>
</file>