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notesMasterIdLst>
    <p:notesMasterId r:id="rId18"/>
  </p:notesMasterIdLst>
  <p:sldIdLst>
    <p:sldId id="256" r:id="rId2"/>
    <p:sldId id="263" r:id="rId3"/>
    <p:sldId id="257" r:id="rId4"/>
    <p:sldId id="270" r:id="rId5"/>
    <p:sldId id="275" r:id="rId6"/>
    <p:sldId id="258" r:id="rId7"/>
    <p:sldId id="259" r:id="rId8"/>
    <p:sldId id="274" r:id="rId9"/>
    <p:sldId id="265" r:id="rId10"/>
    <p:sldId id="271" r:id="rId11"/>
    <p:sldId id="266" r:id="rId12"/>
    <p:sldId id="267" r:id="rId13"/>
    <p:sldId id="272" r:id="rId14"/>
    <p:sldId id="273" r:id="rId15"/>
    <p:sldId id="262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1902" y="1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A60BC-BE24-4C02-B736-2FA26D6DC0AB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76F17-D5B4-4C88-A535-9E237A1C2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eneration_Z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eneration_Z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6F17-D5B4-4C88-A535-9E237A1C28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56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CHFM certification is worth $10K on average</a:t>
            </a:r>
          </a:p>
          <a:p>
            <a:endParaRPr lang="en-US" dirty="0"/>
          </a:p>
          <a:p>
            <a:r>
              <a:rPr lang="en-US" dirty="0" smtClean="0"/>
              <a:t>Owensboro: entirely online and geared to adults looking for degree in health </a:t>
            </a:r>
            <a:r>
              <a:rPr lang="en-US" dirty="0" err="1" smtClean="0"/>
              <a:t>facilty</a:t>
            </a:r>
            <a:r>
              <a:rPr lang="en-US" dirty="0" smtClean="0"/>
              <a:t> leadership while working.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6F17-D5B4-4C88-A535-9E237A1C28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68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not jobs for educated, but unskilled staff.  Create new positions to bring them on board.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6F17-D5B4-4C88-A535-9E237A1C28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83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Boomers 1946 – 1964</a:t>
            </a:r>
          </a:p>
          <a:p>
            <a:r>
              <a:rPr lang="en-US" dirty="0"/>
              <a:t>Gen X  came after the Baby Boomers, and typically covers people born between the mid 1960’s and the early 1980’s. Gen X is more open to diversity and has learnt to embrace differences such as religion, sexual orientation, class, race and ethnicity.</a:t>
            </a:r>
          </a:p>
          <a:p>
            <a:endParaRPr lang="en-US" dirty="0"/>
          </a:p>
          <a:p>
            <a:r>
              <a:rPr lang="en-US" dirty="0"/>
              <a:t>Generation Y covers people born between the 1980’s and the year 2000, and these individuals are sometimes referred to as Gen Y, the Millennial Generation, or simply </a:t>
            </a:r>
            <a:r>
              <a:rPr lang="en-US" dirty="0" err="1"/>
              <a:t>Millennials</a:t>
            </a:r>
            <a:r>
              <a:rPr lang="en-US" dirty="0"/>
              <a:t>. Generation Y has been shaped by the technological revolution that occurred throughout their youth. Gen Y grew up with technology, so being connected and tech savvy is in their DNA. Equipped with latest technology and gadgets, such as iPhones, laptops and lately tablets, Generation Y is online and connected 24/7, 365 days a year. Many </a:t>
            </a:r>
            <a:r>
              <a:rPr lang="en-US" dirty="0" err="1"/>
              <a:t>Millennials</a:t>
            </a:r>
            <a:r>
              <a:rPr lang="en-US" dirty="0"/>
              <a:t> grew up seeing their Baby Boomer parents working day and night doing stressful corporate jobs, which has shaped their own views on the workforce and the need for work-life balance.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Generation Z</a:t>
            </a:r>
            <a:r>
              <a:rPr lang="en-US" dirty="0"/>
              <a:t> is the generation of children born after the Year 2000. They are the children of Generation X and Generation Y. To be fair we don’t know a whole lot about the character traits of Generation Z, because they haven’t been on the earth for very long yet. Generation Z are predicted to be highly connected, living in an age of high-tech communication, technology driven lifestyles and prolific use of social media. A lot of what we think we know about Generation Z is inferred, and only time will tell whether we have been correct.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6F17-D5B4-4C88-A535-9E237A1C28F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904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6F17-D5B4-4C88-A535-9E237A1C28F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88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6F17-D5B4-4C88-A535-9E237A1C28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03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6F17-D5B4-4C88-A535-9E237A1C28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96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Technology allows treatment at home not going to the facility</a:t>
            </a:r>
          </a:p>
          <a:p>
            <a:r>
              <a:rPr lang="en-US" dirty="0" err="1" smtClean="0"/>
              <a:t>ehealth</a:t>
            </a:r>
            <a:endParaRPr lang="en-US" dirty="0" smtClean="0"/>
          </a:p>
          <a:p>
            <a:r>
              <a:rPr lang="en-US" dirty="0" smtClean="0"/>
              <a:t>Virtual health</a:t>
            </a:r>
          </a:p>
          <a:p>
            <a:r>
              <a:rPr lang="en-US" dirty="0" smtClean="0"/>
              <a:t>Tele health</a:t>
            </a:r>
          </a:p>
          <a:p>
            <a:r>
              <a:rPr lang="en-US" dirty="0" err="1" smtClean="0"/>
              <a:t>Mhealth</a:t>
            </a:r>
            <a:endParaRPr lang="en-US" dirty="0" smtClean="0"/>
          </a:p>
          <a:p>
            <a:r>
              <a:rPr lang="en-US" dirty="0" smtClean="0"/>
              <a:t>Wii technology</a:t>
            </a:r>
          </a:p>
          <a:p>
            <a:endParaRPr lang="en-US" dirty="0" smtClean="0"/>
          </a:p>
          <a:p>
            <a:r>
              <a:rPr lang="en-US" dirty="0" smtClean="0"/>
              <a:t>From: Gary Kaplan, Virginia Mason 2013</a:t>
            </a:r>
          </a:p>
          <a:p>
            <a:r>
              <a:rPr lang="en-US" dirty="0" smtClean="0"/>
              <a:t>Provider first 	to	Patient first</a:t>
            </a:r>
          </a:p>
          <a:p>
            <a:r>
              <a:rPr lang="en-US" dirty="0" smtClean="0"/>
              <a:t>Waiting is good	Waiting is bad</a:t>
            </a:r>
          </a:p>
          <a:p>
            <a:r>
              <a:rPr lang="en-US" dirty="0" smtClean="0"/>
              <a:t>Errors are expected	Defect free care</a:t>
            </a:r>
          </a:p>
          <a:p>
            <a:r>
              <a:rPr lang="en-US" dirty="0" smtClean="0"/>
              <a:t>Diffuse Accountability	Rigorous accountability</a:t>
            </a:r>
          </a:p>
          <a:p>
            <a:r>
              <a:rPr lang="en-US" dirty="0" smtClean="0"/>
              <a:t>Add Resource		No new resources</a:t>
            </a:r>
          </a:p>
          <a:p>
            <a:r>
              <a:rPr lang="en-US" dirty="0" smtClean="0"/>
              <a:t>Reduce cost 		Eliminate waste</a:t>
            </a:r>
          </a:p>
          <a:p>
            <a:r>
              <a:rPr lang="en-US" dirty="0" smtClean="0"/>
              <a:t>Retrospective Quality </a:t>
            </a:r>
            <a:r>
              <a:rPr lang="en-US" dirty="0" err="1" smtClean="0"/>
              <a:t>Assur</a:t>
            </a:r>
            <a:r>
              <a:rPr lang="en-US" dirty="0" smtClean="0"/>
              <a:t>	Real time Quality Assurance</a:t>
            </a:r>
          </a:p>
          <a:p>
            <a:r>
              <a:rPr lang="en-US" dirty="0" smtClean="0"/>
              <a:t>Management Oversight	Management on site</a:t>
            </a:r>
          </a:p>
          <a:p>
            <a:r>
              <a:rPr lang="en-US" dirty="0" smtClean="0"/>
              <a:t>We have time		We have no time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ACA incentives for quality care delivered</a:t>
            </a:r>
          </a:p>
          <a:p>
            <a:r>
              <a:rPr lang="en-US" dirty="0" smtClean="0"/>
              <a:t>Penalties for lack there-of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6F17-D5B4-4C88-A535-9E237A1C28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8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6F17-D5B4-4C88-A535-9E237A1C28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86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6F17-D5B4-4C88-A535-9E237A1C28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44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Boomers 1946 – 1964</a:t>
            </a:r>
          </a:p>
          <a:p>
            <a:r>
              <a:rPr lang="en-US" dirty="0" smtClean="0"/>
              <a:t>Gen X  </a:t>
            </a:r>
            <a:r>
              <a:rPr lang="en-US" dirty="0"/>
              <a:t>came after the Baby Boomers, and typically covers people born between the mid 1960’s and the early 1980’s</a:t>
            </a:r>
            <a:r>
              <a:rPr lang="en-US" dirty="0" smtClean="0"/>
              <a:t>.</a:t>
            </a:r>
            <a:r>
              <a:rPr lang="en-US" dirty="0"/>
              <a:t> Gen X is more open to diversity and has learnt to embrace differences such as religion, sexual orientation, class, race and ethnicity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Generation </a:t>
            </a:r>
            <a:r>
              <a:rPr lang="en-US" dirty="0"/>
              <a:t>Y covers people born between the 1980’s and the year 2000, and these individuals are sometimes referred to as Gen Y, the Millennial Generation, or simply </a:t>
            </a:r>
            <a:r>
              <a:rPr lang="en-US" dirty="0" err="1"/>
              <a:t>Millennials</a:t>
            </a:r>
            <a:r>
              <a:rPr lang="en-US" dirty="0"/>
              <a:t>. Generation Y has been shaped by the technological revolution that occurred throughout their youth. Gen Y grew up with technology, so being connected and tech savvy is in their DNA. Equipped with latest technology and gadgets, such as iPhones, laptops and lately tablets, Generation Y is online and connected 24/7, 365 days a year. Many </a:t>
            </a:r>
            <a:r>
              <a:rPr lang="en-US" dirty="0" err="1"/>
              <a:t>Millennials</a:t>
            </a:r>
            <a:r>
              <a:rPr lang="en-US" dirty="0"/>
              <a:t> grew up seeing their Baby Boomer parents working day and night doing stressful corporate jobs, which has shaped their own views on the workforce and the need for work-life balance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Generation Z</a:t>
            </a:r>
            <a:r>
              <a:rPr lang="en-US" dirty="0"/>
              <a:t> is the generation of children born after the Year 2000. They are the children of Generation X and Generation Y. To be fair we don’t know a whole lot about the character traits of Generation Z, because they haven’t been on the earth for very long yet. Generation Z are predicted to be highly connected, living in an age of high-tech communication, technology driven lifestyles and prolific use of social media. A lot of what we think we know about Generation Z is inferred, and only time will tell whether we have been correct.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6F17-D5B4-4C88-A535-9E237A1C28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97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6F17-D5B4-4C88-A535-9E237A1C28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79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6F17-D5B4-4C88-A535-9E237A1C28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57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6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13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7063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44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8937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375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21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4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21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23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6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43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22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27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8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0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he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“Change, it just keeps coming.”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Skip Smith, SASHE, CHFM</a:t>
            </a:r>
          </a:p>
          <a:p>
            <a:r>
              <a:rPr lang="en-US" dirty="0" smtClean="0"/>
              <a:t>Catholic Health Initiatives</a:t>
            </a:r>
          </a:p>
          <a:p>
            <a:r>
              <a:rPr lang="en-US" dirty="0" smtClean="0"/>
              <a:t>Vice President Asset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Amara’s Law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“We tend to </a:t>
            </a:r>
            <a:r>
              <a:rPr lang="en-US" sz="4000" i="1" dirty="0" smtClean="0"/>
              <a:t>overestimate</a:t>
            </a:r>
            <a:r>
              <a:rPr lang="en-US" sz="4000" dirty="0" smtClean="0"/>
              <a:t> the effect of change in the </a:t>
            </a:r>
            <a:r>
              <a:rPr lang="en-US" sz="4000" u="sng" dirty="0" smtClean="0"/>
              <a:t>short run</a:t>
            </a:r>
            <a:r>
              <a:rPr lang="en-US" sz="4000" dirty="0" smtClean="0"/>
              <a:t> and </a:t>
            </a:r>
            <a:r>
              <a:rPr lang="en-US" sz="4000" i="1" dirty="0" smtClean="0"/>
              <a:t>underestimate</a:t>
            </a:r>
            <a:r>
              <a:rPr lang="en-US" sz="4000" dirty="0" smtClean="0"/>
              <a:t> the effect in the </a:t>
            </a:r>
            <a:r>
              <a:rPr lang="en-US" sz="4000" u="sng" dirty="0" smtClean="0"/>
              <a:t>long run</a:t>
            </a:r>
            <a:r>
              <a:rPr lang="en-US" sz="4000" dirty="0" smtClean="0"/>
              <a:t>.”</a:t>
            </a:r>
          </a:p>
          <a:p>
            <a:pPr marL="0" indent="0" algn="r">
              <a:buNone/>
            </a:pPr>
            <a:r>
              <a:rPr lang="en-US" sz="1600" i="1" dirty="0" smtClean="0"/>
              <a:t>Roy Amara, Institute for the Future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677494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 you have the skills necessary to meet the challenges of these changes?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67610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Skills </a:t>
            </a:r>
            <a:r>
              <a:rPr lang="en-US" dirty="0" smtClean="0"/>
              <a:t>Assessment</a:t>
            </a:r>
          </a:p>
          <a:p>
            <a:pPr lvl="1"/>
            <a:r>
              <a:rPr lang="en-US" sz="1800" dirty="0" smtClean="0"/>
              <a:t>Technical</a:t>
            </a:r>
          </a:p>
          <a:p>
            <a:pPr lvl="1"/>
            <a:r>
              <a:rPr lang="en-US" sz="1800" dirty="0" smtClean="0"/>
              <a:t>Business</a:t>
            </a:r>
          </a:p>
          <a:p>
            <a:pPr lvl="1"/>
            <a:r>
              <a:rPr lang="en-US" sz="1800" dirty="0" smtClean="0"/>
              <a:t>Change management</a:t>
            </a:r>
            <a:endParaRPr lang="en-US" sz="1800" dirty="0"/>
          </a:p>
          <a:p>
            <a:r>
              <a:rPr lang="en-US" dirty="0"/>
              <a:t>Have a coach and/or </a:t>
            </a:r>
            <a:r>
              <a:rPr lang="en-US" dirty="0" smtClean="0"/>
              <a:t>mentor</a:t>
            </a:r>
          </a:p>
          <a:p>
            <a:pPr lvl="1"/>
            <a:r>
              <a:rPr lang="en-US" sz="1800" dirty="0" smtClean="0"/>
              <a:t>Look for someone you admire as a leader</a:t>
            </a:r>
          </a:p>
          <a:p>
            <a:r>
              <a:rPr lang="en-US" dirty="0" smtClean="0"/>
              <a:t>Certifications</a:t>
            </a:r>
            <a:endParaRPr lang="en-US" dirty="0"/>
          </a:p>
          <a:p>
            <a:r>
              <a:rPr lang="en-US" dirty="0"/>
              <a:t>Continuing </a:t>
            </a:r>
            <a:r>
              <a:rPr lang="en-US" dirty="0" smtClean="0"/>
              <a:t>Education</a:t>
            </a:r>
          </a:p>
          <a:p>
            <a:pPr lvl="1"/>
            <a:r>
              <a:rPr lang="en-US" sz="1800" dirty="0" smtClean="0"/>
              <a:t>Formal</a:t>
            </a:r>
          </a:p>
          <a:p>
            <a:pPr lvl="2"/>
            <a:r>
              <a:rPr lang="en-US" dirty="0" smtClean="0"/>
              <a:t>Owensboro Community and Technical College</a:t>
            </a:r>
          </a:p>
          <a:p>
            <a:pPr lvl="1"/>
            <a:r>
              <a:rPr lang="en-US" sz="1800" dirty="0" smtClean="0"/>
              <a:t>Professional</a:t>
            </a:r>
          </a:p>
          <a:p>
            <a:pPr lvl="2"/>
            <a:r>
              <a:rPr lang="en-US" dirty="0" smtClean="0"/>
              <a:t>Schneider Electric Energy University </a:t>
            </a:r>
          </a:p>
          <a:p>
            <a:pPr lvl="1"/>
            <a:r>
              <a:rPr lang="en-US" sz="1800" dirty="0" smtClean="0"/>
              <a:t>Outside the lines</a:t>
            </a:r>
          </a:p>
          <a:p>
            <a:pPr lvl="2"/>
            <a:r>
              <a:rPr lang="en-US" sz="1800" dirty="0" smtClean="0"/>
              <a:t>Public Speaking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074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Does your staff have the skills necessary to meet the challenges of these changes?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Succession </a:t>
            </a:r>
            <a:r>
              <a:rPr lang="en-US" sz="2400" dirty="0" smtClean="0"/>
              <a:t>Planning</a:t>
            </a:r>
          </a:p>
          <a:p>
            <a:pPr lvl="1"/>
            <a:r>
              <a:rPr lang="en-US" sz="2400" dirty="0"/>
              <a:t>Do it our you’ll be the one looking for talent</a:t>
            </a:r>
          </a:p>
          <a:p>
            <a:pPr lvl="1"/>
            <a:r>
              <a:rPr lang="en-US" sz="2400" dirty="0"/>
              <a:t>What positions are most critical and be vacated soonest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/>
              <a:t>Skills inventory</a:t>
            </a:r>
          </a:p>
          <a:p>
            <a:r>
              <a:rPr lang="en-US" sz="2400" dirty="0" smtClean="0"/>
              <a:t>Internships</a:t>
            </a:r>
          </a:p>
          <a:p>
            <a:r>
              <a:rPr lang="en-US" sz="2400" dirty="0" smtClean="0"/>
              <a:t>Create new positions</a:t>
            </a:r>
            <a:endParaRPr lang="en-US" sz="2400" dirty="0"/>
          </a:p>
          <a:p>
            <a:r>
              <a:rPr lang="en-US" sz="2400" dirty="0" smtClean="0"/>
              <a:t>Network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32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the workforce of the future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54321"/>
          </a:xfrm>
        </p:spPr>
        <p:txBody>
          <a:bodyPr>
            <a:normAutofit/>
          </a:bodyPr>
          <a:lstStyle/>
          <a:p>
            <a:r>
              <a:rPr lang="en-US" dirty="0" smtClean="0"/>
              <a:t>Heavy competition for staff and leaders</a:t>
            </a:r>
          </a:p>
          <a:p>
            <a:r>
              <a:rPr lang="en-US" dirty="0" smtClean="0"/>
              <a:t>Implications </a:t>
            </a:r>
            <a:r>
              <a:rPr lang="en-US" dirty="0"/>
              <a:t>to 3</a:t>
            </a:r>
            <a:r>
              <a:rPr lang="en-US" baseline="30000" dirty="0"/>
              <a:t>rd</a:t>
            </a:r>
            <a:r>
              <a:rPr lang="en-US" dirty="0"/>
              <a:t> Party outsourcing</a:t>
            </a:r>
          </a:p>
          <a:p>
            <a:pPr lvl="1"/>
            <a:r>
              <a:rPr lang="en-US" dirty="0"/>
              <a:t>They are inventorying talent (right out of school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Who will they be?</a:t>
            </a:r>
          </a:p>
          <a:p>
            <a:pPr lvl="1"/>
            <a:r>
              <a:rPr lang="en-US" smtClean="0"/>
              <a:t>Gen X, Y and Z</a:t>
            </a:r>
            <a:endParaRPr lang="en-US" dirty="0"/>
          </a:p>
          <a:p>
            <a:r>
              <a:rPr lang="en-US" dirty="0" smtClean="0"/>
              <a:t>What kind of work environment will bring them in?</a:t>
            </a:r>
          </a:p>
          <a:p>
            <a:pPr lvl="1"/>
            <a:r>
              <a:rPr lang="en-US" dirty="0" smtClean="0"/>
              <a:t>Flexible work hours</a:t>
            </a:r>
          </a:p>
          <a:p>
            <a:pPr lvl="1"/>
            <a:r>
              <a:rPr lang="en-US" dirty="0" smtClean="0"/>
              <a:t>Collegial</a:t>
            </a:r>
          </a:p>
          <a:p>
            <a:pPr lvl="1"/>
            <a:r>
              <a:rPr lang="en-US" dirty="0" smtClean="0"/>
              <a:t>Want to make an impact right away</a:t>
            </a:r>
          </a:p>
          <a:p>
            <a:pPr lvl="1"/>
            <a:r>
              <a:rPr lang="en-US" dirty="0" smtClean="0"/>
              <a:t>Rely on technology</a:t>
            </a:r>
          </a:p>
          <a:p>
            <a:pPr lvl="1"/>
            <a:r>
              <a:rPr lang="en-US" dirty="0" smtClean="0"/>
              <a:t>Altruistic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068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and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ASHE working towards:</a:t>
            </a:r>
          </a:p>
          <a:p>
            <a:pPr lvl="1"/>
            <a:r>
              <a:rPr lang="en-US" dirty="0" smtClean="0"/>
              <a:t>More student </a:t>
            </a:r>
            <a:r>
              <a:rPr lang="en-US" dirty="0"/>
              <a:t>chapters at </a:t>
            </a:r>
            <a:r>
              <a:rPr lang="en-US" dirty="0" smtClean="0"/>
              <a:t>Universities</a:t>
            </a:r>
            <a:endParaRPr lang="en-US" dirty="0"/>
          </a:p>
          <a:p>
            <a:pPr lvl="1"/>
            <a:r>
              <a:rPr lang="en-US" dirty="0" smtClean="0"/>
              <a:t>Better understanding how </a:t>
            </a:r>
            <a:r>
              <a:rPr lang="en-US" dirty="0"/>
              <a:t>private industry is recruiting/retaining staff (banking talent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communication network to develop a pool of qualified candidates.</a:t>
            </a:r>
          </a:p>
          <a:p>
            <a:r>
              <a:rPr lang="en-US" dirty="0" smtClean="0"/>
              <a:t>ASHE Resource at </a:t>
            </a:r>
            <a:r>
              <a:rPr lang="en-US" dirty="0" smtClean="0">
                <a:hlinkClick r:id="rId3"/>
              </a:rPr>
              <a:t>www.ASHE.org</a:t>
            </a:r>
            <a:endParaRPr lang="en-US" dirty="0" smtClean="0"/>
          </a:p>
          <a:p>
            <a:r>
              <a:rPr lang="en-US" dirty="0" smtClean="0"/>
              <a:t>Community Colleges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0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more things change the more they stay the same.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To succeed in today’s hospital environment, it is necessary that the facilities </a:t>
            </a:r>
            <a:r>
              <a:rPr lang="en-US" sz="2400" dirty="0" smtClean="0"/>
              <a:t>manager demonstrate </a:t>
            </a:r>
            <a:r>
              <a:rPr lang="en-US" sz="2400" dirty="0"/>
              <a:t>the type of leadership characteristics that effect positive change in </a:t>
            </a:r>
            <a:r>
              <a:rPr lang="en-US" sz="2400" dirty="0" smtClean="0"/>
              <a:t>both employees </a:t>
            </a:r>
            <a:r>
              <a:rPr lang="en-US" sz="2400" dirty="0"/>
              <a:t>and operations in order to propel their organization forward. To that end, </a:t>
            </a:r>
            <a:r>
              <a:rPr lang="en-US" sz="2400" dirty="0" smtClean="0"/>
              <a:t>the facilities </a:t>
            </a:r>
            <a:r>
              <a:rPr lang="en-US" sz="2400" dirty="0"/>
              <a:t>manager must translate facility requirements into terms that can be understood </a:t>
            </a:r>
            <a:r>
              <a:rPr lang="en-US" sz="2400" dirty="0" smtClean="0"/>
              <a:t>by senior </a:t>
            </a:r>
            <a:r>
              <a:rPr lang="en-US" sz="2400" dirty="0"/>
              <a:t>management and subordinates alike, and provide the leadership to accomplish </a:t>
            </a:r>
            <a:r>
              <a:rPr lang="en-US" sz="2400" dirty="0" smtClean="0"/>
              <a:t>that understanding.</a:t>
            </a:r>
          </a:p>
          <a:p>
            <a:pPr marL="400050" lvl="1" indent="0">
              <a:lnSpc>
                <a:spcPts val="1100"/>
              </a:lnSpc>
              <a:buNone/>
            </a:pPr>
            <a:r>
              <a:rPr lang="en-US" sz="1200" i="1" dirty="0" smtClean="0"/>
              <a:t>								Developing Effective Facilities Management Leaders</a:t>
            </a:r>
          </a:p>
          <a:p>
            <a:pPr marL="400050" lvl="1" indent="0">
              <a:lnSpc>
                <a:spcPts val="1100"/>
              </a:lnSpc>
              <a:buNone/>
            </a:pPr>
            <a:r>
              <a:rPr lang="en-US" sz="1200" i="1" dirty="0" smtClean="0"/>
              <a:t>								Phil Stevens, 2003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5030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8084" y="2392218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Let’s Talk…..Questions?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08621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889" y="63334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CHANGE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Change is inevitable.  To resist it is to invite disappointment and defeat.  When we accept change – and use it to our advantage – change becomes an ally rather than an adversary.</a:t>
            </a:r>
          </a:p>
          <a:p>
            <a:pPr marL="0" indent="0" algn="ctr">
              <a:buNone/>
            </a:pPr>
            <a:r>
              <a:rPr lang="en-US" i="1" dirty="0" smtClean="0">
                <a:latin typeface="Bell MT" panose="02020503060305020303" pitchFamily="18" charset="0"/>
              </a:rPr>
              <a:t>Unknown</a:t>
            </a:r>
            <a:endParaRPr lang="en-US" i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94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Where is change coming from?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Changes in design</a:t>
            </a:r>
          </a:p>
          <a:p>
            <a:r>
              <a:rPr lang="en-US" sz="2800" dirty="0" smtClean="0"/>
              <a:t>Changes in codes/standards</a:t>
            </a:r>
          </a:p>
          <a:p>
            <a:r>
              <a:rPr lang="en-US" sz="2800" dirty="0"/>
              <a:t>Healthcare </a:t>
            </a:r>
            <a:r>
              <a:rPr lang="en-US" sz="2800" dirty="0" smtClean="0"/>
              <a:t>Reform</a:t>
            </a:r>
          </a:p>
          <a:p>
            <a:r>
              <a:rPr lang="en-US" sz="2800" dirty="0" smtClean="0"/>
              <a:t>Mergers and acquisitions</a:t>
            </a:r>
          </a:p>
          <a:p>
            <a:r>
              <a:rPr lang="en-US" sz="2800" dirty="0" smtClean="0"/>
              <a:t>Aging </a:t>
            </a:r>
            <a:r>
              <a:rPr lang="en-US" sz="2800" dirty="0"/>
              <a:t>population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Healthcare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 smtClean="0"/>
              <a:t>Mergers / Acquisitions</a:t>
            </a:r>
          </a:p>
          <a:p>
            <a:pPr lvl="1"/>
            <a:r>
              <a:rPr lang="en-US" sz="2400" dirty="0" smtClean="0"/>
              <a:t>Efficiency</a:t>
            </a:r>
          </a:p>
          <a:p>
            <a:pPr lvl="1"/>
            <a:r>
              <a:rPr lang="en-US" sz="2400" dirty="0" smtClean="0"/>
              <a:t>Access to care</a:t>
            </a:r>
          </a:p>
          <a:p>
            <a:pPr lvl="1"/>
            <a:r>
              <a:rPr lang="en-US" sz="2400" dirty="0" smtClean="0"/>
              <a:t>Access to Population</a:t>
            </a:r>
          </a:p>
          <a:p>
            <a:pPr lvl="1"/>
            <a:r>
              <a:rPr lang="en-US" sz="2400" dirty="0" smtClean="0"/>
              <a:t>Changes in Technology</a:t>
            </a:r>
          </a:p>
          <a:p>
            <a:r>
              <a:rPr lang="en-US" sz="2400" dirty="0"/>
              <a:t>Reimbursement </a:t>
            </a:r>
            <a:r>
              <a:rPr lang="en-US" sz="2400" dirty="0" smtClean="0"/>
              <a:t>Model Changes/ margin</a:t>
            </a:r>
          </a:p>
          <a:p>
            <a:pPr lvl="1"/>
            <a:r>
              <a:rPr lang="en-US" sz="2200" dirty="0" smtClean="0"/>
              <a:t>Volume to managed lives / Transparency and Quality</a:t>
            </a:r>
            <a:endParaRPr lang="en-US" sz="2200" dirty="0"/>
          </a:p>
          <a:p>
            <a:r>
              <a:rPr lang="en-US" sz="2400" dirty="0" smtClean="0"/>
              <a:t>Repurposing </a:t>
            </a:r>
            <a:r>
              <a:rPr lang="en-US" sz="2400" dirty="0"/>
              <a:t>of </a:t>
            </a:r>
            <a:r>
              <a:rPr lang="en-US" sz="2400" dirty="0" smtClean="0"/>
              <a:t>facilities</a:t>
            </a:r>
          </a:p>
          <a:p>
            <a:pPr lvl="1"/>
            <a:r>
              <a:rPr lang="en-US" sz="2200" dirty="0" smtClean="0"/>
              <a:t>~2020: Inpatient volumes expected to drop +/- 6%</a:t>
            </a:r>
          </a:p>
          <a:p>
            <a:pPr lvl="1"/>
            <a:r>
              <a:rPr lang="en-US" sz="2200" dirty="0" smtClean="0"/>
              <a:t>Outpatient volumes expected to rise +/- 18%</a:t>
            </a:r>
          </a:p>
          <a:p>
            <a:r>
              <a:rPr lang="en-US" sz="2400" dirty="0" smtClean="0"/>
              <a:t>New non-traditional partnerships</a:t>
            </a:r>
          </a:p>
          <a:p>
            <a:pPr marL="457200" lvl="1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19350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FGI </a:t>
            </a:r>
            <a:r>
              <a:rPr lang="en-US" dirty="0"/>
              <a:t>colloquiums focused on the future of health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“The </a:t>
            </a:r>
            <a:r>
              <a:rPr lang="en-US" sz="2400" dirty="0"/>
              <a:t>group noted that health care organizations are struggling to manage and </a:t>
            </a:r>
            <a:r>
              <a:rPr lang="en-US" sz="2400" dirty="0" smtClean="0"/>
              <a:t>reduce costs </a:t>
            </a:r>
            <a:r>
              <a:rPr lang="en-US" sz="2400" dirty="0"/>
              <a:t>while improving clinical quality and the patient experience, along with continuing to face the challenges set </a:t>
            </a:r>
            <a:r>
              <a:rPr lang="en-US" sz="2400" dirty="0" smtClean="0"/>
              <a:t>in motion </a:t>
            </a:r>
            <a:r>
              <a:rPr lang="en-US" sz="2400" dirty="0"/>
              <a:t>by shifting reimbursement policies, an aging population, an explosion in demand from newly </a:t>
            </a:r>
            <a:r>
              <a:rPr lang="en-US" sz="2400" dirty="0" smtClean="0"/>
              <a:t>insured patients</a:t>
            </a:r>
            <a:r>
              <a:rPr lang="en-US" sz="2400" dirty="0"/>
              <a:t>, new information technologies, and the pursuit of new care models for the coming years</a:t>
            </a:r>
            <a:r>
              <a:rPr lang="en-US" sz="2400" dirty="0" smtClean="0"/>
              <a:t>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495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356255"/>
            <a:ext cx="8911687" cy="1280890"/>
          </a:xfrm>
        </p:spPr>
        <p:txBody>
          <a:bodyPr>
            <a:noAutofit/>
          </a:bodyPr>
          <a:lstStyle/>
          <a:p>
            <a:r>
              <a:rPr lang="en-US" sz="4000" dirty="0" smtClean="0"/>
              <a:t>Effects of the Affordable Care Act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26464"/>
            <a:ext cx="8915400" cy="4986528"/>
          </a:xfrm>
        </p:spPr>
        <p:txBody>
          <a:bodyPr>
            <a:normAutofit fontScale="92500"/>
          </a:bodyPr>
          <a:lstStyle/>
          <a:p>
            <a:r>
              <a:rPr lang="en-US" sz="2200" dirty="0" smtClean="0"/>
              <a:t>91</a:t>
            </a:r>
            <a:r>
              <a:rPr lang="en-US" sz="2200" dirty="0"/>
              <a:t>% of those who </a:t>
            </a:r>
            <a:r>
              <a:rPr lang="en-US" sz="2200" dirty="0" smtClean="0"/>
              <a:t>responding </a:t>
            </a:r>
            <a:r>
              <a:rPr lang="en-US" sz="2200" dirty="0"/>
              <a:t>said that enhancing operational efficiencies is the top factor driving change in healthcare facility design (a new question on this year’s survey). </a:t>
            </a:r>
            <a:endParaRPr lang="en-US" sz="2200" dirty="0" smtClean="0"/>
          </a:p>
          <a:p>
            <a:pPr lvl="1"/>
            <a:r>
              <a:rPr lang="en-US" sz="2200" dirty="0" smtClean="0"/>
              <a:t>influenced </a:t>
            </a:r>
            <a:r>
              <a:rPr lang="en-US" sz="2200" dirty="0"/>
              <a:t>by the Affordable Care Act’s emphasis on reducing costs</a:t>
            </a:r>
            <a:r>
              <a:rPr lang="en-US" sz="2200" dirty="0" smtClean="0"/>
              <a:t>.</a:t>
            </a:r>
            <a:endParaRPr lang="en-US" sz="2200" dirty="0"/>
          </a:p>
          <a:p>
            <a:r>
              <a:rPr lang="en-US" sz="2200" dirty="0"/>
              <a:t>Number two on the list is improving patient and caregiver safety. </a:t>
            </a:r>
            <a:endParaRPr lang="en-US" sz="2200" dirty="0" smtClean="0"/>
          </a:p>
          <a:p>
            <a:pPr lvl="1"/>
            <a:r>
              <a:rPr lang="en-US" sz="2200" dirty="0" smtClean="0"/>
              <a:t>Which </a:t>
            </a:r>
            <a:r>
              <a:rPr lang="en-US" sz="2200" dirty="0"/>
              <a:t>is also being driven by recent government initiatives to reduce hospital associated infections and medical errors</a:t>
            </a:r>
            <a:r>
              <a:rPr lang="en-US" sz="2200" dirty="0" smtClean="0"/>
              <a:t>.</a:t>
            </a:r>
            <a:endParaRPr lang="en-US" sz="2200" dirty="0"/>
          </a:p>
          <a:p>
            <a:r>
              <a:rPr lang="en-US" sz="2200" dirty="0"/>
              <a:t>Improving patient satisfaction comes in at number three — pushed by increased competition for customers and satisfaction scores’ impact on reimbursement.</a:t>
            </a:r>
          </a:p>
          <a:p>
            <a:pPr marL="0" indent="0" algn="r">
              <a:buNone/>
            </a:pPr>
            <a:r>
              <a:rPr lang="en-US" sz="1400" i="1" dirty="0" smtClean="0"/>
              <a:t>Healthcare </a:t>
            </a:r>
            <a:r>
              <a:rPr lang="en-US" sz="1400" i="1" dirty="0"/>
              <a:t>Facility Survey</a:t>
            </a:r>
            <a:br>
              <a:rPr lang="en-US" sz="1400" i="1" dirty="0"/>
            </a:br>
            <a:r>
              <a:rPr lang="en-US" sz="1300" i="1" dirty="0"/>
              <a:t>2014 Health Facilities Management and ASHE Health Facility </a:t>
            </a:r>
            <a:r>
              <a:rPr lang="en-US" sz="1300" i="1" dirty="0" smtClean="0"/>
              <a:t>Survey</a:t>
            </a:r>
          </a:p>
          <a:p>
            <a:pPr marL="0" indent="0" algn="r">
              <a:buNone/>
            </a:pPr>
            <a:r>
              <a:rPr lang="en-US" sz="1400" i="1" dirty="0"/>
              <a:t>Posted by Sara </a:t>
            </a:r>
            <a:r>
              <a:rPr lang="en-US" sz="1400" i="1" dirty="0" err="1"/>
              <a:t>Marberry</a:t>
            </a:r>
            <a:r>
              <a:rPr lang="en-US" sz="1400" i="1" dirty="0"/>
              <a:t> 12/5/2014</a:t>
            </a:r>
          </a:p>
          <a:p>
            <a:pPr marL="0" indent="0">
              <a:buNone/>
            </a:pPr>
            <a:endParaRPr lang="en-US" sz="1500" i="1" dirty="0"/>
          </a:p>
        </p:txBody>
      </p:sp>
    </p:spTree>
    <p:extLst>
      <p:ext uri="{BB962C8B-B14F-4D97-AF65-F5344CB8AC3E}">
        <p14:creationId xmlns:p14="http://schemas.microsoft.com/office/powerpoint/2010/main" val="386881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82442"/>
            <a:ext cx="8911687" cy="1280890"/>
          </a:xfrm>
        </p:spPr>
        <p:txBody>
          <a:bodyPr/>
          <a:lstStyle/>
          <a:p>
            <a:r>
              <a:rPr lang="en-US" dirty="0" smtClean="0"/>
              <a:t>Aging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13645"/>
            <a:ext cx="8915400" cy="4932607"/>
          </a:xfrm>
        </p:spPr>
        <p:txBody>
          <a:bodyPr>
            <a:noAutofit/>
          </a:bodyPr>
          <a:lstStyle/>
          <a:p>
            <a:r>
              <a:rPr lang="en-US" sz="2400" dirty="0" smtClean="0"/>
              <a:t>General Population:</a:t>
            </a:r>
          </a:p>
          <a:p>
            <a:pPr lvl="1"/>
            <a:r>
              <a:rPr lang="en-US" sz="2400" dirty="0" smtClean="0"/>
              <a:t>On </a:t>
            </a:r>
            <a:r>
              <a:rPr lang="en-US" sz="2400" dirty="0"/>
              <a:t>average, 8,000 Baby Boomers turn 65 each day (AARP)</a:t>
            </a:r>
          </a:p>
          <a:p>
            <a:pPr lvl="1"/>
            <a:r>
              <a:rPr lang="en-US" sz="2400" dirty="0" smtClean="0"/>
              <a:t>In </a:t>
            </a:r>
            <a:r>
              <a:rPr lang="en-US" sz="2400" dirty="0"/>
              <a:t>2015, people aged 50+ will represent 45% of the United States population (AARP)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/>
              <a:t>typical Boomer feels 9 years younger than their chronological age (Pew Research Center)</a:t>
            </a:r>
          </a:p>
          <a:p>
            <a:pPr lvl="1"/>
            <a:r>
              <a:rPr lang="en-US" sz="2400" dirty="0" smtClean="0"/>
              <a:t>Approximately </a:t>
            </a:r>
            <a:r>
              <a:rPr lang="en-US" sz="2400" dirty="0"/>
              <a:t>two-thirds of all seniors 65 and over and 60% of those 50-64 have at least one chronic disease (CNN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041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Healthcare work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08727"/>
            <a:ext cx="8915400" cy="43688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Healthcare:</a:t>
            </a:r>
          </a:p>
          <a:p>
            <a:pPr lvl="1"/>
            <a:r>
              <a:rPr lang="en-US" sz="2400" dirty="0"/>
              <a:t>2.5 million Baby Boomers are working in healthcare today (Hospitals &amp; Health Networks)</a:t>
            </a:r>
          </a:p>
          <a:p>
            <a:pPr lvl="1"/>
            <a:r>
              <a:rPr lang="en-US" sz="2400" dirty="0"/>
              <a:t>37.3% of the U.S. nurse workforce is 50 years or older (Rand Corporation)</a:t>
            </a:r>
          </a:p>
          <a:p>
            <a:pPr lvl="1"/>
            <a:r>
              <a:rPr lang="en-US" sz="2400" dirty="0"/>
              <a:t>50% of leadership will retire within 5 years (GE)</a:t>
            </a:r>
          </a:p>
          <a:p>
            <a:pPr lvl="1"/>
            <a:r>
              <a:rPr lang="en-US" sz="2400" dirty="0"/>
              <a:t>Average age of healthcare leadership is 57  (GE)</a:t>
            </a:r>
          </a:p>
          <a:p>
            <a:pPr lvl="1"/>
            <a:r>
              <a:rPr lang="en-US" sz="2400" dirty="0"/>
              <a:t>Average age of facility manager 47% are between 50 and 60 (ASHE)</a:t>
            </a:r>
          </a:p>
          <a:p>
            <a:pPr lvl="1"/>
            <a:r>
              <a:rPr lang="en-US" sz="2400" dirty="0"/>
              <a:t>35% of FMs surveyed plan to retire in the next 3 to 5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03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all of this effect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ready for the change in pace…..change is happening more quickly!</a:t>
            </a:r>
          </a:p>
          <a:p>
            <a:r>
              <a:rPr lang="en-US" dirty="0" smtClean="0"/>
              <a:t>Do you have the skills necessary to meet the challenges of these changes?</a:t>
            </a:r>
          </a:p>
          <a:p>
            <a:r>
              <a:rPr lang="en-US" dirty="0" smtClean="0"/>
              <a:t>Does your staff have the skills necessary to meet the challenges of these changes?</a:t>
            </a:r>
          </a:p>
          <a:p>
            <a:r>
              <a:rPr lang="en-US" dirty="0" smtClean="0"/>
              <a:t>Where will you get the staff to do the work with so many leaving the workforce?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37151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2151</TotalTime>
  <Words>1525</Words>
  <Application>Microsoft Office PowerPoint</Application>
  <PresentationFormat>Widescreen</PresentationFormat>
  <Paragraphs>153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Bell MT</vt:lpstr>
      <vt:lpstr>Calibri</vt:lpstr>
      <vt:lpstr>Century Gothic</vt:lpstr>
      <vt:lpstr>Wingdings 3</vt:lpstr>
      <vt:lpstr>Wisp</vt:lpstr>
      <vt:lpstr>“Change, it just keeps coming.”</vt:lpstr>
      <vt:lpstr>CHANGE</vt:lpstr>
      <vt:lpstr>Where is change coming from?</vt:lpstr>
      <vt:lpstr>Effects of Healthcare Reform</vt:lpstr>
      <vt:lpstr>FGI colloquiums focused on the future of health care</vt:lpstr>
      <vt:lpstr>Effects of the Affordable Care Act</vt:lpstr>
      <vt:lpstr>Aging Population</vt:lpstr>
      <vt:lpstr>Aging Healthcare work force</vt:lpstr>
      <vt:lpstr>How does all of this effect me?</vt:lpstr>
      <vt:lpstr>Amara’s Law</vt:lpstr>
      <vt:lpstr>Do you have the skills necessary to meet the challenges of these changes? </vt:lpstr>
      <vt:lpstr>Does your staff have the skills necessary to meet the challenges of these changes? </vt:lpstr>
      <vt:lpstr>What will the workforce of the future look like?</vt:lpstr>
      <vt:lpstr>Resources and Support</vt:lpstr>
      <vt:lpstr>The more things change the more they stay the same.</vt:lpstr>
      <vt:lpstr>PowerPoint Presentation</vt:lpstr>
    </vt:vector>
  </TitlesOfParts>
  <Company>Catholic Health Initiatives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“Change, it just keeps coming.”</dc:title>
  <dc:creator>Smith, Skip (CHI)</dc:creator>
  <cp:lastModifiedBy>Smith, Skip (CHI)</cp:lastModifiedBy>
  <cp:revision>41</cp:revision>
  <dcterms:created xsi:type="dcterms:W3CDTF">2015-03-03T19:59:04Z</dcterms:created>
  <dcterms:modified xsi:type="dcterms:W3CDTF">2015-04-29T12:52:33Z</dcterms:modified>
</cp:coreProperties>
</file>