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58" r:id="rId1"/>
  </p:sldMasterIdLst>
  <p:notesMasterIdLst>
    <p:notesMasterId r:id="rId47"/>
  </p:notesMasterIdLst>
  <p:handoutMasterIdLst>
    <p:handoutMasterId r:id="rId48"/>
  </p:handoutMasterIdLst>
  <p:sldIdLst>
    <p:sldId id="824" r:id="rId2"/>
    <p:sldId id="823" r:id="rId3"/>
    <p:sldId id="827" r:id="rId4"/>
    <p:sldId id="828" r:id="rId5"/>
    <p:sldId id="831" r:id="rId6"/>
    <p:sldId id="832" r:id="rId7"/>
    <p:sldId id="834" r:id="rId8"/>
    <p:sldId id="835" r:id="rId9"/>
    <p:sldId id="836" r:id="rId10"/>
    <p:sldId id="837" r:id="rId11"/>
    <p:sldId id="838" r:id="rId12"/>
    <p:sldId id="839" r:id="rId13"/>
    <p:sldId id="841" r:id="rId14"/>
    <p:sldId id="840" r:id="rId15"/>
    <p:sldId id="845" r:id="rId16"/>
    <p:sldId id="883" r:id="rId17"/>
    <p:sldId id="842" r:id="rId18"/>
    <p:sldId id="843" r:id="rId19"/>
    <p:sldId id="844" r:id="rId20"/>
    <p:sldId id="904" r:id="rId21"/>
    <p:sldId id="866" r:id="rId22"/>
    <p:sldId id="881" r:id="rId23"/>
    <p:sldId id="871" r:id="rId24"/>
    <p:sldId id="885" r:id="rId25"/>
    <p:sldId id="886" r:id="rId26"/>
    <p:sldId id="887" r:id="rId27"/>
    <p:sldId id="905" r:id="rId28"/>
    <p:sldId id="903" r:id="rId29"/>
    <p:sldId id="873" r:id="rId30"/>
    <p:sldId id="874" r:id="rId31"/>
    <p:sldId id="875" r:id="rId32"/>
    <p:sldId id="876" r:id="rId33"/>
    <p:sldId id="877" r:id="rId34"/>
    <p:sldId id="878" r:id="rId35"/>
    <p:sldId id="906" r:id="rId36"/>
    <p:sldId id="907" r:id="rId37"/>
    <p:sldId id="897" r:id="rId38"/>
    <p:sldId id="890" r:id="rId39"/>
    <p:sldId id="895" r:id="rId40"/>
    <p:sldId id="896" r:id="rId41"/>
    <p:sldId id="900" r:id="rId42"/>
    <p:sldId id="901" r:id="rId43"/>
    <p:sldId id="898" r:id="rId44"/>
    <p:sldId id="892" r:id="rId45"/>
    <p:sldId id="902" r:id="rId4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00"/>
    <a:srgbClr val="000000"/>
    <a:srgbClr val="FF0066"/>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7" autoAdjust="0"/>
    <p:restoredTop sz="92203" autoAdjust="0"/>
  </p:normalViewPr>
  <p:slideViewPr>
    <p:cSldViewPr>
      <p:cViewPr varScale="1">
        <p:scale>
          <a:sx n="82" d="100"/>
          <a:sy n="82" d="100"/>
        </p:scale>
        <p:origin x="1142" y="67"/>
      </p:cViewPr>
      <p:guideLst>
        <p:guide orient="horz" pos="2160"/>
        <p:guide pos="2880"/>
      </p:guideLst>
    </p:cSldViewPr>
  </p:slideViewPr>
  <p:outlineViewPr>
    <p:cViewPr>
      <p:scale>
        <a:sx n="33" d="100"/>
        <a:sy n="33" d="100"/>
      </p:scale>
      <p:origin x="0" y="2304"/>
    </p:cViewPr>
  </p:outlineViewPr>
  <p:notesTextViewPr>
    <p:cViewPr>
      <p:scale>
        <a:sx n="100" d="100"/>
        <a:sy n="100" d="100"/>
      </p:scale>
      <p:origin x="0" y="0"/>
    </p:cViewPr>
  </p:notesTextViewPr>
  <p:sorterViewPr>
    <p:cViewPr varScale="1">
      <p:scale>
        <a:sx n="100" d="100"/>
        <a:sy n="100" d="100"/>
      </p:scale>
      <p:origin x="0" y="-7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New Roman" pitchFamily="18" charset="0"/>
              </a:defRPr>
            </a:lvl1pPr>
          </a:lstStyle>
          <a:p>
            <a:pPr>
              <a:defRPr/>
            </a:pPr>
            <a:endParaRPr lang="en-US" dirty="0">
              <a:latin typeface="Arial" panose="020B0604020202020204" pitchFamily="34" charset="0"/>
            </a:endParaRPr>
          </a:p>
        </p:txBody>
      </p:sp>
      <p:sp>
        <p:nvSpPr>
          <p:cNvPr id="20070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defRPr>
            </a:lvl1pPr>
          </a:lstStyle>
          <a:p>
            <a:pPr>
              <a:defRPr/>
            </a:pPr>
            <a:endParaRPr lang="en-US" dirty="0">
              <a:latin typeface="Arial" panose="020B0604020202020204" pitchFamily="34" charset="0"/>
            </a:endParaRPr>
          </a:p>
        </p:txBody>
      </p:sp>
      <p:sp>
        <p:nvSpPr>
          <p:cNvPr id="20070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New Roman" pitchFamily="18" charset="0"/>
              </a:defRPr>
            </a:lvl1pPr>
          </a:lstStyle>
          <a:p>
            <a:pPr>
              <a:defRPr/>
            </a:pPr>
            <a:endParaRPr lang="en-US" dirty="0">
              <a:latin typeface="Arial" panose="020B0604020202020204" pitchFamily="34" charset="0"/>
            </a:endParaRPr>
          </a:p>
        </p:txBody>
      </p:sp>
      <p:sp>
        <p:nvSpPr>
          <p:cNvPr id="20070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anose="02020603050405020304" pitchFamily="18" charset="0"/>
              </a:defRPr>
            </a:lvl1pPr>
          </a:lstStyle>
          <a:p>
            <a:pPr>
              <a:defRPr/>
            </a:pPr>
            <a:fld id="{27298575-CE18-476B-BA52-EE93E9FE8FDA}" type="slidenum">
              <a:rPr lang="en-US" altLang="en-US">
                <a:latin typeface="Arial" panose="020B0604020202020204" pitchFamily="34" charset="0"/>
              </a:rPr>
              <a:pPr>
                <a:defRPr/>
              </a:p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3386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panose="020B0604020202020204" pitchFamily="34" charset="0"/>
              </a:defRPr>
            </a:lvl1pPr>
          </a:lstStyle>
          <a:p>
            <a:pPr>
              <a:defRPr/>
            </a:pPr>
            <a:endParaRPr lang="en-US" dirty="0"/>
          </a:p>
        </p:txBody>
      </p:sp>
      <p:sp>
        <p:nvSpPr>
          <p:cNvPr id="12902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panose="020B0604020202020204" pitchFamily="34"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903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panose="020B0604020202020204" pitchFamily="34" charset="0"/>
              </a:defRPr>
            </a:lvl1pPr>
          </a:lstStyle>
          <a:p>
            <a:pPr>
              <a:defRPr/>
            </a:pPr>
            <a:endParaRPr lang="en-US" dirty="0"/>
          </a:p>
        </p:txBody>
      </p:sp>
      <p:sp>
        <p:nvSpPr>
          <p:cNvPr id="12903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panose="020B0604020202020204" pitchFamily="34" charset="0"/>
              </a:defRPr>
            </a:lvl1pPr>
          </a:lstStyle>
          <a:p>
            <a:pPr>
              <a:defRPr/>
            </a:pPr>
            <a:fld id="{70AC52E4-66A1-4D8B-AD29-C6D4A2B5523C}" type="slidenum">
              <a:rPr lang="en-US" altLang="en-US" smtClean="0"/>
              <a:pPr>
                <a:defRPr/>
              </a:pPr>
              <a:t>‹#›</a:t>
            </a:fld>
            <a:endParaRPr lang="en-US" altLang="en-US" dirty="0"/>
          </a:p>
        </p:txBody>
      </p:sp>
    </p:spTree>
    <p:extLst>
      <p:ext uri="{BB962C8B-B14F-4D97-AF65-F5344CB8AC3E}">
        <p14:creationId xmlns:p14="http://schemas.microsoft.com/office/powerpoint/2010/main" val="128151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8C05E21A-1BEA-4235-A43A-164BA6A1815B}" type="slidenum">
              <a:rPr lang="en-US" altLang="en-US" smtClean="0"/>
              <a:pPr/>
              <a:t>11</a:t>
            </a:fld>
            <a:endParaRPr lang="en-US" altLang="en-US" dirty="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6548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77925" y="688975"/>
            <a:ext cx="4711700" cy="3533775"/>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1" name="Rectangle 3"/>
          <p:cNvSpPr>
            <a:spLocks noGrp="1" noChangeArrowheads="1"/>
          </p:cNvSpPr>
          <p:nvPr>
            <p:ph type="body" idx="1"/>
          </p:nvPr>
        </p:nvSpPr>
        <p:spPr>
          <a:xfrm>
            <a:off x="451133" y="4460981"/>
            <a:ext cx="6221730" cy="4052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a:t>
            </a:r>
            <a:r>
              <a:rPr lang="en-US" altLang="en-US" b="1" dirty="0" smtClean="0"/>
              <a:t>refrigerant-to-water heat exchanger</a:t>
            </a:r>
            <a:r>
              <a:rPr lang="en-US" altLang="en-US" dirty="0" smtClean="0"/>
              <a:t> may be a tube-in-tube, tube-in-shell, or brazed-plate design. The example shown here is a tube-in-tube, or coaxial, heat exchanger. It is constructed as a small tube running inside another larger tube. The water flows through the inner tube and refrigerant flows through the outer tube.</a:t>
            </a:r>
          </a:p>
          <a:p>
            <a:endParaRPr lang="en-US" altLang="en-US" dirty="0" smtClean="0"/>
          </a:p>
          <a:p>
            <a:r>
              <a:rPr lang="en-US" altLang="en-US" dirty="0" smtClean="0">
                <a:solidFill>
                  <a:srgbClr val="000000"/>
                </a:solidFill>
              </a:rPr>
              <a:t>In the cooling mode, the </a:t>
            </a:r>
            <a:r>
              <a:rPr lang="en-US" altLang="en-US" dirty="0" smtClean="0"/>
              <a:t>refrigerant-to-water heat exchanger </a:t>
            </a:r>
            <a:r>
              <a:rPr lang="en-US" altLang="en-US" dirty="0" smtClean="0">
                <a:solidFill>
                  <a:srgbClr val="000000"/>
                </a:solidFill>
              </a:rPr>
              <a:t>acts as the condenser. The water flowing through the inner tube</a:t>
            </a:r>
            <a:r>
              <a:rPr lang="en-US" altLang="en-US" dirty="0" smtClean="0"/>
              <a:t> absorbs h</a:t>
            </a:r>
            <a:r>
              <a:rPr lang="en-US" altLang="en-US" dirty="0" smtClean="0">
                <a:solidFill>
                  <a:srgbClr val="000000"/>
                </a:solidFill>
              </a:rPr>
              <a:t>eat from the refrigerant flowing through the outer tube. In the heating mode, it acts as the evaporator and the refrigerant</a:t>
            </a:r>
            <a:r>
              <a:rPr lang="en-US" altLang="en-US" dirty="0" smtClean="0"/>
              <a:t> absorbs h</a:t>
            </a:r>
            <a:r>
              <a:rPr lang="en-US" altLang="en-US" dirty="0" smtClean="0">
                <a:solidFill>
                  <a:srgbClr val="000000"/>
                </a:solidFill>
              </a:rPr>
              <a:t>eat from the water.</a:t>
            </a:r>
          </a:p>
        </p:txBody>
      </p:sp>
    </p:spTree>
    <p:extLst>
      <p:ext uri="{BB962C8B-B14F-4D97-AF65-F5344CB8AC3E}">
        <p14:creationId xmlns:p14="http://schemas.microsoft.com/office/powerpoint/2010/main" val="390599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4" tIns="47087" rIns="94174" bIns="47087"/>
          <a:lstStyle/>
          <a:p>
            <a:r>
              <a:rPr lang="en-US" altLang="en-US" dirty="0" smtClean="0"/>
              <a:t>11.64 # CO2 per Therm of NG burned.  0.6kw/Ton Central Plant Chiller.  0.9kW/Ton MS Chiller in HR Mode.  1.8# CO2 per kW/h of electricity.  90% efficient Condensing Gas Boiler.  0.15 Therms of heat produced per Ton of refrigeration from the HR Chiller.  $1.00 per therm of NG, $.05 per kW/h</a:t>
            </a:r>
          </a:p>
        </p:txBody>
      </p:sp>
      <p:sp>
        <p:nvSpPr>
          <p:cNvPr id="39940" name="Slide Number Placeholder 3"/>
          <p:cNvSpPr txBox="1">
            <a:spLocks noGrp="1"/>
          </p:cNvSpPr>
          <p:nvPr/>
        </p:nvSpPr>
        <p:spPr bwMode="auto">
          <a:xfrm>
            <a:off x="4026113" y="8920348"/>
            <a:ext cx="3078409"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4" tIns="47087" rIns="94174" bIns="47087" anchor="b"/>
          <a:lstStyle>
            <a:lvl1pPr defTabSz="923925">
              <a:spcBef>
                <a:spcPct val="30000"/>
              </a:spcBef>
              <a:defRPr sz="1200">
                <a:solidFill>
                  <a:schemeClr val="tx1"/>
                </a:solidFill>
                <a:latin typeface="Times New Roman" panose="02020603050405020304" pitchFamily="18" charset="0"/>
              </a:defRPr>
            </a:lvl1pPr>
            <a:lvl2pPr marL="747713" indent="-288925" defTabSz="923925">
              <a:spcBef>
                <a:spcPct val="30000"/>
              </a:spcBef>
              <a:defRPr sz="1200">
                <a:solidFill>
                  <a:schemeClr val="tx1"/>
                </a:solidFill>
                <a:latin typeface="Times New Roman" panose="02020603050405020304" pitchFamily="18" charset="0"/>
              </a:defRPr>
            </a:lvl2pPr>
            <a:lvl3pPr marL="1149350" indent="-228600" defTabSz="923925">
              <a:spcBef>
                <a:spcPct val="30000"/>
              </a:spcBef>
              <a:defRPr sz="1200">
                <a:solidFill>
                  <a:schemeClr val="tx1"/>
                </a:solidFill>
                <a:latin typeface="Times New Roman" panose="02020603050405020304" pitchFamily="18" charset="0"/>
              </a:defRPr>
            </a:lvl3pPr>
            <a:lvl4pPr marL="1608138" indent="-228600" defTabSz="923925">
              <a:spcBef>
                <a:spcPct val="30000"/>
              </a:spcBef>
              <a:defRPr sz="1200">
                <a:solidFill>
                  <a:schemeClr val="tx1"/>
                </a:solidFill>
                <a:latin typeface="Times New Roman" panose="02020603050405020304" pitchFamily="18" charset="0"/>
              </a:defRPr>
            </a:lvl4pPr>
            <a:lvl5pPr marL="2066925" indent="-233363" defTabSz="923925">
              <a:spcBef>
                <a:spcPct val="30000"/>
              </a:spcBef>
              <a:defRPr sz="1200">
                <a:solidFill>
                  <a:schemeClr val="tx1"/>
                </a:solidFill>
                <a:latin typeface="Times New Roman" panose="02020603050405020304" pitchFamily="18" charset="0"/>
              </a:defRPr>
            </a:lvl5pPr>
            <a:lvl6pPr marL="2524125" indent="-233363"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81325" indent="-233363"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38525" indent="-233363"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95725" indent="-233363"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AE8C0FC4-B3E7-4128-B3AC-7B2711326B4A}" type="slidenum">
              <a:rPr lang="en-US" altLang="en-US" sz="1100">
                <a:latin typeface="Arial" panose="020B0604020202020204" pitchFamily="34" charset="0"/>
              </a:rPr>
              <a:pPr algn="r">
                <a:spcBef>
                  <a:spcPct val="0"/>
                </a:spcBef>
              </a:pPr>
              <a:t>25</a:t>
            </a:fld>
            <a:endParaRPr lang="en-US" altLang="en-US" sz="1100" dirty="0">
              <a:latin typeface="Arial" panose="020B0604020202020204" pitchFamily="34" charset="0"/>
            </a:endParaRPr>
          </a:p>
        </p:txBody>
      </p:sp>
    </p:spTree>
    <p:extLst>
      <p:ext uri="{BB962C8B-B14F-4D97-AF65-F5344CB8AC3E}">
        <p14:creationId xmlns:p14="http://schemas.microsoft.com/office/powerpoint/2010/main" val="340657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4" tIns="47087" rIns="94174" bIns="47087"/>
          <a:lstStyle/>
          <a:p>
            <a:r>
              <a:rPr lang="en-US" altLang="en-US" dirty="0" smtClean="0"/>
              <a:t>11.64 # CO2 per Therm of NG burned.  0.6kw/Ton Central Plant Chiller.  0.9kW/Ton MS Chiller in HR Mode.  1.8# CO2 per kW/h of electricity.  90% efficient Condensing Gas Boiler.  0.15 Therms of heat produced per Ton of refrigeration from the HR Chiller.  $1.00 per therm of NG, $.05 per kW/h</a:t>
            </a:r>
          </a:p>
        </p:txBody>
      </p:sp>
      <p:sp>
        <p:nvSpPr>
          <p:cNvPr id="41988" name="Slide Number Placeholder 3"/>
          <p:cNvSpPr txBox="1">
            <a:spLocks noGrp="1"/>
          </p:cNvSpPr>
          <p:nvPr/>
        </p:nvSpPr>
        <p:spPr bwMode="auto">
          <a:xfrm>
            <a:off x="4026113" y="8920348"/>
            <a:ext cx="3078409"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4" tIns="47087" rIns="94174" bIns="47087" anchor="b"/>
          <a:lstStyle>
            <a:lvl1pPr defTabSz="923925">
              <a:spcBef>
                <a:spcPct val="30000"/>
              </a:spcBef>
              <a:defRPr sz="1200">
                <a:solidFill>
                  <a:schemeClr val="tx1"/>
                </a:solidFill>
                <a:latin typeface="Times New Roman" panose="02020603050405020304" pitchFamily="18" charset="0"/>
              </a:defRPr>
            </a:lvl1pPr>
            <a:lvl2pPr marL="747713" indent="-288925" defTabSz="923925">
              <a:spcBef>
                <a:spcPct val="30000"/>
              </a:spcBef>
              <a:defRPr sz="1200">
                <a:solidFill>
                  <a:schemeClr val="tx1"/>
                </a:solidFill>
                <a:latin typeface="Times New Roman" panose="02020603050405020304" pitchFamily="18" charset="0"/>
              </a:defRPr>
            </a:lvl2pPr>
            <a:lvl3pPr marL="1149350" indent="-228600" defTabSz="923925">
              <a:spcBef>
                <a:spcPct val="30000"/>
              </a:spcBef>
              <a:defRPr sz="1200">
                <a:solidFill>
                  <a:schemeClr val="tx1"/>
                </a:solidFill>
                <a:latin typeface="Times New Roman" panose="02020603050405020304" pitchFamily="18" charset="0"/>
              </a:defRPr>
            </a:lvl3pPr>
            <a:lvl4pPr marL="1608138" indent="-228600" defTabSz="923925">
              <a:spcBef>
                <a:spcPct val="30000"/>
              </a:spcBef>
              <a:defRPr sz="1200">
                <a:solidFill>
                  <a:schemeClr val="tx1"/>
                </a:solidFill>
                <a:latin typeface="Times New Roman" panose="02020603050405020304" pitchFamily="18" charset="0"/>
              </a:defRPr>
            </a:lvl4pPr>
            <a:lvl5pPr marL="2066925" indent="-233363" defTabSz="923925">
              <a:spcBef>
                <a:spcPct val="30000"/>
              </a:spcBef>
              <a:defRPr sz="1200">
                <a:solidFill>
                  <a:schemeClr val="tx1"/>
                </a:solidFill>
                <a:latin typeface="Times New Roman" panose="02020603050405020304" pitchFamily="18" charset="0"/>
              </a:defRPr>
            </a:lvl5pPr>
            <a:lvl6pPr marL="2524125" indent="-233363"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81325" indent="-233363"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38525" indent="-233363"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95725" indent="-233363"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4A7BA23D-29F4-4E5B-BDE8-8327FD566E28}" type="slidenum">
              <a:rPr lang="en-US" altLang="en-US" sz="1100">
                <a:latin typeface="Arial" panose="020B0604020202020204" pitchFamily="34" charset="0"/>
              </a:rPr>
              <a:pPr algn="r">
                <a:spcBef>
                  <a:spcPct val="0"/>
                </a:spcBef>
              </a:pPr>
              <a:t>26</a:t>
            </a:fld>
            <a:endParaRPr lang="en-US" altLang="en-US" sz="1100" dirty="0">
              <a:latin typeface="Arial" panose="020B0604020202020204" pitchFamily="34" charset="0"/>
            </a:endParaRPr>
          </a:p>
        </p:txBody>
      </p:sp>
    </p:spTree>
    <p:extLst>
      <p:ext uri="{BB962C8B-B14F-4D97-AF65-F5344CB8AC3E}">
        <p14:creationId xmlns:p14="http://schemas.microsoft.com/office/powerpoint/2010/main" val="323866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BC345908-0B1C-4795-AA44-71E21E224CD0}" type="slidenum">
              <a:rPr lang="en-US" altLang="en-US" smtClean="0">
                <a:solidFill>
                  <a:srgbClr val="000000"/>
                </a:solidFill>
              </a:rPr>
              <a:pPr/>
              <a:t>29</a:t>
            </a:fld>
            <a:endParaRPr lang="en-US" altLang="en-US" dirty="0" smtClean="0">
              <a:solidFill>
                <a:srgbClr val="000000"/>
              </a:solidFill>
            </a:endParaRPr>
          </a:p>
        </p:txBody>
      </p:sp>
    </p:spTree>
    <p:extLst>
      <p:ext uri="{BB962C8B-B14F-4D97-AF65-F5344CB8AC3E}">
        <p14:creationId xmlns:p14="http://schemas.microsoft.com/office/powerpoint/2010/main" val="87275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68DB71AF-ACCC-4D70-9906-F68241012D44}" type="slidenum">
              <a:rPr lang="en-US" altLang="en-US" smtClean="0">
                <a:solidFill>
                  <a:srgbClr val="000000"/>
                </a:solidFill>
              </a:rPr>
              <a:pPr/>
              <a:t>30</a:t>
            </a:fld>
            <a:endParaRPr lang="en-US" altLang="en-US" dirty="0" smtClean="0">
              <a:solidFill>
                <a:srgbClr val="000000"/>
              </a:solidFill>
            </a:endParaRPr>
          </a:p>
        </p:txBody>
      </p:sp>
    </p:spTree>
    <p:extLst>
      <p:ext uri="{BB962C8B-B14F-4D97-AF65-F5344CB8AC3E}">
        <p14:creationId xmlns:p14="http://schemas.microsoft.com/office/powerpoint/2010/main" val="320301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E1C9C365-A9D4-4BE1-8B02-1319CB43ACC5}" type="slidenum">
              <a:rPr lang="en-US" altLang="en-US" smtClean="0">
                <a:solidFill>
                  <a:srgbClr val="000000"/>
                </a:solidFill>
              </a:rPr>
              <a:pPr/>
              <a:t>31</a:t>
            </a:fld>
            <a:endParaRPr lang="en-US" altLang="en-US" dirty="0" smtClean="0">
              <a:solidFill>
                <a:srgbClr val="000000"/>
              </a:solidFill>
            </a:endParaRPr>
          </a:p>
        </p:txBody>
      </p:sp>
    </p:spTree>
    <p:extLst>
      <p:ext uri="{BB962C8B-B14F-4D97-AF65-F5344CB8AC3E}">
        <p14:creationId xmlns:p14="http://schemas.microsoft.com/office/powerpoint/2010/main" val="125463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DB883F57-AF5C-4E51-81F3-4E0E11C785BD}" type="slidenum">
              <a:rPr lang="en-US" altLang="en-US" smtClean="0">
                <a:solidFill>
                  <a:srgbClr val="000000"/>
                </a:solidFill>
              </a:rPr>
              <a:pPr/>
              <a:t>32</a:t>
            </a:fld>
            <a:endParaRPr lang="en-US" altLang="en-US" dirty="0" smtClean="0">
              <a:solidFill>
                <a:srgbClr val="000000"/>
              </a:solidFill>
            </a:endParaRPr>
          </a:p>
        </p:txBody>
      </p:sp>
    </p:spTree>
    <p:extLst>
      <p:ext uri="{BB962C8B-B14F-4D97-AF65-F5344CB8AC3E}">
        <p14:creationId xmlns:p14="http://schemas.microsoft.com/office/powerpoint/2010/main" val="159646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DDFFCDC7-E3B4-4B7F-8E8C-4F815AC96A71}" type="slidenum">
              <a:rPr lang="en-US" altLang="en-US" smtClean="0">
                <a:solidFill>
                  <a:srgbClr val="000000"/>
                </a:solidFill>
              </a:rPr>
              <a:pPr/>
              <a:t>33</a:t>
            </a:fld>
            <a:endParaRPr lang="en-US" altLang="en-US" dirty="0" smtClean="0">
              <a:solidFill>
                <a:srgbClr val="000000"/>
              </a:solidFill>
            </a:endParaRPr>
          </a:p>
        </p:txBody>
      </p:sp>
    </p:spTree>
    <p:extLst>
      <p:ext uri="{BB962C8B-B14F-4D97-AF65-F5344CB8AC3E}">
        <p14:creationId xmlns:p14="http://schemas.microsoft.com/office/powerpoint/2010/main" val="835500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EFD2593-99EB-43A0-B1E1-7AEFDFC1D974}" type="slidenum">
              <a:rPr lang="en-US" altLang="en-US" smtClean="0">
                <a:solidFill>
                  <a:srgbClr val="000000"/>
                </a:solidFill>
              </a:rPr>
              <a:pPr/>
              <a:t>34</a:t>
            </a:fld>
            <a:endParaRPr lang="en-US" altLang="en-US" dirty="0" smtClean="0">
              <a:solidFill>
                <a:srgbClr val="000000"/>
              </a:solidFill>
            </a:endParaRPr>
          </a:p>
        </p:txBody>
      </p:sp>
    </p:spTree>
    <p:extLst>
      <p:ext uri="{BB962C8B-B14F-4D97-AF65-F5344CB8AC3E}">
        <p14:creationId xmlns:p14="http://schemas.microsoft.com/office/powerpoint/2010/main" val="79806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EFD2593-99EB-43A0-B1E1-7AEFDFC1D974}" type="slidenum">
              <a:rPr lang="en-US" altLang="en-US" smtClean="0">
                <a:solidFill>
                  <a:srgbClr val="000000"/>
                </a:solidFill>
              </a:rPr>
              <a:pPr/>
              <a:t>35</a:t>
            </a:fld>
            <a:endParaRPr lang="en-US" altLang="en-US" dirty="0" smtClean="0">
              <a:solidFill>
                <a:srgbClr val="000000"/>
              </a:solidFill>
            </a:endParaRPr>
          </a:p>
        </p:txBody>
      </p:sp>
    </p:spTree>
    <p:extLst>
      <p:ext uri="{BB962C8B-B14F-4D97-AF65-F5344CB8AC3E}">
        <p14:creationId xmlns:p14="http://schemas.microsoft.com/office/powerpoint/2010/main" val="261273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FF154C89-4A45-4891-87F7-B6AD08E711D5}" type="slidenum">
              <a:rPr lang="en-US" altLang="en-US" smtClean="0"/>
              <a:pPr/>
              <a:t>12</a:t>
            </a:fld>
            <a:endParaRPr lang="en-US" altLang="en-US" dirty="0" smtClean="0"/>
          </a:p>
        </p:txBody>
      </p:sp>
    </p:spTree>
    <p:extLst>
      <p:ext uri="{BB962C8B-B14F-4D97-AF65-F5344CB8AC3E}">
        <p14:creationId xmlns:p14="http://schemas.microsoft.com/office/powerpoint/2010/main" val="2497186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8C05E21A-1BEA-4235-A43A-164BA6A1815B}" type="slidenum">
              <a:rPr lang="en-US" altLang="en-US" smtClean="0"/>
              <a:pPr/>
              <a:t>36</a:t>
            </a:fld>
            <a:endParaRPr lang="en-US" altLang="en-US" dirty="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255393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204913" y="704850"/>
            <a:ext cx="4697412" cy="3522663"/>
          </a:xfrm>
          <a:ln/>
        </p:spPr>
      </p:sp>
      <p:sp>
        <p:nvSpPr>
          <p:cNvPr id="59395" name="Rectangle 3"/>
          <p:cNvSpPr>
            <a:spLocks noGrp="1" noChangeArrowheads="1"/>
          </p:cNvSpPr>
          <p:nvPr>
            <p:ph type="body" idx="1"/>
          </p:nvPr>
        </p:nvSpPr>
        <p:spPr>
          <a:xfrm>
            <a:off x="710777" y="4459368"/>
            <a:ext cx="5682968" cy="42253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61289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211263" y="709613"/>
            <a:ext cx="4681537" cy="3511550"/>
          </a:xfrm>
          <a:ln/>
        </p:spPr>
      </p:sp>
      <p:sp>
        <p:nvSpPr>
          <p:cNvPr id="57347" name="Rectangle 3"/>
          <p:cNvSpPr>
            <a:spLocks noGrp="1" noChangeArrowheads="1"/>
          </p:cNvSpPr>
          <p:nvPr>
            <p:ph type="body" idx="1"/>
          </p:nvPr>
        </p:nvSpPr>
        <p:spPr>
          <a:xfrm>
            <a:off x="947702" y="4457753"/>
            <a:ext cx="5207494" cy="42253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39281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F0CA8216-FF38-4AA0-8399-EB318E6AD35B}" type="slidenum">
              <a:rPr lang="en-US" altLang="en-US" smtClean="0"/>
              <a:pPr/>
              <a:t>13</a:t>
            </a:fld>
            <a:endParaRPr lang="en-US" altLang="en-US" dirty="0" smtClean="0"/>
          </a:p>
        </p:txBody>
      </p:sp>
    </p:spTree>
    <p:extLst>
      <p:ext uri="{BB962C8B-B14F-4D97-AF65-F5344CB8AC3E}">
        <p14:creationId xmlns:p14="http://schemas.microsoft.com/office/powerpoint/2010/main" val="63822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14A07FB8-A28C-492E-9266-AA5516031482}" type="slidenum">
              <a:rPr lang="en-US" altLang="en-US" smtClean="0"/>
              <a:pPr/>
              <a:t>14</a:t>
            </a:fld>
            <a:endParaRPr lang="en-US" altLang="en-US" dirty="0" smtClean="0"/>
          </a:p>
        </p:txBody>
      </p:sp>
    </p:spTree>
    <p:extLst>
      <p:ext uri="{BB962C8B-B14F-4D97-AF65-F5344CB8AC3E}">
        <p14:creationId xmlns:p14="http://schemas.microsoft.com/office/powerpoint/2010/main" val="93450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0EC0310B-5547-495E-9F57-252A942B15BF}" type="slidenum">
              <a:rPr lang="en-US" altLang="en-US" smtClean="0"/>
              <a:pPr/>
              <a:t>16</a:t>
            </a:fld>
            <a:endParaRPr lang="en-US" altLang="en-US" dirty="0" smtClean="0"/>
          </a:p>
        </p:txBody>
      </p:sp>
    </p:spTree>
    <p:extLst>
      <p:ext uri="{BB962C8B-B14F-4D97-AF65-F5344CB8AC3E}">
        <p14:creationId xmlns:p14="http://schemas.microsoft.com/office/powerpoint/2010/main" val="205930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9F5E3EC-8AF9-4C58-BD8E-E8DB95957C6B}" type="slidenum">
              <a:rPr lang="en-US" altLang="en-US" smtClean="0"/>
              <a:pPr/>
              <a:t>17</a:t>
            </a:fld>
            <a:endParaRPr lang="en-US" altLang="en-US" dirty="0" smtClean="0"/>
          </a:p>
        </p:txBody>
      </p:sp>
    </p:spTree>
    <p:extLst>
      <p:ext uri="{BB962C8B-B14F-4D97-AF65-F5344CB8AC3E}">
        <p14:creationId xmlns:p14="http://schemas.microsoft.com/office/powerpoint/2010/main" val="374957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A36B83E-9B3D-4553-9330-6531F03608F2}" type="slidenum">
              <a:rPr lang="en-US" altLang="en-US" smtClean="0"/>
              <a:pPr/>
              <a:t>18</a:t>
            </a:fld>
            <a:endParaRPr lang="en-US" altLang="en-US" dirty="0" smtClean="0"/>
          </a:p>
        </p:txBody>
      </p:sp>
    </p:spTree>
    <p:extLst>
      <p:ext uri="{BB962C8B-B14F-4D97-AF65-F5344CB8AC3E}">
        <p14:creationId xmlns:p14="http://schemas.microsoft.com/office/powerpoint/2010/main" val="277384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71653E49-54C0-443B-871A-9A9AE355A28B}" type="slidenum">
              <a:rPr lang="en-US" altLang="en-US" smtClean="0"/>
              <a:pPr/>
              <a:t>22</a:t>
            </a:fld>
            <a:endParaRPr lang="en-US" altLang="en-US" dirty="0" smtClean="0"/>
          </a:p>
        </p:txBody>
      </p:sp>
    </p:spTree>
    <p:extLst>
      <p:ext uri="{BB962C8B-B14F-4D97-AF65-F5344CB8AC3E}">
        <p14:creationId xmlns:p14="http://schemas.microsoft.com/office/powerpoint/2010/main" val="1152511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4113" y="682625"/>
            <a:ext cx="4664075" cy="3497263"/>
          </a:xfrm>
          <a:ln/>
        </p:spPr>
      </p:sp>
      <p:sp>
        <p:nvSpPr>
          <p:cNvPr id="35843" name="Rectangle 3"/>
          <p:cNvSpPr>
            <a:spLocks noGrp="1" noChangeArrowheads="1"/>
          </p:cNvSpPr>
          <p:nvPr>
            <p:ph type="body" idx="1"/>
          </p:nvPr>
        </p:nvSpPr>
        <p:spPr>
          <a:xfrm>
            <a:off x="444641" y="4415791"/>
            <a:ext cx="6140591" cy="401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a:t>
            </a:r>
            <a:r>
              <a:rPr lang="en-US" altLang="en-US" b="1" dirty="0" smtClean="0"/>
              <a:t>reversing valve</a:t>
            </a:r>
            <a:r>
              <a:rPr lang="en-US" altLang="en-US" dirty="0" smtClean="0"/>
              <a:t>, sometimes called a four-way valve, is the component that allows the heat pump to perform heating as well as cooling. It is called a reversing valve because it is used to reverse the direction of refrigerant flow through the cycle. In the heating mode, refrigerant vapor from the compressor is diverted by the reversing valve to the refrigerant-to-air heat exchanger. In this heat exchanger, heat is transferred from the refrigerant vapor to the air, heating the air.</a:t>
            </a:r>
          </a:p>
        </p:txBody>
      </p:sp>
    </p:spTree>
    <p:extLst>
      <p:ext uri="{BB962C8B-B14F-4D97-AF65-F5344CB8AC3E}">
        <p14:creationId xmlns:p14="http://schemas.microsoft.com/office/powerpoint/2010/main" val="402094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4A69FF6-D5AB-41AC-B0F3-EDC5C786474F}" type="slidenum">
              <a:rPr lang="en-US" altLang="en-US"/>
              <a:pPr>
                <a:defRPr/>
              </a:pPr>
              <a:t>‹#›</a:t>
            </a:fld>
            <a:endParaRPr lang="en-US" altLang="en-US" dirty="0"/>
          </a:p>
        </p:txBody>
      </p:sp>
    </p:spTree>
    <p:extLst>
      <p:ext uri="{BB962C8B-B14F-4D97-AF65-F5344CB8AC3E}">
        <p14:creationId xmlns:p14="http://schemas.microsoft.com/office/powerpoint/2010/main" val="13591949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4A2009F-012C-4D5B-A1CF-44AE429A14CF}" type="slidenum">
              <a:rPr lang="en-US" altLang="en-US"/>
              <a:pPr>
                <a:defRPr/>
              </a:pPr>
              <a:t>‹#›</a:t>
            </a:fld>
            <a:endParaRPr lang="en-US" altLang="en-US" dirty="0"/>
          </a:p>
        </p:txBody>
      </p:sp>
    </p:spTree>
    <p:extLst>
      <p:ext uri="{BB962C8B-B14F-4D97-AF65-F5344CB8AC3E}">
        <p14:creationId xmlns:p14="http://schemas.microsoft.com/office/powerpoint/2010/main" val="74163611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4BF3E0-BF44-4760-A4BC-D467937A1519}" type="slidenum">
              <a:rPr lang="en-US" altLang="en-US"/>
              <a:pPr>
                <a:defRPr/>
              </a:pPr>
              <a:t>‹#›</a:t>
            </a:fld>
            <a:endParaRPr lang="en-US" altLang="en-US" dirty="0"/>
          </a:p>
        </p:txBody>
      </p:sp>
    </p:spTree>
    <p:extLst>
      <p:ext uri="{BB962C8B-B14F-4D97-AF65-F5344CB8AC3E}">
        <p14:creationId xmlns:p14="http://schemas.microsoft.com/office/powerpoint/2010/main" val="7440338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2"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6"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6" y="41148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882962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4F0A143-1B8D-445B-B530-CBA6425281CC}" type="slidenum">
              <a:rPr lang="en-US" altLang="en-US"/>
              <a:pPr>
                <a:defRPr/>
              </a:pPr>
              <a:t>‹#›</a:t>
            </a:fld>
            <a:endParaRPr lang="en-US" altLang="en-US" dirty="0"/>
          </a:p>
        </p:txBody>
      </p:sp>
    </p:spTree>
    <p:extLst>
      <p:ext uri="{BB962C8B-B14F-4D97-AF65-F5344CB8AC3E}">
        <p14:creationId xmlns:p14="http://schemas.microsoft.com/office/powerpoint/2010/main" val="3221973058"/>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3E4065D-848E-4276-82FF-0F8601B6E6A9}" type="slidenum">
              <a:rPr lang="en-US" altLang="en-US"/>
              <a:pPr>
                <a:defRPr/>
              </a:pPr>
              <a:t>‹#›</a:t>
            </a:fld>
            <a:endParaRPr lang="en-US" altLang="en-US" dirty="0"/>
          </a:p>
        </p:txBody>
      </p:sp>
    </p:spTree>
    <p:extLst>
      <p:ext uri="{BB962C8B-B14F-4D97-AF65-F5344CB8AC3E}">
        <p14:creationId xmlns:p14="http://schemas.microsoft.com/office/powerpoint/2010/main" val="36663967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EB58CB0-0E51-49BC-870D-687668ACC170}" type="slidenum">
              <a:rPr lang="en-US" altLang="en-US"/>
              <a:pPr>
                <a:defRPr/>
              </a:pPr>
              <a:t>‹#›</a:t>
            </a:fld>
            <a:endParaRPr lang="en-US" altLang="en-US" dirty="0"/>
          </a:p>
        </p:txBody>
      </p:sp>
    </p:spTree>
    <p:extLst>
      <p:ext uri="{BB962C8B-B14F-4D97-AF65-F5344CB8AC3E}">
        <p14:creationId xmlns:p14="http://schemas.microsoft.com/office/powerpoint/2010/main" val="305448849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8033D7E-BB30-491F-B859-1B7867FBF1E2}" type="slidenum">
              <a:rPr lang="en-US" altLang="en-US"/>
              <a:pPr>
                <a:defRPr/>
              </a:pPr>
              <a:t>‹#›</a:t>
            </a:fld>
            <a:endParaRPr lang="en-US" altLang="en-US" dirty="0"/>
          </a:p>
        </p:txBody>
      </p:sp>
    </p:spTree>
    <p:extLst>
      <p:ext uri="{BB962C8B-B14F-4D97-AF65-F5344CB8AC3E}">
        <p14:creationId xmlns:p14="http://schemas.microsoft.com/office/powerpoint/2010/main" val="196781915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380812F-F4D4-49A1-9035-C3C0BA4D05C6}" type="slidenum">
              <a:rPr lang="en-US" altLang="en-US"/>
              <a:pPr>
                <a:defRPr/>
              </a:pPr>
              <a:t>‹#›</a:t>
            </a:fld>
            <a:endParaRPr lang="en-US" altLang="en-US" dirty="0"/>
          </a:p>
        </p:txBody>
      </p:sp>
    </p:spTree>
    <p:extLst>
      <p:ext uri="{BB962C8B-B14F-4D97-AF65-F5344CB8AC3E}">
        <p14:creationId xmlns:p14="http://schemas.microsoft.com/office/powerpoint/2010/main" val="364042074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F7701F0-3805-4A71-B952-D8C76FD3CDA2}" type="slidenum">
              <a:rPr lang="en-US" altLang="en-US"/>
              <a:pPr>
                <a:defRPr/>
              </a:pPr>
              <a:t>‹#›</a:t>
            </a:fld>
            <a:endParaRPr lang="en-US" altLang="en-US" dirty="0"/>
          </a:p>
        </p:txBody>
      </p:sp>
    </p:spTree>
    <p:extLst>
      <p:ext uri="{BB962C8B-B14F-4D97-AF65-F5344CB8AC3E}">
        <p14:creationId xmlns:p14="http://schemas.microsoft.com/office/powerpoint/2010/main" val="4630394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79B00D4-C7CD-4707-8ECA-CC52203A809A}" type="slidenum">
              <a:rPr lang="en-US" altLang="en-US"/>
              <a:pPr>
                <a:defRPr/>
              </a:pPr>
              <a:t>‹#›</a:t>
            </a:fld>
            <a:endParaRPr lang="en-US" altLang="en-US" dirty="0"/>
          </a:p>
        </p:txBody>
      </p:sp>
    </p:spTree>
    <p:extLst>
      <p:ext uri="{BB962C8B-B14F-4D97-AF65-F5344CB8AC3E}">
        <p14:creationId xmlns:p14="http://schemas.microsoft.com/office/powerpoint/2010/main" val="275310662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CD62B04-A9E8-4C99-9C29-F9C835396827}" type="slidenum">
              <a:rPr lang="en-US" altLang="en-US"/>
              <a:pPr>
                <a:defRPr/>
              </a:pPr>
              <a:t>‹#›</a:t>
            </a:fld>
            <a:endParaRPr lang="en-US" altLang="en-US" dirty="0"/>
          </a:p>
        </p:txBody>
      </p:sp>
    </p:spTree>
    <p:extLst>
      <p:ext uri="{BB962C8B-B14F-4D97-AF65-F5344CB8AC3E}">
        <p14:creationId xmlns:p14="http://schemas.microsoft.com/office/powerpoint/2010/main" val="250229989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901"/>
          </a:schemeClr>
        </a:solidFill>
        <a:effectLst/>
      </p:bgPr>
    </p:bg>
    <p:spTree>
      <p:nvGrpSpPr>
        <p:cNvPr id="1" name=""/>
        <p:cNvGrpSpPr/>
        <p:nvPr/>
      </p:nvGrpSpPr>
      <p:grpSpPr>
        <a:xfrm>
          <a:off x="0" y="0"/>
          <a:ext cx="0" cy="0"/>
          <a:chOff x="0" y="0"/>
          <a:chExt cx="0" cy="0"/>
        </a:xfrm>
      </p:grpSpPr>
      <p:pic>
        <p:nvPicPr>
          <p:cNvPr id="8" name="Picture 30" descr="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6AB7D8-E1DB-4122-97C1-71CFAC28962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p:transition spd="slow">
    <p:push dir="u"/>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en.wikipedia.org/wiki/File:Plate_frame_1.sv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799" y="197188"/>
            <a:ext cx="7886700" cy="2392363"/>
          </a:xfrm>
        </p:spPr>
        <p:txBody>
          <a:bodyPr/>
          <a:lstStyle/>
          <a:p>
            <a:pPr algn="ctr" eaLnBrk="1" hangingPunct="1"/>
            <a:r>
              <a:rPr lang="en-US" altLang="en-US" sz="4800" dirty="0" smtClean="0"/>
              <a:t>NSHE 2015 Fall Conference</a:t>
            </a:r>
            <a:r>
              <a:rPr lang="en-US" altLang="en-US" sz="4000" dirty="0" smtClean="0"/>
              <a:t/>
            </a:r>
            <a:br>
              <a:rPr lang="en-US" altLang="en-US" sz="4000" dirty="0" smtClean="0"/>
            </a:br>
            <a:r>
              <a:rPr lang="en-US" altLang="en-US" sz="3200" dirty="0" smtClean="0"/>
              <a:t>St Mary’s Community Hospital</a:t>
            </a:r>
            <a:br>
              <a:rPr lang="en-US" altLang="en-US" sz="3200" dirty="0" smtClean="0"/>
            </a:br>
            <a:r>
              <a:rPr lang="en-US" altLang="en-US" sz="3200" dirty="0" smtClean="0"/>
              <a:t>Geothermal Heat Recovery</a:t>
            </a:r>
            <a:br>
              <a:rPr lang="en-US" altLang="en-US" sz="3200" dirty="0" smtClean="0"/>
            </a:br>
            <a:r>
              <a:rPr lang="en-US" altLang="en-US" sz="3200" dirty="0" smtClean="0"/>
              <a:t>Central Utilities Plant (CUP)</a:t>
            </a:r>
          </a:p>
        </p:txBody>
      </p:sp>
      <p:sp>
        <p:nvSpPr>
          <p:cNvPr id="5123" name="TextBox 3"/>
          <p:cNvSpPr txBox="1">
            <a:spLocks noChangeArrowheads="1"/>
          </p:cNvSpPr>
          <p:nvPr/>
        </p:nvSpPr>
        <p:spPr bwMode="auto">
          <a:xfrm>
            <a:off x="2290761" y="2438400"/>
            <a:ext cx="4676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dirty="0">
                <a:latin typeface="Arial" panose="020B0604020202020204" pitchFamily="34" charset="0"/>
              </a:rPr>
              <a:t>Skanda Skandaverl – Catholic Health Initiatives</a:t>
            </a:r>
          </a:p>
          <a:p>
            <a:pPr algn="ctr">
              <a:lnSpc>
                <a:spcPct val="100000"/>
              </a:lnSpc>
              <a:spcBef>
                <a:spcPct val="0"/>
              </a:spcBef>
              <a:buFontTx/>
              <a:buNone/>
            </a:pPr>
            <a:r>
              <a:rPr lang="en-US" altLang="en-US" sz="1600" dirty="0" smtClean="0">
                <a:latin typeface="Arial" panose="020B0604020202020204" pitchFamily="34" charset="0"/>
              </a:rPr>
              <a:t>Jason Studt – </a:t>
            </a:r>
            <a:r>
              <a:rPr lang="en-US" altLang="en-US" sz="1600" dirty="0">
                <a:latin typeface="Arial" panose="020B0604020202020204" pitchFamily="34" charset="0"/>
              </a:rPr>
              <a:t>JE Dunn</a:t>
            </a:r>
          </a:p>
          <a:p>
            <a:pPr algn="ctr">
              <a:lnSpc>
                <a:spcPct val="100000"/>
              </a:lnSpc>
              <a:spcBef>
                <a:spcPct val="0"/>
              </a:spcBef>
              <a:buFontTx/>
              <a:buNone/>
            </a:pPr>
            <a:r>
              <a:rPr lang="en-US" altLang="en-US" sz="1600" dirty="0">
                <a:latin typeface="Arial" panose="020B0604020202020204" pitchFamily="34" charset="0"/>
              </a:rPr>
              <a:t>Mark Morris – Mechanical </a:t>
            </a:r>
            <a:r>
              <a:rPr lang="en-US" altLang="en-US" sz="1600" dirty="0" smtClean="0">
                <a:latin typeface="Arial" panose="020B0604020202020204" pitchFamily="34" charset="0"/>
              </a:rPr>
              <a:t>Sales</a:t>
            </a:r>
          </a:p>
          <a:p>
            <a:pPr algn="ctr">
              <a:lnSpc>
                <a:spcPct val="100000"/>
              </a:lnSpc>
              <a:spcBef>
                <a:spcPct val="0"/>
              </a:spcBef>
              <a:buFontTx/>
              <a:buNone/>
            </a:pPr>
            <a:r>
              <a:rPr lang="en-US" altLang="en-US" sz="1600" dirty="0" smtClean="0">
                <a:latin typeface="Arial" panose="020B0604020202020204" pitchFamily="34" charset="0"/>
              </a:rPr>
              <a:t>Frederick Lerouge</a:t>
            </a:r>
            <a:r>
              <a:rPr lang="en-US" altLang="en-US" sz="1600" dirty="0" smtClean="0">
                <a:latin typeface="Arial" panose="020B0604020202020204" pitchFamily="34" charset="0"/>
              </a:rPr>
              <a:t> – Control Management</a:t>
            </a:r>
            <a:endParaRPr lang="en-US" altLang="en-US" sz="1600" dirty="0">
              <a:latin typeface="Arial" panose="020B0604020202020204" pitchFamily="34" charset="0"/>
            </a:endParaRPr>
          </a:p>
        </p:txBody>
      </p:sp>
      <p:pic>
        <p:nvPicPr>
          <p:cNvPr id="512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1600" y="3515618"/>
            <a:ext cx="6551737" cy="2724143"/>
          </a:xfrm>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6858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2" name="TextBox 1"/>
          <p:cNvSpPr txBox="1"/>
          <p:nvPr/>
        </p:nvSpPr>
        <p:spPr>
          <a:xfrm>
            <a:off x="674914" y="2598503"/>
            <a:ext cx="7848600" cy="3354765"/>
          </a:xfrm>
          <a:prstGeom prst="rect">
            <a:avLst/>
          </a:prstGeom>
          <a:noFill/>
        </p:spPr>
        <p:txBody>
          <a:bodyPr>
            <a:spAutoFit/>
          </a:bodyPr>
          <a:lstStyle/>
          <a:p>
            <a:pPr>
              <a:defRPr/>
            </a:pPr>
            <a:endParaRPr lang="en-US" sz="1600" u="sng" dirty="0"/>
          </a:p>
          <a:p>
            <a:pPr marL="285750" indent="-285750">
              <a:buFont typeface="Arial" panose="020B0604020202020204" pitchFamily="34" charset="0"/>
              <a:buChar char="•"/>
              <a:defRPr/>
            </a:pPr>
            <a:r>
              <a:rPr lang="en-US" sz="1600" dirty="0"/>
              <a:t>Conceptual pricing complete between Mechanical Sales, JE Dunn Construction, Mid America Drilling, etc. to analyze construction cost vs. payback prior to spending money on design changes</a:t>
            </a:r>
          </a:p>
          <a:p>
            <a:pPr marL="285750" indent="-285750">
              <a:buFont typeface="Arial" panose="020B0604020202020204" pitchFamily="34" charset="0"/>
              <a:buChar char="•"/>
              <a:defRPr/>
            </a:pPr>
            <a:r>
              <a:rPr lang="en-US" sz="1600" dirty="0"/>
              <a:t>With geothermal decision coming late in design, and after construction had started, real-time decisions made by design teams to keep construction progressing without delays</a:t>
            </a:r>
          </a:p>
          <a:p>
            <a:pPr marL="285750" indent="-285750">
              <a:buFont typeface="Arial" panose="020B0604020202020204" pitchFamily="34" charset="0"/>
              <a:buChar char="•"/>
              <a:defRPr/>
            </a:pPr>
            <a:r>
              <a:rPr lang="en-US" sz="1600" dirty="0"/>
              <a:t>Collaborative submittal review process between engineering teams, construction manager, equipment suppliers, building control contractor and commissioning team to accelerate procurement process. </a:t>
            </a:r>
          </a:p>
          <a:p>
            <a:pPr>
              <a:defRPr/>
            </a:pPr>
            <a:endParaRPr lang="en-US" sz="1600" u="sng" dirty="0"/>
          </a:p>
          <a:p>
            <a:pPr>
              <a:defRPr/>
            </a:pPr>
            <a:endParaRPr lang="en-US" dirty="0"/>
          </a:p>
          <a:p>
            <a:pPr>
              <a:defRPr/>
            </a:pPr>
            <a:endParaRPr lang="en-US" dirty="0"/>
          </a:p>
        </p:txBody>
      </p:sp>
      <p:sp>
        <p:nvSpPr>
          <p:cNvPr id="4" name="Title 1"/>
          <p:cNvSpPr txBox="1">
            <a:spLocks/>
          </p:cNvSpPr>
          <p:nvPr/>
        </p:nvSpPr>
        <p:spPr bwMode="auto">
          <a:xfrm>
            <a:off x="1779814" y="2003009"/>
            <a:ext cx="5638800"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2400" b="1" dirty="0" smtClean="0">
                <a:solidFill>
                  <a:srgbClr val="C00000"/>
                </a:solidFill>
              </a:rPr>
              <a:t>On Time Delivery - TEAMWORK</a:t>
            </a: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1372" y="2743200"/>
            <a:ext cx="7851775" cy="2819400"/>
          </a:xfrm>
          <a:ln>
            <a:miter lim="800000"/>
            <a:headEnd/>
            <a:tailEnd/>
          </a:ln>
          <a:extLst/>
        </p:spPr>
        <p:txBody>
          <a:bodyPr rtlCol="0">
            <a:normAutofit fontScale="90000"/>
          </a:bodyPr>
          <a:lstStyle/>
          <a:p>
            <a:pPr fontAlgn="auto">
              <a:spcAft>
                <a:spcPts val="0"/>
              </a:spcAft>
              <a:defRPr/>
            </a:pPr>
            <a:r>
              <a:rPr lang="en-US" sz="4000" b="1" dirty="0" smtClean="0">
                <a:solidFill>
                  <a:srgbClr val="FF0000"/>
                </a:solidFill>
                <a:effectLst>
                  <a:outerShdw blurRad="38100" dist="38100" dir="2700000" algn="tl">
                    <a:srgbClr val="000000">
                      <a:alpha val="43137"/>
                    </a:srgbClr>
                  </a:outerShdw>
                </a:effectLst>
                <a:latin typeface="Arial Narrow" pitchFamily="34" charset="0"/>
              </a:rPr>
              <a:t>Heat Recovery</a:t>
            </a:r>
            <a:r>
              <a:rPr lang="en-US" sz="4000" b="1" dirty="0" smtClean="0">
                <a:effectLst>
                  <a:outerShdw blurRad="38100" dist="38100" dir="2700000" algn="tl">
                    <a:srgbClr val="000000">
                      <a:alpha val="43137"/>
                    </a:srgbClr>
                  </a:outerShdw>
                </a:effectLst>
                <a:latin typeface="Arial Narrow" pitchFamily="34" charset="0"/>
              </a:rPr>
              <a:t/>
            </a:r>
            <a:br>
              <a:rPr lang="en-US" sz="4000" b="1" dirty="0" smtClean="0">
                <a:effectLst>
                  <a:outerShdw blurRad="38100" dist="38100" dir="2700000" algn="tl">
                    <a:srgbClr val="000000">
                      <a:alpha val="43137"/>
                    </a:srgbClr>
                  </a:outerShdw>
                </a:effectLst>
                <a:latin typeface="Arial Narrow" pitchFamily="34" charset="0"/>
              </a:rPr>
            </a:br>
            <a:r>
              <a:rPr lang="en-US" sz="4000" b="1" dirty="0">
                <a:effectLst>
                  <a:outerShdw blurRad="38100" dist="38100" dir="2700000" algn="tl">
                    <a:srgbClr val="000000">
                      <a:alpha val="43137"/>
                    </a:srgbClr>
                  </a:outerShdw>
                </a:effectLst>
                <a:latin typeface="Arial Narrow" pitchFamily="34" charset="0"/>
              </a:rPr>
              <a:t/>
            </a:r>
            <a:br>
              <a:rPr lang="en-US" sz="4000" b="1" dirty="0">
                <a:effectLst>
                  <a:outerShdw blurRad="38100" dist="38100" dir="2700000" algn="tl">
                    <a:srgbClr val="000000">
                      <a:alpha val="43137"/>
                    </a:srgbClr>
                  </a:outerShdw>
                </a:effectLst>
                <a:latin typeface="Arial Narrow" pitchFamily="34" charset="0"/>
              </a:rPr>
            </a:br>
            <a:r>
              <a:rPr lang="en-US" sz="4000" b="1" dirty="0" smtClean="0">
                <a:solidFill>
                  <a:srgbClr val="0070C0"/>
                </a:solidFill>
                <a:effectLst>
                  <a:outerShdw blurRad="38100" dist="38100" dir="2700000" algn="tl">
                    <a:srgbClr val="000000">
                      <a:alpha val="43137"/>
                    </a:srgbClr>
                  </a:outerShdw>
                </a:effectLst>
                <a:latin typeface="Arial Narrow" pitchFamily="34" charset="0"/>
              </a:rPr>
              <a:t>Centralized vs De-Centralized Decision</a:t>
            </a:r>
            <a:r>
              <a:rPr lang="en-US" sz="4000" b="1" dirty="0" smtClean="0">
                <a:effectLst>
                  <a:outerShdw blurRad="38100" dist="38100" dir="2700000" algn="tl">
                    <a:srgbClr val="000000">
                      <a:alpha val="43137"/>
                    </a:srgbClr>
                  </a:outerShdw>
                </a:effectLst>
                <a:latin typeface="Arial Narrow" pitchFamily="34" charset="0"/>
              </a:rPr>
              <a:t/>
            </a:r>
            <a:br>
              <a:rPr lang="en-US" sz="4000" b="1" dirty="0" smtClean="0">
                <a:effectLst>
                  <a:outerShdw blurRad="38100" dist="38100" dir="2700000" algn="tl">
                    <a:srgbClr val="000000">
                      <a:alpha val="43137"/>
                    </a:srgbClr>
                  </a:outerShdw>
                </a:effectLst>
                <a:latin typeface="Arial Narrow" pitchFamily="34" charset="0"/>
              </a:rPr>
            </a:br>
            <a:r>
              <a:rPr lang="en-US" sz="4000" b="1" dirty="0" smtClean="0">
                <a:effectLst>
                  <a:outerShdw blurRad="38100" dist="38100" dir="2700000" algn="tl">
                    <a:srgbClr val="000000">
                      <a:alpha val="43137"/>
                    </a:srgbClr>
                  </a:outerShdw>
                </a:effectLst>
                <a:latin typeface="Arial Narrow" pitchFamily="34" charset="0"/>
              </a:rPr>
              <a:t/>
            </a:r>
            <a:br>
              <a:rPr lang="en-US" sz="4000" b="1" dirty="0" smtClean="0">
                <a:effectLst>
                  <a:outerShdw blurRad="38100" dist="38100" dir="2700000" algn="tl">
                    <a:srgbClr val="000000">
                      <a:alpha val="43137"/>
                    </a:srgbClr>
                  </a:outerShdw>
                </a:effectLst>
                <a:latin typeface="Arial Narrow" pitchFamily="34" charset="0"/>
              </a:rPr>
            </a:br>
            <a:r>
              <a:rPr lang="en-US" sz="4000" b="1" dirty="0" smtClean="0">
                <a:solidFill>
                  <a:srgbClr val="00B050"/>
                </a:solidFill>
                <a:effectLst>
                  <a:outerShdw blurRad="38100" dist="38100" dir="2700000" algn="tl">
                    <a:srgbClr val="000000">
                      <a:alpha val="43137"/>
                    </a:srgbClr>
                  </a:outerShdw>
                </a:effectLst>
                <a:latin typeface="Arial Narrow" pitchFamily="34" charset="0"/>
              </a:rPr>
              <a:t>Central Station Geothermal Operation</a:t>
            </a:r>
            <a:endParaRPr lang="en-US" sz="4000" b="1" dirty="0">
              <a:solidFill>
                <a:srgbClr val="00B050"/>
              </a:solidFill>
              <a:effectLst>
                <a:outerShdw blurRad="38100" dist="38100" dir="2700000" algn="tl">
                  <a:srgbClr val="000000">
                    <a:alpha val="43137"/>
                  </a:srgbClr>
                </a:outerShdw>
              </a:effectLst>
              <a:latin typeface="Arial Narrow" pitchFamily="34" charset="0"/>
            </a:endParaRPr>
          </a:p>
        </p:txBody>
      </p:sp>
      <p:sp>
        <p:nvSpPr>
          <p:cNvPr id="3" name="Title 1"/>
          <p:cNvSpPr txBox="1">
            <a:spLocks/>
          </p:cNvSpPr>
          <p:nvPr/>
        </p:nvSpPr>
        <p:spPr bwMode="auto">
          <a:xfrm>
            <a:off x="618931" y="1066800"/>
            <a:ext cx="7886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4000" dirty="0" smtClean="0">
                <a:latin typeface="Arial" panose="020B0604020202020204" pitchFamily="34" charset="0"/>
              </a:rPr>
              <a:t>St Mary’s Community Hospital</a:t>
            </a:r>
            <a:br>
              <a:rPr lang="en-US" altLang="en-US" sz="4000" dirty="0" smtClean="0">
                <a:latin typeface="Arial" panose="020B0604020202020204" pitchFamily="34" charset="0"/>
              </a:rPr>
            </a:br>
            <a:r>
              <a:rPr lang="en-US" altLang="en-US" sz="4000" dirty="0" smtClean="0">
                <a:latin typeface="Arial" panose="020B0604020202020204" pitchFamily="34" charset="0"/>
              </a:rPr>
              <a:t>Geothermal Heat Recovery CUP</a:t>
            </a:r>
          </a:p>
          <a:p>
            <a:pPr eaLnBrk="1" hangingPunct="1"/>
            <a:r>
              <a:rPr lang="en-US" altLang="en-US" sz="4400" b="1" i="1" dirty="0" smtClean="0">
                <a:latin typeface="Arial" panose="020B0604020202020204" pitchFamily="34" charset="0"/>
              </a:rPr>
              <a:t>Discussion</a:t>
            </a: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0"/>
            <a:ext cx="9144000" cy="1524000"/>
          </a:xfrm>
        </p:spPr>
        <p:txBody>
          <a:bodyPr rtlCol="0">
            <a:normAutofit/>
          </a:bodyPr>
          <a:lstStyle/>
          <a:p>
            <a:pPr fontAlgn="auto">
              <a:spcAft>
                <a:spcPts val="0"/>
              </a:spcAft>
              <a:defRPr/>
            </a:pPr>
            <a:r>
              <a:rPr lang="en-US" altLang="en-US" sz="4000" b="1" dirty="0" smtClean="0">
                <a:solidFill>
                  <a:srgbClr val="FF0000"/>
                </a:solidFill>
                <a:effectLst>
                  <a:outerShdw blurRad="38100" dist="38100" dir="2700000" algn="tl">
                    <a:srgbClr val="000000">
                      <a:alpha val="43137"/>
                    </a:srgbClr>
                  </a:outerShdw>
                </a:effectLst>
                <a:latin typeface="Arial Narrow" panose="020B0606020202030204" pitchFamily="34" charset="0"/>
              </a:rPr>
              <a:t>D</a:t>
            </a:r>
            <a:r>
              <a:rPr lang="en-US" altLang="en-US" sz="4000" b="1" dirty="0" smtClean="0">
                <a:effectLst>
                  <a:outerShdw blurRad="38100" dist="38100" dir="2700000" algn="tl">
                    <a:srgbClr val="000000">
                      <a:alpha val="43137"/>
                    </a:srgbClr>
                  </a:outerShdw>
                </a:effectLst>
                <a:latin typeface="Arial Narrow" panose="020B0606020202030204" pitchFamily="34" charset="0"/>
              </a:rPr>
              <a:t>EDICATED </a:t>
            </a:r>
            <a:r>
              <a:rPr lang="en-US" altLang="en-US" sz="4000" b="1" dirty="0" smtClean="0">
                <a:solidFill>
                  <a:srgbClr val="FF0000"/>
                </a:solidFill>
                <a:effectLst>
                  <a:outerShdw blurRad="38100" dist="38100" dir="2700000" algn="tl">
                    <a:srgbClr val="000000">
                      <a:alpha val="43137"/>
                    </a:srgbClr>
                  </a:outerShdw>
                </a:effectLst>
                <a:latin typeface="Arial Narrow" panose="020B0606020202030204" pitchFamily="34" charset="0"/>
              </a:rPr>
              <a:t>H</a:t>
            </a:r>
            <a:r>
              <a:rPr lang="en-US" altLang="en-US" sz="4000" b="1" dirty="0" smtClean="0">
                <a:effectLst>
                  <a:outerShdw blurRad="38100" dist="38100" dir="2700000" algn="tl">
                    <a:srgbClr val="000000">
                      <a:alpha val="43137"/>
                    </a:srgbClr>
                  </a:outerShdw>
                </a:effectLst>
                <a:latin typeface="Arial Narrow" panose="020B0606020202030204" pitchFamily="34" charset="0"/>
              </a:rPr>
              <a:t>EAT </a:t>
            </a:r>
            <a:r>
              <a:rPr lang="en-US" altLang="en-US" sz="4000" b="1" dirty="0" smtClean="0">
                <a:solidFill>
                  <a:srgbClr val="FF0000"/>
                </a:solidFill>
                <a:effectLst>
                  <a:outerShdw blurRad="38100" dist="38100" dir="2700000" algn="tl">
                    <a:srgbClr val="000000">
                      <a:alpha val="43137"/>
                    </a:srgbClr>
                  </a:outerShdw>
                </a:effectLst>
                <a:latin typeface="Arial Narrow" panose="020B0606020202030204" pitchFamily="34" charset="0"/>
              </a:rPr>
              <a:t>R</a:t>
            </a:r>
            <a:r>
              <a:rPr lang="en-US" altLang="en-US" sz="4000" b="1" dirty="0" smtClean="0">
                <a:effectLst>
                  <a:outerShdw blurRad="38100" dist="38100" dir="2700000" algn="tl">
                    <a:srgbClr val="000000">
                      <a:alpha val="43137"/>
                    </a:srgbClr>
                  </a:outerShdw>
                </a:effectLst>
                <a:latin typeface="Arial Narrow" panose="020B0606020202030204" pitchFamily="34" charset="0"/>
              </a:rPr>
              <a:t>ECOVERY </a:t>
            </a:r>
            <a:r>
              <a:rPr lang="en-US" altLang="en-US" sz="4000" b="1" dirty="0" smtClean="0">
                <a:solidFill>
                  <a:srgbClr val="FF0000"/>
                </a:solidFill>
                <a:effectLst>
                  <a:outerShdw blurRad="38100" dist="38100" dir="2700000" algn="tl">
                    <a:srgbClr val="000000">
                      <a:alpha val="43137"/>
                    </a:srgbClr>
                  </a:outerShdw>
                </a:effectLst>
                <a:latin typeface="Arial Narrow" panose="020B0606020202030204" pitchFamily="34" charset="0"/>
              </a:rPr>
              <a:t>C</a:t>
            </a:r>
            <a:r>
              <a:rPr lang="en-US" altLang="en-US" sz="4000" b="1" dirty="0" smtClean="0">
                <a:effectLst>
                  <a:outerShdw blurRad="38100" dist="38100" dir="2700000" algn="tl">
                    <a:srgbClr val="000000">
                      <a:alpha val="43137"/>
                    </a:srgbClr>
                  </a:outerShdw>
                </a:effectLst>
                <a:latin typeface="Arial Narrow" panose="020B0606020202030204" pitchFamily="34" charset="0"/>
              </a:rPr>
              <a:t>HILLERS</a:t>
            </a:r>
          </a:p>
        </p:txBody>
      </p:sp>
      <p:sp>
        <p:nvSpPr>
          <p:cNvPr id="1029" name="Rectangle 3"/>
          <p:cNvSpPr>
            <a:spLocks noGrp="1" noChangeArrowheads="1"/>
          </p:cNvSpPr>
          <p:nvPr>
            <p:ph type="body" sz="half" idx="1"/>
          </p:nvPr>
        </p:nvSpPr>
        <p:spPr>
          <a:xfrm>
            <a:off x="533404" y="1763686"/>
            <a:ext cx="4340225" cy="3027362"/>
          </a:xfrm>
        </p:spPr>
        <p:txBody>
          <a:bodyPr rtlCol="0">
            <a:normAutofit/>
          </a:bodyPr>
          <a:lstStyle/>
          <a:p>
            <a:pPr marL="274320" indent="-274320" algn="ctr" fontAlgn="auto">
              <a:spcAft>
                <a:spcPts val="0"/>
              </a:spcAft>
              <a:buClr>
                <a:schemeClr val="accent3"/>
              </a:buClr>
              <a:buFontTx/>
              <a:buNone/>
              <a:defRPr/>
            </a:pPr>
            <a:r>
              <a:rPr lang="en-US" sz="3600" cap="small" dirty="0" smtClean="0">
                <a:solidFill>
                  <a:srgbClr val="00B050"/>
                </a:solidFill>
                <a:latin typeface="Arial Narrow" pitchFamily="34" charset="0"/>
              </a:rPr>
              <a:t>“</a:t>
            </a:r>
            <a:r>
              <a:rPr lang="en-US" sz="4000" i="1" cap="small" dirty="0" smtClean="0">
                <a:solidFill>
                  <a:srgbClr val="00B050"/>
                </a:solidFill>
              </a:rPr>
              <a:t>There’s Nothing Cheaper Than Using the Heat You Already Own”</a:t>
            </a:r>
          </a:p>
          <a:p>
            <a:pPr marL="274320" indent="-274320" algn="ctr" fontAlgn="auto">
              <a:spcAft>
                <a:spcPts val="0"/>
              </a:spcAft>
              <a:buClr>
                <a:schemeClr val="accent3"/>
              </a:buClr>
              <a:buFontTx/>
              <a:buNone/>
              <a:defRPr/>
            </a:pPr>
            <a:endParaRPr lang="en-US" sz="3600" dirty="0" smtClean="0">
              <a:latin typeface="Arial Narrow" pitchFamily="34" charset="0"/>
            </a:endParaRPr>
          </a:p>
          <a:p>
            <a:pPr marL="274320" indent="-274320" fontAlgn="auto">
              <a:spcAft>
                <a:spcPts val="0"/>
              </a:spcAft>
              <a:buClr>
                <a:schemeClr val="accent3"/>
              </a:buClr>
              <a:buFontTx/>
              <a:buNone/>
              <a:defRPr/>
            </a:pPr>
            <a:endParaRPr lang="en-US" sz="2000" dirty="0" smtClean="0">
              <a:latin typeface="Arial Narrow" pitchFamily="34" charset="0"/>
            </a:endParaRPr>
          </a:p>
          <a:p>
            <a:pPr marL="274320" indent="-274320" fontAlgn="auto">
              <a:spcAft>
                <a:spcPts val="0"/>
              </a:spcAft>
              <a:buClr>
                <a:schemeClr val="accent3"/>
              </a:buClr>
              <a:buFontTx/>
              <a:buNone/>
              <a:defRPr/>
            </a:pPr>
            <a:endParaRPr lang="en-US" sz="2000" dirty="0" smtClean="0">
              <a:latin typeface="Arial Narrow" pitchFamily="34" charset="0"/>
            </a:endParaRPr>
          </a:p>
          <a:p>
            <a:pPr marL="274320" indent="-274320" fontAlgn="auto">
              <a:spcAft>
                <a:spcPts val="0"/>
              </a:spcAft>
              <a:buClr>
                <a:schemeClr val="accent3"/>
              </a:buClr>
              <a:buFontTx/>
              <a:buNone/>
              <a:defRPr/>
            </a:pPr>
            <a:endParaRPr lang="en-US" sz="2000" dirty="0" smtClean="0">
              <a:latin typeface="Arial Narrow" pitchFamily="34" charset="0"/>
            </a:endParaRPr>
          </a:p>
          <a:p>
            <a:pPr marL="274320" indent="-274320" fontAlgn="auto">
              <a:spcAft>
                <a:spcPts val="0"/>
              </a:spcAft>
              <a:buClr>
                <a:schemeClr val="accent3"/>
              </a:buClr>
              <a:buFontTx/>
              <a:buNone/>
              <a:defRPr/>
            </a:pPr>
            <a:endParaRPr lang="en-US" sz="2000" dirty="0" smtClean="0">
              <a:latin typeface="Arial Narrow" pitchFamily="34" charset="0"/>
            </a:endParaRPr>
          </a:p>
        </p:txBody>
      </p:sp>
      <p:graphicFrame>
        <p:nvGraphicFramePr>
          <p:cNvPr id="17412" name="Object 4"/>
          <p:cNvGraphicFramePr>
            <a:graphicFrameLocks noGrp="1" noChangeAspect="1"/>
          </p:cNvGraphicFramePr>
          <p:nvPr>
            <p:ph sz="quarter" idx="2"/>
          </p:nvPr>
        </p:nvGraphicFramePr>
        <p:xfrm>
          <a:off x="5435600" y="1541463"/>
          <a:ext cx="1882775" cy="2497137"/>
        </p:xfrm>
        <a:graphic>
          <a:graphicData uri="http://schemas.openxmlformats.org/presentationml/2006/ole">
            <mc:AlternateContent xmlns:mc="http://schemas.openxmlformats.org/markup-compatibility/2006">
              <mc:Choice xmlns:v="urn:schemas-microsoft-com:vml" Requires="v">
                <p:oleObj spid="_x0000_s17470" name="Acrobat Document" r:id="rId4" imgW="4480948" imgH="5944115" progId="Acrobat.Document.11">
                  <p:embed/>
                </p:oleObj>
              </mc:Choice>
              <mc:Fallback>
                <p:oleObj name="Acrobat Document" r:id="rId4" imgW="4480948" imgH="5944115" progId="Acrobat.Document.11">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541463"/>
                        <a:ext cx="18827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6459538" y="3503613"/>
          <a:ext cx="2003425" cy="2592387"/>
        </p:xfrm>
        <a:graphic>
          <a:graphicData uri="http://schemas.openxmlformats.org/presentationml/2006/ole">
            <mc:AlternateContent xmlns:mc="http://schemas.openxmlformats.org/markup-compatibility/2006">
              <mc:Choice xmlns:v="urn:schemas-microsoft-com:vml" Requires="v">
                <p:oleObj spid="_x0000_s17471" name="Acrobat Document" r:id="rId6" imgW="4663844" imgH="6035563" progId="Acrobat.Document.11">
                  <p:embed/>
                </p:oleObj>
              </mc:Choice>
              <mc:Fallback>
                <p:oleObj name="Acrobat Document" r:id="rId6" imgW="4663844" imgH="6035563" progId="Acrobat.Document.11">
                  <p:embed/>
                  <p:pic>
                    <p:nvPicPr>
                      <p:cNvPr id="0" name="Object 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9538" y="3503613"/>
                        <a:ext cx="20034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320252" y="4777367"/>
            <a:ext cx="2766527" cy="1338828"/>
          </a:xfrm>
          <a:prstGeom prst="rect">
            <a:avLst/>
          </a:prstGeom>
          <a:noFill/>
        </p:spPr>
        <p:txBody>
          <a:bodyPr wrap="none" rtlCol="0">
            <a:spAutoFit/>
          </a:bodyPr>
          <a:lstStyle/>
          <a:p>
            <a:pPr algn="ctr">
              <a:lnSpc>
                <a:spcPct val="150000"/>
              </a:lnSpc>
            </a:pPr>
            <a:r>
              <a:rPr lang="en-US" dirty="0" smtClean="0">
                <a:solidFill>
                  <a:srgbClr val="FF0000"/>
                </a:solidFill>
              </a:rPr>
              <a:t>No matter if it’s a</a:t>
            </a:r>
          </a:p>
          <a:p>
            <a:pPr algn="ctr">
              <a:lnSpc>
                <a:spcPct val="150000"/>
              </a:lnSpc>
            </a:pPr>
            <a:r>
              <a:rPr lang="en-US" dirty="0" smtClean="0">
                <a:solidFill>
                  <a:srgbClr val="FF0000"/>
                </a:solidFill>
              </a:rPr>
              <a:t>Traditional Boiler </a:t>
            </a:r>
            <a:r>
              <a:rPr lang="en-US" dirty="0">
                <a:solidFill>
                  <a:srgbClr val="FF0000"/>
                </a:solidFill>
              </a:rPr>
              <a:t>/</a:t>
            </a:r>
            <a:r>
              <a:rPr lang="en-US" dirty="0" smtClean="0">
                <a:solidFill>
                  <a:srgbClr val="FF0000"/>
                </a:solidFill>
              </a:rPr>
              <a:t> Chiller</a:t>
            </a:r>
          </a:p>
          <a:p>
            <a:pPr algn="ctr">
              <a:lnSpc>
                <a:spcPct val="150000"/>
              </a:lnSpc>
            </a:pPr>
            <a:r>
              <a:rPr lang="en-US" dirty="0">
                <a:solidFill>
                  <a:srgbClr val="FF0000"/>
                </a:solidFill>
              </a:rPr>
              <a:t>o</a:t>
            </a:r>
            <a:r>
              <a:rPr lang="en-US" dirty="0" smtClean="0">
                <a:solidFill>
                  <a:srgbClr val="FF0000"/>
                </a:solidFill>
              </a:rPr>
              <a:t>r Geothermal System</a:t>
            </a:r>
            <a:endParaRPr lang="en-US" dirty="0">
              <a:solidFill>
                <a:srgbClr val="FF0000"/>
              </a:solidFill>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228600"/>
            <a:ext cx="8153400" cy="1447800"/>
          </a:xfrm>
        </p:spPr>
        <p:txBody>
          <a:bodyPr/>
          <a:lstStyle/>
          <a:p>
            <a:pPr algn="ctr"/>
            <a:r>
              <a:rPr lang="en-US" altLang="en-US" sz="3600" dirty="0" smtClean="0">
                <a:latin typeface="Arial Narrow" panose="020B0606020202030204" pitchFamily="34" charset="0"/>
              </a:rPr>
              <a:t>WHY DHRC for St Mary’s Community Hospital</a:t>
            </a:r>
          </a:p>
        </p:txBody>
      </p:sp>
      <p:sp>
        <p:nvSpPr>
          <p:cNvPr id="29699" name="Rectangle 3"/>
          <p:cNvSpPr>
            <a:spLocks noGrp="1" noChangeArrowheads="1"/>
          </p:cNvSpPr>
          <p:nvPr>
            <p:ph idx="1"/>
          </p:nvPr>
        </p:nvSpPr>
        <p:spPr>
          <a:xfrm>
            <a:off x="495300" y="1524000"/>
            <a:ext cx="8229600" cy="4724400"/>
          </a:xfrm>
        </p:spPr>
        <p:txBody>
          <a:bodyPr rtlCol="0">
            <a:normAutofit fontScale="85000" lnSpcReduction="10000"/>
          </a:bodyPr>
          <a:lstStyle/>
          <a:p>
            <a:pPr fontAlgn="auto">
              <a:spcAft>
                <a:spcPts val="0"/>
              </a:spcAft>
              <a:buFont typeface="Wingdings" panose="05000000000000000000" pitchFamily="2" charset="2"/>
              <a:buChar char="q"/>
              <a:defRPr/>
            </a:pPr>
            <a:r>
              <a:rPr lang="en-US" altLang="en-US" sz="2600" dirty="0" smtClean="0"/>
              <a:t> Air Change Rate ~ 6-20 air changes per hour (let’s say 6)</a:t>
            </a:r>
          </a:p>
          <a:p>
            <a:pPr fontAlgn="auto">
              <a:spcAft>
                <a:spcPts val="0"/>
              </a:spcAft>
              <a:buFont typeface="Wingdings" panose="05000000000000000000" pitchFamily="2" charset="2"/>
              <a:buChar char="q"/>
              <a:defRPr/>
            </a:pPr>
            <a:endParaRPr lang="en-US" altLang="en-US" sz="2600" dirty="0" smtClean="0"/>
          </a:p>
          <a:p>
            <a:pPr fontAlgn="auto">
              <a:spcAft>
                <a:spcPts val="0"/>
              </a:spcAft>
              <a:buFont typeface="Wingdings" panose="05000000000000000000" pitchFamily="2" charset="2"/>
              <a:buChar char="q"/>
              <a:defRPr/>
            </a:pPr>
            <a:r>
              <a:rPr lang="en-US" altLang="en-US" sz="2600" dirty="0" smtClean="0"/>
              <a:t> 100,000 SF x 10’ = 1,000,000 Cubic Feet </a:t>
            </a:r>
          </a:p>
          <a:p>
            <a:pPr fontAlgn="auto">
              <a:spcAft>
                <a:spcPts val="0"/>
              </a:spcAft>
              <a:buFont typeface="Wingdings" panose="05000000000000000000" pitchFamily="2" charset="2"/>
              <a:buChar char="q"/>
              <a:defRPr/>
            </a:pPr>
            <a:endParaRPr lang="en-US" altLang="en-US" sz="2600" dirty="0" smtClean="0"/>
          </a:p>
          <a:p>
            <a:pPr fontAlgn="auto">
              <a:spcAft>
                <a:spcPts val="0"/>
              </a:spcAft>
              <a:buFont typeface="Wingdings" panose="05000000000000000000" pitchFamily="2" charset="2"/>
              <a:buChar char="q"/>
              <a:defRPr/>
            </a:pPr>
            <a:r>
              <a:rPr lang="en-US" altLang="en-US" sz="2600" dirty="0" smtClean="0"/>
              <a:t> 6 ACH x 24 Hours = 144 Air Changes Per Day</a:t>
            </a:r>
          </a:p>
          <a:p>
            <a:pPr fontAlgn="auto">
              <a:spcAft>
                <a:spcPts val="0"/>
              </a:spcAft>
              <a:buFont typeface="Wingdings" panose="05000000000000000000" pitchFamily="2" charset="2"/>
              <a:buChar char="q"/>
              <a:defRPr/>
            </a:pPr>
            <a:endParaRPr lang="en-US" altLang="en-US" sz="2600" dirty="0" smtClean="0"/>
          </a:p>
          <a:p>
            <a:pPr fontAlgn="auto">
              <a:spcAft>
                <a:spcPts val="0"/>
              </a:spcAft>
              <a:buFont typeface="Wingdings" panose="05000000000000000000" pitchFamily="2" charset="2"/>
              <a:buChar char="q"/>
              <a:defRPr/>
            </a:pPr>
            <a:r>
              <a:rPr lang="en-US" altLang="en-US" sz="2600" dirty="0" smtClean="0">
                <a:solidFill>
                  <a:schemeClr val="accent1"/>
                </a:solidFill>
              </a:rPr>
              <a:t> Potentially 144,000,000 Cubic Feet of Air / Per Day Leaving the Cooling </a:t>
            </a:r>
            <a:r>
              <a:rPr lang="en-US" altLang="en-US" sz="2600" dirty="0">
                <a:solidFill>
                  <a:schemeClr val="accent1"/>
                </a:solidFill>
              </a:rPr>
              <a:t>C</a:t>
            </a:r>
            <a:r>
              <a:rPr lang="en-US" altLang="en-US" sz="2600" dirty="0" smtClean="0">
                <a:solidFill>
                  <a:schemeClr val="accent1"/>
                </a:solidFill>
              </a:rPr>
              <a:t>oil Between 52-55 Degrees F to Satisfy the Warmest Zone and Provide Dehumidification to All Zones</a:t>
            </a:r>
            <a:endParaRPr lang="en-US" altLang="en-US" sz="2600" dirty="0">
              <a:solidFill>
                <a:schemeClr val="accent1"/>
              </a:solidFill>
            </a:endParaRPr>
          </a:p>
          <a:p>
            <a:pPr fontAlgn="auto">
              <a:spcAft>
                <a:spcPts val="0"/>
              </a:spcAft>
              <a:buFont typeface="Wingdings" panose="05000000000000000000" pitchFamily="2" charset="2"/>
              <a:buChar char="q"/>
              <a:defRPr/>
            </a:pPr>
            <a:endParaRPr lang="en-US" altLang="en-US" sz="2600" dirty="0" smtClean="0"/>
          </a:p>
          <a:p>
            <a:pPr fontAlgn="auto">
              <a:spcAft>
                <a:spcPts val="0"/>
              </a:spcAft>
              <a:buFont typeface="Wingdings" panose="05000000000000000000" pitchFamily="2" charset="2"/>
              <a:buChar char="q"/>
              <a:defRPr/>
            </a:pPr>
            <a:r>
              <a:rPr lang="en-US" altLang="en-US" sz="2600" dirty="0" smtClean="0">
                <a:solidFill>
                  <a:srgbClr val="FF0000"/>
                </a:solidFill>
              </a:rPr>
              <a:t> It is then Re-Heated at the Room Terminal Device As Needed to Meet the Demands of the Individual Space Conditions. </a:t>
            </a:r>
            <a:endParaRPr lang="en-US" altLang="en-US" sz="2600"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anim calcmode="lin" valueType="num">
                                      <p:cBhvr>
                                        <p:cTn id="8" dur="1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Effect transition="in" filter="fade">
                                      <p:cBhvr>
                                        <p:cTn id="14" dur="500"/>
                                        <p:tgtEl>
                                          <p:spTgt spid="29699">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animEffect transition="in" filter="wheel(1)">
                                      <p:cBhvr>
                                        <p:cTn id="19" dur="2000"/>
                                        <p:tgtEl>
                                          <p:spTgt spid="2969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1" presetClass="entr" presetSubtype="0" fill="hold" nodeType="clickEffect">
                                  <p:stCondLst>
                                    <p:cond delay="0"/>
                                  </p:stCondLst>
                                  <p:childTnLst>
                                    <p:set>
                                      <p:cBhvr>
                                        <p:cTn id="23" dur="1" fill="hold">
                                          <p:stCondLst>
                                            <p:cond delay="0"/>
                                          </p:stCondLst>
                                        </p:cTn>
                                        <p:tgtEl>
                                          <p:spTgt spid="29699">
                                            <p:txEl>
                                              <p:pRg st="6" end="6"/>
                                            </p:txEl>
                                          </p:spTgt>
                                        </p:tgtEl>
                                        <p:attrNameLst>
                                          <p:attrName>style.visibility</p:attrName>
                                        </p:attrNameLst>
                                      </p:cBhvr>
                                      <p:to>
                                        <p:strVal val="visible"/>
                                      </p:to>
                                    </p:set>
                                    <p:anim calcmode="lin" valueType="num">
                                      <p:cBhvr>
                                        <p:cTn id="24" dur="100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25" dur="1000" fill="hold"/>
                                        <p:tgtEl>
                                          <p:spTgt spid="29699">
                                            <p:txEl>
                                              <p:pRg st="6" end="6"/>
                                            </p:txEl>
                                          </p:spTgt>
                                        </p:tgtEl>
                                        <p:attrNameLst>
                                          <p:attrName>ppt_h</p:attrName>
                                        </p:attrNameLst>
                                      </p:cBhvr>
                                      <p:tavLst>
                                        <p:tav tm="0">
                                          <p:val>
                                            <p:fltVal val="0"/>
                                          </p:val>
                                        </p:tav>
                                        <p:tav tm="100000">
                                          <p:val>
                                            <p:strVal val="#ppt_h"/>
                                          </p:val>
                                        </p:tav>
                                      </p:tavLst>
                                    </p:anim>
                                    <p:anim calcmode="lin" valueType="num">
                                      <p:cBhvr>
                                        <p:cTn id="26" dur="1000" fill="hold"/>
                                        <p:tgtEl>
                                          <p:spTgt spid="29699">
                                            <p:txEl>
                                              <p:pRg st="6" end="6"/>
                                            </p:txEl>
                                          </p:spTgt>
                                        </p:tgtEl>
                                        <p:attrNameLst>
                                          <p:attrName>style.rotation</p:attrName>
                                        </p:attrNameLst>
                                      </p:cBhvr>
                                      <p:tavLst>
                                        <p:tav tm="0">
                                          <p:val>
                                            <p:fltVal val="90"/>
                                          </p:val>
                                        </p:tav>
                                        <p:tav tm="100000">
                                          <p:val>
                                            <p:fltVal val="0"/>
                                          </p:val>
                                        </p:tav>
                                      </p:tavLst>
                                    </p:anim>
                                    <p:animEffect transition="in" filter="fade">
                                      <p:cBhvr>
                                        <p:cTn id="27" dur="1000"/>
                                        <p:tgtEl>
                                          <p:spTgt spid="2969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29699">
                                            <p:txEl>
                                              <p:pRg st="8" end="8"/>
                                            </p:txEl>
                                          </p:spTgt>
                                        </p:tgtEl>
                                        <p:attrNameLst>
                                          <p:attrName>style.visibility</p:attrName>
                                        </p:attrNameLst>
                                      </p:cBhvr>
                                      <p:to>
                                        <p:strVal val="visible"/>
                                      </p:to>
                                    </p:set>
                                    <p:anim calcmode="lin" valueType="num">
                                      <p:cBhvr>
                                        <p:cTn id="32" dur="1000" fill="hold"/>
                                        <p:tgtEl>
                                          <p:spTgt spid="29699">
                                            <p:txEl>
                                              <p:pRg st="8" end="8"/>
                                            </p:txEl>
                                          </p:spTgt>
                                        </p:tgtEl>
                                        <p:attrNameLst>
                                          <p:attrName>ppt_w</p:attrName>
                                        </p:attrNameLst>
                                      </p:cBhvr>
                                      <p:tavLst>
                                        <p:tav tm="0">
                                          <p:val>
                                            <p:fltVal val="0"/>
                                          </p:val>
                                        </p:tav>
                                        <p:tav tm="100000">
                                          <p:val>
                                            <p:strVal val="#ppt_w"/>
                                          </p:val>
                                        </p:tav>
                                      </p:tavLst>
                                    </p:anim>
                                    <p:anim calcmode="lin" valueType="num">
                                      <p:cBhvr>
                                        <p:cTn id="33" dur="1000" fill="hold"/>
                                        <p:tgtEl>
                                          <p:spTgt spid="29699">
                                            <p:txEl>
                                              <p:pRg st="8" end="8"/>
                                            </p:txEl>
                                          </p:spTgt>
                                        </p:tgtEl>
                                        <p:attrNameLst>
                                          <p:attrName>ppt_h</p:attrName>
                                        </p:attrNameLst>
                                      </p:cBhvr>
                                      <p:tavLst>
                                        <p:tav tm="0">
                                          <p:val>
                                            <p:fltVal val="0"/>
                                          </p:val>
                                        </p:tav>
                                        <p:tav tm="100000">
                                          <p:val>
                                            <p:strVal val="#ppt_h"/>
                                          </p:val>
                                        </p:tav>
                                      </p:tavLst>
                                    </p:anim>
                                    <p:anim calcmode="lin" valueType="num">
                                      <p:cBhvr>
                                        <p:cTn id="34" dur="1000" fill="hold"/>
                                        <p:tgtEl>
                                          <p:spTgt spid="29699">
                                            <p:txEl>
                                              <p:pRg st="8" end="8"/>
                                            </p:txEl>
                                          </p:spTgt>
                                        </p:tgtEl>
                                        <p:attrNameLst>
                                          <p:attrName>style.rotation</p:attrName>
                                        </p:attrNameLst>
                                      </p:cBhvr>
                                      <p:tavLst>
                                        <p:tav tm="0">
                                          <p:val>
                                            <p:fltVal val="90"/>
                                          </p:val>
                                        </p:tav>
                                        <p:tav tm="100000">
                                          <p:val>
                                            <p:fltVal val="0"/>
                                          </p:val>
                                        </p:tav>
                                      </p:tavLst>
                                    </p:anim>
                                    <p:animEffect transition="in" filter="fade">
                                      <p:cBhvr>
                                        <p:cTn id="35"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21506" name="Straight Arrow Connector 20"/>
          <p:cNvCxnSpPr>
            <a:cxnSpLocks noChangeShapeType="1"/>
          </p:cNvCxnSpPr>
          <p:nvPr/>
        </p:nvCxnSpPr>
        <p:spPr bwMode="auto">
          <a:xfrm rot="10800000">
            <a:off x="1781175" y="2917825"/>
            <a:ext cx="1038225" cy="36513"/>
          </a:xfrm>
          <a:prstGeom prst="straightConnector1">
            <a:avLst/>
          </a:prstGeom>
          <a:noFill/>
          <a:ln w="98425" cap="rnd" algn="ctr">
            <a:solidFill>
              <a:srgbClr val="C00000"/>
            </a:solidFill>
            <a:bevel/>
            <a:headEnd type="none" w="sm" len="sm"/>
            <a:tailEnd type="stealth" w="lg" len="lg"/>
          </a:ln>
          <a:extLst>
            <a:ext uri="{909E8E84-426E-40DD-AFC4-6F175D3DCCD1}">
              <a14:hiddenFill xmlns:a14="http://schemas.microsoft.com/office/drawing/2010/main">
                <a:noFill/>
              </a14:hiddenFill>
            </a:ext>
          </a:extLst>
        </p:spPr>
      </p:cxnSp>
      <p:sp>
        <p:nvSpPr>
          <p:cNvPr id="23" name="Rectangle 11"/>
          <p:cNvSpPr txBox="1">
            <a:spLocks noChangeArrowheads="1"/>
          </p:cNvSpPr>
          <p:nvPr/>
        </p:nvSpPr>
        <p:spPr>
          <a:xfrm>
            <a:off x="247651" y="76200"/>
            <a:ext cx="8729662" cy="1143000"/>
          </a:xfrm>
          <a:prstGeom prst="rect">
            <a:avLst/>
          </a:prstGeom>
        </p:spPr>
        <p:txBody>
          <a:bodyPr rIns="45720" anchor="ctr">
            <a:scene3d>
              <a:camera prst="orthographicFront"/>
              <a:lightRig rig="threePt" dir="t">
                <a:rot lat="0" lon="0" rev="4800000"/>
              </a:lightRig>
            </a:scene3d>
            <a:sp3d prstMaterial="matte">
              <a:bevelT w="50800" h="10160"/>
            </a:sp3d>
          </a:bodyPr>
          <a:lstStyle/>
          <a:p>
            <a:pPr algn="ctr">
              <a:defRPr/>
            </a:pPr>
            <a:r>
              <a:rPr lang="en-US" altLang="en-US" sz="4000" dirty="0">
                <a:latin typeface="Arial Narrow" panose="020B0606020202030204" pitchFamily="34" charset="0"/>
              </a:rPr>
              <a:t>WHY DHRC’s in a Hospital Environment</a:t>
            </a:r>
            <a:endParaRPr lang="en-US" sz="4000" b="1" dirty="0">
              <a:solidFill>
                <a:srgbClr val="FFC800"/>
              </a:solidFill>
              <a:latin typeface="Arial Narrow" pitchFamily="34" charset="0"/>
              <a:ea typeface="+mj-ea"/>
              <a:cs typeface="+mj-cs"/>
            </a:endParaRPr>
          </a:p>
        </p:txBody>
      </p:sp>
      <p:pic>
        <p:nvPicPr>
          <p:cNvPr id="2150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43088"/>
            <a:ext cx="2976563"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4500563"/>
            <a:ext cx="3381375" cy="151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2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1843088"/>
            <a:ext cx="3186113"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ight Arrow 26"/>
          <p:cNvSpPr/>
          <p:nvPr/>
        </p:nvSpPr>
        <p:spPr>
          <a:xfrm rot="10800000">
            <a:off x="1595438" y="2579688"/>
            <a:ext cx="1863725" cy="3746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Arial" panose="020B0604020202020204" pitchFamily="34" charset="0"/>
            </a:endParaRPr>
          </a:p>
        </p:txBody>
      </p:sp>
      <p:sp>
        <p:nvSpPr>
          <p:cNvPr id="28" name="Right Arrow 27"/>
          <p:cNvSpPr/>
          <p:nvPr/>
        </p:nvSpPr>
        <p:spPr>
          <a:xfrm>
            <a:off x="2667000" y="4500563"/>
            <a:ext cx="3382963" cy="5048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Arial" panose="020B0604020202020204" pitchFamily="34" charset="0"/>
            </a:endParaRPr>
          </a:p>
        </p:txBody>
      </p:sp>
      <p:sp>
        <p:nvSpPr>
          <p:cNvPr id="29" name="Right Arrow 28"/>
          <p:cNvSpPr/>
          <p:nvPr/>
        </p:nvSpPr>
        <p:spPr>
          <a:xfrm>
            <a:off x="5257800" y="2530475"/>
            <a:ext cx="1828800" cy="349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21514" name="Picture 2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9163" y="2119313"/>
            <a:ext cx="1798637" cy="102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12482" y="4953000"/>
            <a:ext cx="3748141" cy="1384995"/>
          </a:xfrm>
          <a:prstGeom prst="rect">
            <a:avLst/>
          </a:prstGeom>
          <a:noFill/>
        </p:spPr>
        <p:txBody>
          <a:bodyPr wrap="none">
            <a:spAutoFit/>
          </a:bodyPr>
          <a:lstStyle/>
          <a:p>
            <a:pPr algn="ctr">
              <a:defRPr/>
            </a:pPr>
            <a:r>
              <a:rPr lang="en-US" sz="2800" b="1" spc="50" dirty="0">
                <a:ln w="9525" cmpd="sng">
                  <a:solidFill>
                    <a:schemeClr val="accent1"/>
                  </a:solidFill>
                  <a:prstDash val="solid"/>
                </a:ln>
                <a:solidFill>
                  <a:srgbClr val="FF0000"/>
                </a:solidFill>
                <a:effectLst>
                  <a:glow rad="38100">
                    <a:schemeClr val="accent1">
                      <a:alpha val="40000"/>
                    </a:schemeClr>
                  </a:glow>
                </a:effectLst>
              </a:rPr>
              <a:t>Heat Moves </a:t>
            </a:r>
          </a:p>
          <a:p>
            <a:pPr algn="ctr">
              <a:defRPr/>
            </a:pPr>
            <a:r>
              <a:rPr lang="en-US" sz="2800" b="1" spc="50" dirty="0">
                <a:ln w="9525" cmpd="sng">
                  <a:solidFill>
                    <a:schemeClr val="accent1"/>
                  </a:solidFill>
                  <a:prstDash val="solid"/>
                </a:ln>
                <a:solidFill>
                  <a:srgbClr val="FF0000"/>
                </a:solidFill>
                <a:effectLst>
                  <a:glow rad="38100">
                    <a:schemeClr val="accent1">
                      <a:alpha val="40000"/>
                    </a:schemeClr>
                  </a:glow>
                </a:effectLst>
              </a:rPr>
              <a:t>Through the Facility</a:t>
            </a:r>
          </a:p>
          <a:p>
            <a:pPr algn="ctr">
              <a:defRPr/>
            </a:pPr>
            <a:r>
              <a:rPr lang="en-US" sz="2800" b="1" spc="50" dirty="0">
                <a:ln w="9525" cmpd="sng">
                  <a:solidFill>
                    <a:schemeClr val="accent1"/>
                  </a:solidFill>
                  <a:prstDash val="solid"/>
                </a:ln>
                <a:effectLst>
                  <a:glow rad="38100">
                    <a:schemeClr val="accent1">
                      <a:alpha val="40000"/>
                    </a:schemeClr>
                  </a:glow>
                </a:effectLst>
              </a:rPr>
              <a:t>One and Done</a:t>
            </a: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2057400"/>
            <a:ext cx="8153400" cy="1447800"/>
          </a:xfrm>
        </p:spPr>
        <p:txBody>
          <a:bodyPr/>
          <a:lstStyle/>
          <a:p>
            <a:pPr algn="ctr"/>
            <a:r>
              <a:rPr lang="en-US" altLang="en-US" sz="4000" u="sng" dirty="0" smtClean="0">
                <a:latin typeface="Arial Narrow" panose="020B0606020202030204" pitchFamily="34" charset="0"/>
              </a:rPr>
              <a:t>Concurrent</a:t>
            </a:r>
            <a:r>
              <a:rPr lang="en-US" altLang="en-US" sz="4000" dirty="0" smtClean="0">
                <a:latin typeface="Arial Narrow" panose="020B0606020202030204" pitchFamily="34" charset="0"/>
              </a:rPr>
              <a:t> Heating/Cooling Load</a:t>
            </a:r>
            <a:br>
              <a:rPr lang="en-US" altLang="en-US" sz="4000" dirty="0" smtClean="0">
                <a:latin typeface="Arial Narrow" panose="020B0606020202030204" pitchFamily="34" charset="0"/>
              </a:rPr>
            </a:br>
            <a:r>
              <a:rPr lang="en-US" altLang="en-US" sz="4000" dirty="0" smtClean="0">
                <a:latin typeface="Arial Narrow" panose="020B0606020202030204" pitchFamily="34" charset="0"/>
              </a:rPr>
              <a:t/>
            </a:r>
            <a:br>
              <a:rPr lang="en-US" altLang="en-US" sz="4000" dirty="0" smtClean="0">
                <a:latin typeface="Arial Narrow" panose="020B0606020202030204" pitchFamily="34" charset="0"/>
              </a:rPr>
            </a:br>
            <a:r>
              <a:rPr lang="en-US" altLang="en-US" sz="4000" dirty="0" smtClean="0">
                <a:latin typeface="Arial Narrow" panose="020B0606020202030204" pitchFamily="34" charset="0"/>
              </a:rPr>
              <a:t/>
            </a:r>
            <a:br>
              <a:rPr lang="en-US" altLang="en-US" sz="4000" dirty="0" smtClean="0">
                <a:latin typeface="Arial Narrow" panose="020B0606020202030204" pitchFamily="34" charset="0"/>
              </a:rPr>
            </a:br>
            <a:r>
              <a:rPr lang="en-US" altLang="en-US" sz="4000" dirty="0" smtClean="0">
                <a:latin typeface="Arial Narrow" panose="020B0606020202030204" pitchFamily="34" charset="0"/>
              </a:rPr>
              <a:t/>
            </a:r>
            <a:br>
              <a:rPr lang="en-US" altLang="en-US" sz="4000" dirty="0" smtClean="0">
                <a:latin typeface="Arial Narrow" panose="020B0606020202030204" pitchFamily="34" charset="0"/>
              </a:rPr>
            </a:br>
            <a:r>
              <a:rPr lang="en-US" altLang="en-US" sz="4000" dirty="0" smtClean="0">
                <a:latin typeface="Arial Narrow" panose="020B0606020202030204" pitchFamily="34" charset="0"/>
              </a:rPr>
              <a:t/>
            </a:r>
            <a:br>
              <a:rPr lang="en-US" altLang="en-US" sz="4000" dirty="0" smtClean="0">
                <a:latin typeface="Arial Narrow" panose="020B0606020202030204" pitchFamily="34" charset="0"/>
              </a:rPr>
            </a:br>
            <a:r>
              <a:rPr lang="en-US" altLang="en-US" sz="8000" b="1" i="1" dirty="0" smtClean="0">
                <a:solidFill>
                  <a:srgbClr val="00B050"/>
                </a:solidFill>
                <a:latin typeface="Arial Narrow" panose="020B0606020202030204" pitchFamily="34" charset="0"/>
              </a:rPr>
              <a:t>Economic</a:t>
            </a:r>
            <a:r>
              <a:rPr lang="en-US" altLang="en-US" sz="6000" b="1" i="1" dirty="0" smtClean="0">
                <a:solidFill>
                  <a:srgbClr val="00B050"/>
                </a:solidFill>
                <a:latin typeface="Arial Narrow" panose="020B0606020202030204" pitchFamily="34" charset="0"/>
              </a:rPr>
              <a:t>$</a:t>
            </a:r>
            <a:r>
              <a:rPr lang="en-US" altLang="en-US" sz="4000" dirty="0" smtClean="0">
                <a:latin typeface="Arial Narrow" panose="020B0606020202030204" pitchFamily="34" charset="0"/>
              </a:rPr>
              <a:t/>
            </a:r>
            <a:br>
              <a:rPr lang="en-US" altLang="en-US" sz="4000" dirty="0" smtClean="0">
                <a:latin typeface="Arial Narrow" panose="020B0606020202030204" pitchFamily="34" charset="0"/>
              </a:rPr>
            </a:br>
            <a:endParaRPr lang="en-US" altLang="en-US" sz="4000" i="1" dirty="0" smtClean="0">
              <a:solidFill>
                <a:srgbClr val="FF0000"/>
              </a:solidFill>
              <a:latin typeface="Arial Narrow" panose="020B0606020202030204" pitchFamily="34" charset="0"/>
            </a:endParaRP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228600"/>
            <a:ext cx="8153400" cy="1447800"/>
          </a:xfrm>
        </p:spPr>
        <p:txBody>
          <a:bodyPr/>
          <a:lstStyle/>
          <a:p>
            <a:pPr algn="ctr"/>
            <a:r>
              <a:rPr lang="en-US" altLang="en-US" sz="4000" u="sng" dirty="0" smtClean="0">
                <a:latin typeface="Arial Narrow" panose="020B0606020202030204" pitchFamily="34" charset="0"/>
              </a:rPr>
              <a:t>Concurrent</a:t>
            </a:r>
            <a:r>
              <a:rPr lang="en-US" altLang="en-US" sz="4000" dirty="0" smtClean="0">
                <a:latin typeface="Arial Narrow" panose="020B0606020202030204" pitchFamily="34" charset="0"/>
              </a:rPr>
              <a:t> Heating/Cooling Load</a:t>
            </a:r>
            <a:br>
              <a:rPr lang="en-US" altLang="en-US" sz="4000" dirty="0" smtClean="0">
                <a:latin typeface="Arial Narrow" panose="020B0606020202030204" pitchFamily="34" charset="0"/>
              </a:rPr>
            </a:br>
            <a:r>
              <a:rPr lang="en-US" altLang="en-US" sz="4000" i="1" dirty="0" smtClean="0">
                <a:solidFill>
                  <a:srgbClr val="00B0F0"/>
                </a:solidFill>
                <a:latin typeface="Arial Narrow" panose="020B0606020202030204" pitchFamily="34" charset="0"/>
              </a:rPr>
              <a:t>Air Cooled Chiller </a:t>
            </a:r>
            <a:r>
              <a:rPr lang="en-US" altLang="en-US" sz="4000" i="1" dirty="0" smtClean="0">
                <a:latin typeface="Arial Narrow" panose="020B0606020202030204" pitchFamily="34" charset="0"/>
              </a:rPr>
              <a:t>–</a:t>
            </a:r>
            <a:r>
              <a:rPr lang="en-US" altLang="en-US" sz="4000" i="1" dirty="0" smtClean="0">
                <a:solidFill>
                  <a:srgbClr val="FF0000"/>
                </a:solidFill>
                <a:latin typeface="Arial Narrow" panose="020B0606020202030204" pitchFamily="34" charset="0"/>
              </a:rPr>
              <a:t> Gas Boiler</a:t>
            </a:r>
          </a:p>
        </p:txBody>
      </p:sp>
      <p:sp>
        <p:nvSpPr>
          <p:cNvPr id="26627" name="Rectangle 3"/>
          <p:cNvSpPr>
            <a:spLocks noGrp="1" noChangeArrowheads="1"/>
          </p:cNvSpPr>
          <p:nvPr>
            <p:ph idx="1"/>
          </p:nvPr>
        </p:nvSpPr>
        <p:spPr>
          <a:xfrm>
            <a:off x="152400" y="2362200"/>
            <a:ext cx="8915400" cy="3811588"/>
          </a:xfrm>
        </p:spPr>
        <p:txBody>
          <a:bodyPr/>
          <a:lstStyle/>
          <a:p>
            <a:pPr>
              <a:buFontTx/>
              <a:buNone/>
            </a:pPr>
            <a:r>
              <a:rPr lang="en-US" altLang="en-US" sz="2400" dirty="0" smtClean="0"/>
              <a:t>Chiller Cooling = 1.25 kw/Ton @ $0.08/kwh</a:t>
            </a:r>
          </a:p>
          <a:p>
            <a:pPr>
              <a:buFontTx/>
              <a:buNone/>
            </a:pPr>
            <a:r>
              <a:rPr lang="en-US" altLang="en-US" sz="2400" dirty="0" smtClean="0"/>
              <a:t>			    = </a:t>
            </a:r>
            <a:r>
              <a:rPr lang="en-US" altLang="en-US" sz="2400" dirty="0" smtClean="0">
                <a:solidFill>
                  <a:srgbClr val="0000FF"/>
                </a:solidFill>
              </a:rPr>
              <a:t>$0.83</a:t>
            </a:r>
            <a:r>
              <a:rPr lang="en-US" altLang="en-US" sz="2400" dirty="0" smtClean="0"/>
              <a:t>/100 MBTU</a:t>
            </a:r>
          </a:p>
          <a:p>
            <a:pPr>
              <a:buFontTx/>
              <a:buNone/>
            </a:pPr>
            <a:endParaRPr lang="en-US" altLang="en-US" sz="2400" dirty="0" smtClean="0"/>
          </a:p>
          <a:p>
            <a:pPr>
              <a:buFontTx/>
              <a:buNone/>
            </a:pPr>
            <a:r>
              <a:rPr lang="en-US" altLang="en-US" sz="2400" dirty="0" smtClean="0"/>
              <a:t>Boiler Heating  = $0.70 THERM Natural Gas @ 85% Efficiency                           		    = </a:t>
            </a:r>
            <a:r>
              <a:rPr lang="en-US" altLang="en-US" sz="2400" dirty="0" smtClean="0">
                <a:solidFill>
                  <a:srgbClr val="0000FF"/>
                </a:solidFill>
              </a:rPr>
              <a:t>$1.03</a:t>
            </a:r>
            <a:r>
              <a:rPr lang="en-US" altLang="en-US" sz="2400" dirty="0" smtClean="0"/>
              <a:t>/125 MBTU</a:t>
            </a:r>
          </a:p>
          <a:p>
            <a:pPr>
              <a:buFontTx/>
              <a:buNone/>
            </a:pPr>
            <a:endParaRPr lang="en-US" altLang="en-US" sz="2600" dirty="0" smtClean="0"/>
          </a:p>
          <a:p>
            <a:pPr>
              <a:buFontTx/>
              <a:buNone/>
            </a:pPr>
            <a:r>
              <a:rPr lang="en-US" altLang="en-US" sz="2600" dirty="0" smtClean="0"/>
              <a:t>		    </a:t>
            </a:r>
            <a:r>
              <a:rPr lang="en-US" altLang="en-US" sz="2600" b="1" dirty="0" smtClean="0">
                <a:solidFill>
                  <a:srgbClr val="0000FF"/>
                </a:solidFill>
              </a:rPr>
              <a:t>Total  = $1.86</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7">
                                            <p:txEl>
                                              <p:pRg st="5" end="5"/>
                                            </p:txEl>
                                          </p:spTgt>
                                        </p:tgtEl>
                                        <p:attrNameLst>
                                          <p:attrName>style.visibility</p:attrName>
                                        </p:attrNameLst>
                                      </p:cBhvr>
                                      <p:to>
                                        <p:strVal val="visible"/>
                                      </p:to>
                                    </p:set>
                                    <p:animEffect transition="in" filter="barn(inVertical)">
                                      <p:cBhvr>
                                        <p:cTn id="7"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304800"/>
            <a:ext cx="8153400" cy="1371600"/>
          </a:xfrm>
        </p:spPr>
        <p:txBody>
          <a:bodyPr/>
          <a:lstStyle/>
          <a:p>
            <a:pPr algn="ctr"/>
            <a:r>
              <a:rPr lang="en-US" altLang="en-US" sz="4000" u="sng" dirty="0" smtClean="0">
                <a:latin typeface="Arial Narrow" panose="020B0606020202030204" pitchFamily="34" charset="0"/>
              </a:rPr>
              <a:t>Concurrent</a:t>
            </a:r>
            <a:r>
              <a:rPr lang="en-US" altLang="en-US" sz="4000" dirty="0" smtClean="0">
                <a:latin typeface="Arial Narrow" panose="020B0606020202030204" pitchFamily="34" charset="0"/>
              </a:rPr>
              <a:t> Heating/Cooling Load</a:t>
            </a:r>
            <a:br>
              <a:rPr lang="en-US" altLang="en-US" sz="4000" dirty="0" smtClean="0">
                <a:latin typeface="Arial Narrow" panose="020B0606020202030204" pitchFamily="34" charset="0"/>
              </a:rPr>
            </a:br>
            <a:r>
              <a:rPr lang="en-US" altLang="en-US" sz="4000" i="1" dirty="0" smtClean="0">
                <a:solidFill>
                  <a:srgbClr val="00B0F0"/>
                </a:solidFill>
                <a:latin typeface="Arial Narrow" panose="020B0606020202030204" pitchFamily="34" charset="0"/>
              </a:rPr>
              <a:t>Economizer Cooling</a:t>
            </a:r>
            <a:r>
              <a:rPr lang="en-US" altLang="en-US" sz="4000" i="1" dirty="0" smtClean="0">
                <a:solidFill>
                  <a:srgbClr val="FF0000"/>
                </a:solidFill>
                <a:latin typeface="Arial Narrow" panose="020B0606020202030204" pitchFamily="34" charset="0"/>
              </a:rPr>
              <a:t> </a:t>
            </a:r>
            <a:r>
              <a:rPr lang="en-US" altLang="en-US" sz="4000" i="1" dirty="0" smtClean="0">
                <a:latin typeface="Arial Narrow" panose="020B0606020202030204" pitchFamily="34" charset="0"/>
              </a:rPr>
              <a:t>–</a:t>
            </a:r>
            <a:r>
              <a:rPr lang="en-US" altLang="en-US" sz="4000" i="1" dirty="0" smtClean="0">
                <a:solidFill>
                  <a:srgbClr val="FF0000"/>
                </a:solidFill>
                <a:latin typeface="Arial Narrow" panose="020B0606020202030204" pitchFamily="34" charset="0"/>
              </a:rPr>
              <a:t> Gas Boiler</a:t>
            </a:r>
          </a:p>
        </p:txBody>
      </p:sp>
      <p:sp>
        <p:nvSpPr>
          <p:cNvPr id="28675" name="Rectangle 3"/>
          <p:cNvSpPr>
            <a:spLocks noGrp="1" noChangeArrowheads="1"/>
          </p:cNvSpPr>
          <p:nvPr>
            <p:ph idx="1"/>
          </p:nvPr>
        </p:nvSpPr>
        <p:spPr>
          <a:xfrm>
            <a:off x="190500" y="2286000"/>
            <a:ext cx="8839200" cy="3811588"/>
          </a:xfrm>
        </p:spPr>
        <p:txBody>
          <a:bodyPr/>
          <a:lstStyle/>
          <a:p>
            <a:pPr>
              <a:buFontTx/>
              <a:buNone/>
            </a:pPr>
            <a:r>
              <a:rPr lang="en-US" altLang="en-US" sz="2400" dirty="0" smtClean="0"/>
              <a:t>Economizer Cooling = 100 MBTU </a:t>
            </a:r>
            <a:r>
              <a:rPr lang="en-US" altLang="en-US" sz="2400" dirty="0" smtClean="0">
                <a:solidFill>
                  <a:srgbClr val="00B0F0"/>
                </a:solidFill>
              </a:rPr>
              <a:t>Free Cooling</a:t>
            </a:r>
            <a:r>
              <a:rPr lang="en-US" altLang="en-US" sz="2400" dirty="0" smtClean="0"/>
              <a:t> (Outside Air)</a:t>
            </a:r>
          </a:p>
          <a:p>
            <a:pPr>
              <a:buFontTx/>
              <a:buNone/>
            </a:pPr>
            <a:endParaRPr lang="en-US" altLang="en-US" sz="2400" dirty="0" smtClean="0"/>
          </a:p>
          <a:p>
            <a:pPr>
              <a:buFontTx/>
              <a:buNone/>
            </a:pPr>
            <a:r>
              <a:rPr lang="en-US" altLang="en-US" sz="2400" dirty="0" smtClean="0"/>
              <a:t>Boiler Heating = $0.70 THERM Natural Gas @ 85% Efficiency</a:t>
            </a:r>
          </a:p>
          <a:p>
            <a:pPr>
              <a:buFontTx/>
              <a:buNone/>
            </a:pPr>
            <a:r>
              <a:rPr lang="en-US" altLang="en-US" sz="2400" dirty="0" smtClean="0"/>
              <a:t>			  = </a:t>
            </a:r>
            <a:r>
              <a:rPr lang="en-US" altLang="en-US" sz="2400" dirty="0" smtClean="0">
                <a:solidFill>
                  <a:srgbClr val="0000FF"/>
                </a:solidFill>
              </a:rPr>
              <a:t>$1.03</a:t>
            </a:r>
            <a:r>
              <a:rPr lang="en-US" altLang="en-US" sz="2400" dirty="0" smtClean="0"/>
              <a:t>/125 MBTU</a:t>
            </a:r>
          </a:p>
          <a:p>
            <a:pPr>
              <a:buFontTx/>
              <a:buNone/>
            </a:pPr>
            <a:endParaRPr lang="en-US" altLang="en-US" sz="2600" dirty="0" smtClean="0"/>
          </a:p>
          <a:p>
            <a:pPr>
              <a:buFontTx/>
              <a:buNone/>
            </a:pPr>
            <a:r>
              <a:rPr lang="en-US" altLang="en-US" sz="2600" dirty="0" smtClean="0"/>
              <a:t>		    </a:t>
            </a:r>
            <a:r>
              <a:rPr lang="en-US" altLang="en-US" sz="2600" b="1" dirty="0" smtClean="0">
                <a:solidFill>
                  <a:srgbClr val="0000FF"/>
                </a:solidFill>
              </a:rPr>
              <a:t>Total = $1.03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xEl>
                                              <p:pRg st="5" end="5"/>
                                            </p:txEl>
                                          </p:spTgt>
                                        </p:tgtEl>
                                        <p:attrNameLst>
                                          <p:attrName>style.visibility</p:attrName>
                                        </p:attrNameLst>
                                      </p:cBhvr>
                                      <p:to>
                                        <p:strVal val="visible"/>
                                      </p:to>
                                    </p:set>
                                    <p:animEffect transition="in" filter="barn(inVertical)">
                                      <p:cBhvr>
                                        <p:cTn id="7"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152400"/>
            <a:ext cx="8153400" cy="1600200"/>
          </a:xfrm>
        </p:spPr>
        <p:txBody>
          <a:bodyPr/>
          <a:lstStyle/>
          <a:p>
            <a:pPr algn="ctr"/>
            <a:r>
              <a:rPr lang="en-US" altLang="en-US" sz="4000" u="sng" dirty="0" smtClean="0">
                <a:solidFill>
                  <a:srgbClr val="00B050"/>
                </a:solidFill>
                <a:latin typeface="Arial Narrow" panose="020B0606020202030204" pitchFamily="34" charset="0"/>
              </a:rPr>
              <a:t>Concurrent</a:t>
            </a:r>
            <a:r>
              <a:rPr lang="en-US" altLang="en-US" sz="4000" dirty="0" smtClean="0">
                <a:latin typeface="Arial Narrow" panose="020B0606020202030204" pitchFamily="34" charset="0"/>
              </a:rPr>
              <a:t> Heating/Cooling Load</a:t>
            </a:r>
            <a:br>
              <a:rPr lang="en-US" altLang="en-US" sz="4000" dirty="0" smtClean="0">
                <a:latin typeface="Arial Narrow" panose="020B0606020202030204" pitchFamily="34" charset="0"/>
              </a:rPr>
            </a:br>
            <a:r>
              <a:rPr lang="en-US" altLang="en-US" sz="4000" i="1" dirty="0" smtClean="0">
                <a:solidFill>
                  <a:srgbClr val="00B0F0"/>
                </a:solidFill>
                <a:latin typeface="Arial Narrow" panose="020B0606020202030204" pitchFamily="34" charset="0"/>
              </a:rPr>
              <a:t>HR Chiller Cooling</a:t>
            </a:r>
            <a:r>
              <a:rPr lang="en-US" altLang="en-US" sz="4000" i="1" dirty="0" smtClean="0">
                <a:latin typeface="Arial Narrow" panose="020B0606020202030204" pitchFamily="34" charset="0"/>
              </a:rPr>
              <a:t> – </a:t>
            </a:r>
            <a:r>
              <a:rPr lang="en-US" altLang="en-US" sz="4000" i="1" dirty="0" smtClean="0">
                <a:solidFill>
                  <a:srgbClr val="FF0000"/>
                </a:solidFill>
                <a:latin typeface="Arial Narrow" panose="020B0606020202030204" pitchFamily="34" charset="0"/>
              </a:rPr>
              <a:t>HR Chiller Heating</a:t>
            </a:r>
          </a:p>
        </p:txBody>
      </p:sp>
      <p:sp>
        <p:nvSpPr>
          <p:cNvPr id="30723" name="Rectangle 3"/>
          <p:cNvSpPr>
            <a:spLocks noGrp="1" noChangeArrowheads="1"/>
          </p:cNvSpPr>
          <p:nvPr>
            <p:ph idx="1"/>
          </p:nvPr>
        </p:nvSpPr>
        <p:spPr>
          <a:xfrm>
            <a:off x="508000" y="2057400"/>
            <a:ext cx="8153400" cy="2971800"/>
          </a:xfrm>
        </p:spPr>
        <p:txBody>
          <a:bodyPr/>
          <a:lstStyle/>
          <a:p>
            <a:pPr>
              <a:buFontTx/>
              <a:buNone/>
            </a:pPr>
            <a:r>
              <a:rPr lang="en-US" altLang="en-US" sz="2600" dirty="0" smtClean="0"/>
              <a:t>HR Chiller Cooling  = 1.068 kw/Ton @ $0.08/kwh</a:t>
            </a:r>
          </a:p>
          <a:p>
            <a:pPr>
              <a:buFontTx/>
              <a:buNone/>
            </a:pPr>
            <a:r>
              <a:rPr lang="en-US" altLang="en-US" sz="2600" dirty="0" smtClean="0"/>
              <a:t>				= </a:t>
            </a:r>
            <a:r>
              <a:rPr lang="en-US" altLang="en-US" sz="2600" dirty="0" smtClean="0">
                <a:solidFill>
                  <a:srgbClr val="00B050"/>
                </a:solidFill>
              </a:rPr>
              <a:t>$0.71</a:t>
            </a:r>
            <a:r>
              <a:rPr lang="en-US" altLang="en-US" sz="2600" dirty="0" smtClean="0"/>
              <a:t>/100 MBTU</a:t>
            </a:r>
          </a:p>
          <a:p>
            <a:pPr>
              <a:buFontTx/>
              <a:buNone/>
            </a:pPr>
            <a:endParaRPr lang="en-US" altLang="en-US" sz="2600" dirty="0" smtClean="0"/>
          </a:p>
          <a:p>
            <a:pPr>
              <a:buFontTx/>
              <a:buNone/>
            </a:pPr>
            <a:r>
              <a:rPr lang="en-US" altLang="en-US" sz="2600" dirty="0" smtClean="0"/>
              <a:t>HR Chiller Heating  = 125 MBTU </a:t>
            </a:r>
            <a:r>
              <a:rPr lang="en-US" altLang="en-US" sz="2600" dirty="0" smtClean="0">
                <a:solidFill>
                  <a:srgbClr val="FF0000"/>
                </a:solidFill>
              </a:rPr>
              <a:t>Free Heating</a:t>
            </a:r>
          </a:p>
          <a:p>
            <a:pPr>
              <a:buFontTx/>
              <a:buNone/>
            </a:pPr>
            <a:endParaRPr lang="en-US" altLang="en-US" sz="2600" dirty="0" smtClean="0"/>
          </a:p>
          <a:p>
            <a:pPr>
              <a:buFontTx/>
              <a:buNone/>
            </a:pPr>
            <a:r>
              <a:rPr lang="en-US" altLang="en-US" sz="2600" dirty="0" smtClean="0"/>
              <a:t>		</a:t>
            </a:r>
            <a:r>
              <a:rPr lang="en-US" altLang="en-US" sz="2600" b="1" dirty="0" smtClean="0"/>
              <a:t>           </a:t>
            </a:r>
            <a:r>
              <a:rPr lang="en-US" altLang="en-US" sz="2600" b="1" dirty="0" smtClean="0">
                <a:solidFill>
                  <a:srgbClr val="00B050"/>
                </a:solidFill>
              </a:rPr>
              <a:t>Total  = $0.71</a:t>
            </a:r>
          </a:p>
        </p:txBody>
      </p:sp>
      <p:sp>
        <p:nvSpPr>
          <p:cNvPr id="2" name="TextBox 1"/>
          <p:cNvSpPr txBox="1"/>
          <p:nvPr/>
        </p:nvSpPr>
        <p:spPr>
          <a:xfrm>
            <a:off x="4953000" y="4297114"/>
            <a:ext cx="3834704" cy="1692771"/>
          </a:xfrm>
          <a:prstGeom prst="rect">
            <a:avLst/>
          </a:prstGeom>
          <a:noFill/>
          <a:ln w="57150">
            <a:solidFill>
              <a:srgbClr val="00B050"/>
            </a:solidFill>
          </a:ln>
        </p:spPr>
        <p:txBody>
          <a:bodyPr wrap="none">
            <a:spAutoFit/>
          </a:bodyPr>
          <a:lstStyle/>
          <a:p>
            <a:pPr algn="ctr">
              <a:defRPr/>
            </a:pPr>
            <a:r>
              <a:rPr lang="en-US" sz="1600" i="1" dirty="0">
                <a:solidFill>
                  <a:srgbClr val="C00000"/>
                </a:solidFill>
                <a:cs typeface="Arial" panose="020B0604020202020204" pitchFamily="34" charset="0"/>
              </a:rPr>
              <a:t>SAME UNITS OF ENERGY </a:t>
            </a:r>
          </a:p>
          <a:p>
            <a:pPr algn="ctr">
              <a:defRPr/>
            </a:pPr>
            <a:r>
              <a:rPr lang="en-US" sz="1600" i="1" dirty="0">
                <a:solidFill>
                  <a:srgbClr val="C00000"/>
                </a:solidFill>
                <a:cs typeface="Arial" panose="020B0604020202020204" pitchFamily="34" charset="0"/>
              </a:rPr>
              <a:t>PROVIDED TO THE BUILDING</a:t>
            </a:r>
          </a:p>
          <a:p>
            <a:pPr>
              <a:defRPr/>
            </a:pPr>
            <a:r>
              <a:rPr lang="en-US" sz="2400" dirty="0">
                <a:solidFill>
                  <a:srgbClr val="0000FF"/>
                </a:solidFill>
                <a:cs typeface="Arial" panose="020B0604020202020204" pitchFamily="34" charset="0"/>
              </a:rPr>
              <a:t>$1.86 </a:t>
            </a:r>
            <a:r>
              <a:rPr lang="en-US" sz="2400" dirty="0">
                <a:solidFill>
                  <a:srgbClr val="00B0F0"/>
                </a:solidFill>
                <a:cs typeface="Arial" panose="020B0604020202020204" pitchFamily="34" charset="0"/>
              </a:rPr>
              <a:t>Chiller</a:t>
            </a:r>
            <a:r>
              <a:rPr lang="en-US" sz="2400" dirty="0">
                <a:solidFill>
                  <a:srgbClr val="0000FF"/>
                </a:solidFill>
                <a:cs typeface="Arial" panose="020B0604020202020204" pitchFamily="34" charset="0"/>
              </a:rPr>
              <a:t> </a:t>
            </a:r>
            <a:r>
              <a:rPr lang="en-US" sz="1600" dirty="0">
                <a:solidFill>
                  <a:srgbClr val="0000FF"/>
                </a:solidFill>
                <a:cs typeface="Arial" panose="020B0604020202020204" pitchFamily="34" charset="0"/>
              </a:rPr>
              <a:t>&amp;</a:t>
            </a:r>
            <a:r>
              <a:rPr lang="en-US" sz="2400" dirty="0">
                <a:solidFill>
                  <a:srgbClr val="0000FF"/>
                </a:solidFill>
                <a:cs typeface="Arial" panose="020B0604020202020204" pitchFamily="34" charset="0"/>
              </a:rPr>
              <a:t> </a:t>
            </a:r>
            <a:r>
              <a:rPr lang="en-US" sz="2400" dirty="0">
                <a:solidFill>
                  <a:srgbClr val="FF0000"/>
                </a:solidFill>
                <a:cs typeface="Arial" panose="020B0604020202020204" pitchFamily="34" charset="0"/>
              </a:rPr>
              <a:t>Boiler</a:t>
            </a:r>
          </a:p>
          <a:p>
            <a:pPr>
              <a:defRPr/>
            </a:pPr>
            <a:r>
              <a:rPr lang="en-US" sz="2400" dirty="0">
                <a:solidFill>
                  <a:srgbClr val="0000FF"/>
                </a:solidFill>
                <a:cs typeface="Arial" panose="020B0604020202020204" pitchFamily="34" charset="0"/>
              </a:rPr>
              <a:t>$1.03  </a:t>
            </a:r>
            <a:r>
              <a:rPr lang="en-US" sz="2400" dirty="0">
                <a:solidFill>
                  <a:srgbClr val="00B0F0"/>
                </a:solidFill>
                <a:cs typeface="Arial" panose="020B0604020202020204" pitchFamily="34" charset="0"/>
              </a:rPr>
              <a:t>Economizer</a:t>
            </a:r>
            <a:r>
              <a:rPr lang="en-US" sz="2400" dirty="0">
                <a:solidFill>
                  <a:srgbClr val="0000FF"/>
                </a:solidFill>
                <a:cs typeface="Arial" panose="020B0604020202020204" pitchFamily="34" charset="0"/>
              </a:rPr>
              <a:t> </a:t>
            </a:r>
            <a:r>
              <a:rPr lang="en-US" sz="1600" dirty="0">
                <a:solidFill>
                  <a:srgbClr val="0000FF"/>
                </a:solidFill>
                <a:cs typeface="Arial" panose="020B0604020202020204" pitchFamily="34" charset="0"/>
              </a:rPr>
              <a:t>&amp;</a:t>
            </a:r>
            <a:r>
              <a:rPr lang="en-US" sz="2400" dirty="0">
                <a:solidFill>
                  <a:srgbClr val="0000FF"/>
                </a:solidFill>
                <a:cs typeface="Arial" panose="020B0604020202020204" pitchFamily="34" charset="0"/>
              </a:rPr>
              <a:t> </a:t>
            </a:r>
            <a:r>
              <a:rPr lang="en-US" sz="2400" dirty="0">
                <a:solidFill>
                  <a:srgbClr val="FF0000"/>
                </a:solidFill>
                <a:cs typeface="Arial" panose="020B0604020202020204" pitchFamily="34" charset="0"/>
              </a:rPr>
              <a:t>Boiler</a:t>
            </a:r>
          </a:p>
          <a:p>
            <a:pPr>
              <a:defRPr/>
            </a:pPr>
            <a:r>
              <a:rPr lang="en-US" sz="2400" dirty="0">
                <a:solidFill>
                  <a:srgbClr val="00B050"/>
                </a:solidFill>
                <a:cs typeface="Arial" panose="020B0604020202020204" pitchFamily="34" charset="0"/>
              </a:rPr>
              <a:t>$0.71  DHRC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5" end="5"/>
                                            </p:txEl>
                                          </p:spTgt>
                                        </p:tgtEl>
                                        <p:attrNameLst>
                                          <p:attrName>style.visibility</p:attrName>
                                        </p:attrNameLst>
                                      </p:cBhvr>
                                      <p:to>
                                        <p:strVal val="visible"/>
                                      </p:to>
                                    </p:set>
                                    <p:anim calcmode="lin" valueType="num">
                                      <p:cBhvr additive="base">
                                        <p:cTn id="7"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5800" y="6858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4" name="TextBox 3"/>
          <p:cNvSpPr txBox="1"/>
          <p:nvPr/>
        </p:nvSpPr>
        <p:spPr>
          <a:xfrm>
            <a:off x="385763" y="2667000"/>
            <a:ext cx="8072437" cy="3416320"/>
          </a:xfrm>
          <a:prstGeom prst="rect">
            <a:avLst/>
          </a:prstGeom>
          <a:noFill/>
        </p:spPr>
        <p:txBody>
          <a:bodyPr>
            <a:spAutoFit/>
          </a:bodyPr>
          <a:lstStyle/>
          <a:p>
            <a:pPr marL="285750" indent="-285750">
              <a:buFont typeface="Arial" panose="020B0604020202020204" pitchFamily="34" charset="0"/>
              <a:buChar char="•"/>
              <a:defRPr/>
            </a:pPr>
            <a:r>
              <a:rPr lang="en-US" dirty="0" smtClean="0"/>
              <a:t>CHI </a:t>
            </a:r>
            <a:r>
              <a:rPr lang="en-US" dirty="0"/>
              <a:t>had been looking at the advantages of geothermal for some time</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Strong desire to experience a geothermal system – learn first hand</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St Mary’s - a new facility - of the scale which lent itself to move ahead </a:t>
            </a:r>
          </a:p>
          <a:p>
            <a:pPr marL="742950" lvl="1" indent="-285750">
              <a:buFont typeface="Arial" panose="020B0604020202020204" pitchFamily="34" charset="0"/>
              <a:buChar char="•"/>
              <a:defRPr/>
            </a:pPr>
            <a:r>
              <a:rPr lang="en-US" dirty="0"/>
              <a:t>Geothermal CUP footprint fit the mechanical space</a:t>
            </a:r>
          </a:p>
          <a:p>
            <a:pPr marL="742950" lvl="1" indent="-285750">
              <a:buFont typeface="Arial" panose="020B0604020202020204" pitchFamily="34" charset="0"/>
              <a:buChar char="•"/>
              <a:defRPr/>
            </a:pPr>
            <a:r>
              <a:rPr lang="en-US" dirty="0"/>
              <a:t>Site accommodated the well field near the Central Utilities Plant</a:t>
            </a:r>
          </a:p>
          <a:p>
            <a:pPr marL="742950" lvl="1" indent="-285750">
              <a:buFont typeface="Arial" panose="020B0604020202020204" pitchFamily="34" charset="0"/>
              <a:buChar char="•"/>
              <a:defRPr/>
            </a:pPr>
            <a:r>
              <a:rPr lang="en-US" dirty="0"/>
              <a:t>CW and HW systems were already selected using Propylene Glycol</a:t>
            </a:r>
          </a:p>
          <a:p>
            <a:pPr marL="742950" lvl="1"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Test wells, preliminary narratives and visits to operational geothermal sites were all being done by CHI as </a:t>
            </a:r>
            <a:r>
              <a:rPr lang="en-US" dirty="0" smtClean="0"/>
              <a:t>traditional design</a:t>
            </a:r>
            <a:r>
              <a:rPr lang="en-US" dirty="0"/>
              <a:t> </a:t>
            </a:r>
            <a:r>
              <a:rPr lang="en-US" dirty="0" smtClean="0"/>
              <a:t>was being done.</a:t>
            </a:r>
            <a:endParaRPr lang="en-US" dirty="0"/>
          </a:p>
          <a:p>
            <a:pPr>
              <a:defRPr/>
            </a:pPr>
            <a:endParaRPr lang="en-US" dirty="0"/>
          </a:p>
        </p:txBody>
      </p:sp>
      <p:sp>
        <p:nvSpPr>
          <p:cNvPr id="2" name="TextBox 1"/>
          <p:cNvSpPr txBox="1"/>
          <p:nvPr/>
        </p:nvSpPr>
        <p:spPr>
          <a:xfrm>
            <a:off x="2049376" y="2020669"/>
            <a:ext cx="4745210" cy="646331"/>
          </a:xfrm>
          <a:prstGeom prst="rect">
            <a:avLst/>
          </a:prstGeom>
          <a:noFill/>
        </p:spPr>
        <p:txBody>
          <a:bodyPr wrap="none" rtlCol="0">
            <a:spAutoFit/>
          </a:bodyPr>
          <a:lstStyle/>
          <a:p>
            <a:pPr algn="ctr"/>
            <a:r>
              <a:rPr lang="en-US" b="1" dirty="0" smtClean="0">
                <a:solidFill>
                  <a:srgbClr val="C00000"/>
                </a:solidFill>
              </a:rPr>
              <a:t>1</a:t>
            </a:r>
            <a:r>
              <a:rPr lang="en-US" b="1" baseline="30000" dirty="0" smtClean="0">
                <a:solidFill>
                  <a:srgbClr val="C00000"/>
                </a:solidFill>
              </a:rPr>
              <a:t>st</a:t>
            </a:r>
            <a:r>
              <a:rPr lang="en-US" b="1" dirty="0" smtClean="0">
                <a:solidFill>
                  <a:srgbClr val="C00000"/>
                </a:solidFill>
              </a:rPr>
              <a:t> Fully Geothermal Hospital in Nebraska</a:t>
            </a:r>
          </a:p>
          <a:p>
            <a:pPr algn="ctr"/>
            <a:r>
              <a:rPr lang="en-US" b="1" dirty="0">
                <a:solidFill>
                  <a:srgbClr val="C00000"/>
                </a:solidFill>
              </a:rPr>
              <a:t>a</a:t>
            </a:r>
            <a:r>
              <a:rPr lang="en-US" b="1" dirty="0" smtClean="0">
                <a:solidFill>
                  <a:srgbClr val="C00000"/>
                </a:solidFill>
              </a:rPr>
              <a:t>nd </a:t>
            </a:r>
            <a:r>
              <a:rPr lang="en-US" b="1" dirty="0">
                <a:solidFill>
                  <a:srgbClr val="C00000"/>
                </a:solidFill>
              </a:rPr>
              <a:t>o</a:t>
            </a:r>
            <a:r>
              <a:rPr lang="en-US" b="1" dirty="0" smtClean="0">
                <a:solidFill>
                  <a:srgbClr val="C00000"/>
                </a:solidFill>
              </a:rPr>
              <a:t>ne of a few in US</a:t>
            </a:r>
            <a:endParaRPr lang="en-US" b="1" dirty="0">
              <a:solidFill>
                <a:srgbClr val="C0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33600" y="76200"/>
            <a:ext cx="6553200" cy="707886"/>
          </a:xfrm>
          <a:prstGeom prst="rect">
            <a:avLst/>
          </a:prstGeom>
          <a:solidFill>
            <a:srgbClr val="FFFF00"/>
          </a:solidFill>
        </p:spPr>
        <p:txBody>
          <a:bodyPr wrap="square" rtlCol="0">
            <a:spAutoFit/>
          </a:bodyPr>
          <a:lstStyle/>
          <a:p>
            <a:pPr algn="ctr"/>
            <a:r>
              <a:rPr lang="en-US" sz="2000" dirty="0" smtClean="0"/>
              <a:t>Your  Traditional Chilled Water and Heating Hot Water  System </a:t>
            </a:r>
            <a:r>
              <a:rPr lang="en-US" sz="2000" dirty="0" smtClean="0"/>
              <a:t>can </a:t>
            </a:r>
            <a:r>
              <a:rPr lang="en-US" sz="2000" dirty="0" smtClean="0"/>
              <a:t>Benefit </a:t>
            </a:r>
            <a:r>
              <a:rPr lang="en-US" sz="2000" dirty="0"/>
              <a:t>f</a:t>
            </a:r>
            <a:r>
              <a:rPr lang="en-US" sz="2000" dirty="0" smtClean="0"/>
              <a:t>rom </a:t>
            </a:r>
            <a:r>
              <a:rPr lang="en-US" sz="2000" dirty="0" smtClean="0"/>
              <a:t>DHRC</a:t>
            </a:r>
            <a:endParaRPr lang="en-US" sz="2000" dirty="0"/>
          </a:p>
        </p:txBody>
      </p:sp>
    </p:spTree>
    <p:extLst>
      <p:ext uri="{BB962C8B-B14F-4D97-AF65-F5344CB8AC3E}">
        <p14:creationId xmlns:p14="http://schemas.microsoft.com/office/powerpoint/2010/main" val="242336608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6800" y="533400"/>
            <a:ext cx="287655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919538" y="381000"/>
            <a:ext cx="3852862" cy="625475"/>
          </a:xfrm>
          <a:prstGeom prst="rect">
            <a:avLst/>
          </a:prstGeom>
        </p:spPr>
        <p:txBody>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defRPr/>
            </a:pPr>
            <a:r>
              <a:rPr lang="en-US" altLang="en-US" sz="5400" b="1" dirty="0" smtClean="0">
                <a:solidFill>
                  <a:srgbClr val="FF0000"/>
                </a:solidFill>
                <a:effectLst>
                  <a:outerShdw blurRad="38100" dist="38100" dir="2700000" algn="tl">
                    <a:srgbClr val="000000">
                      <a:alpha val="43137"/>
                    </a:srgbClr>
                  </a:outerShdw>
                </a:effectLst>
                <a:latin typeface="Arial Narrow" panose="020B0606020202030204" pitchFamily="34" charset="0"/>
              </a:rPr>
              <a:t>Centralized?</a:t>
            </a:r>
          </a:p>
        </p:txBody>
      </p:sp>
      <p:sp>
        <p:nvSpPr>
          <p:cNvPr id="6" name="TextBox 5"/>
          <p:cNvSpPr txBox="1"/>
          <p:nvPr/>
        </p:nvSpPr>
        <p:spPr>
          <a:xfrm>
            <a:off x="6400800" y="1722438"/>
            <a:ext cx="752475" cy="646112"/>
          </a:xfrm>
          <a:prstGeom prst="rect">
            <a:avLst/>
          </a:prstGeom>
          <a:noFill/>
        </p:spPr>
        <p:txBody>
          <a:bodyPr wrap="none">
            <a:spAutoFit/>
          </a:bodyPr>
          <a:lstStyle/>
          <a:p>
            <a:pPr>
              <a:defRPr/>
            </a:pPr>
            <a:r>
              <a:rPr lang="en-US" sz="3600" b="1" dirty="0">
                <a:effectLst>
                  <a:outerShdw blurRad="38100" dist="38100" dir="2700000" algn="tl">
                    <a:srgbClr val="000000">
                      <a:alpha val="43137"/>
                    </a:srgbClr>
                  </a:outerShdw>
                </a:effectLst>
                <a:latin typeface="Arial Narrow" panose="020B0606020202030204" pitchFamily="34" charset="0"/>
              </a:rPr>
              <a:t>OR</a:t>
            </a:r>
          </a:p>
        </p:txBody>
      </p:sp>
      <p:pic>
        <p:nvPicPr>
          <p:cNvPr id="317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305175"/>
            <a:ext cx="91408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235200" y="2828925"/>
            <a:ext cx="4699000" cy="625475"/>
          </a:xfrm>
          <a:prstGeom prst="rect">
            <a:avLst/>
          </a:prstGeom>
        </p:spPr>
        <p:txBody>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defRPr/>
            </a:pPr>
            <a:r>
              <a:rPr lang="en-US" altLang="en-US" sz="5400" b="1" dirty="0" smtClean="0">
                <a:solidFill>
                  <a:srgbClr val="FF0000"/>
                </a:solidFill>
                <a:effectLst>
                  <a:outerShdw blurRad="38100" dist="38100" dir="2700000" algn="tl">
                    <a:srgbClr val="000000">
                      <a:alpha val="43137"/>
                    </a:srgbClr>
                  </a:outerShdw>
                </a:effectLst>
                <a:latin typeface="Arial Narrow" panose="020B0606020202030204" pitchFamily="34" charset="0"/>
              </a:rPr>
              <a:t>De-Centralized?</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91328" y="51592"/>
            <a:ext cx="3716338" cy="835025"/>
          </a:xfrm>
        </p:spPr>
        <p:txBody>
          <a:bodyPr rtlCol="0">
            <a:normAutofit/>
          </a:bodyPr>
          <a:lstStyle/>
          <a:p>
            <a:pPr fontAlgn="auto">
              <a:spcAft>
                <a:spcPts val="0"/>
              </a:spcAft>
              <a:defRPr/>
            </a:pPr>
            <a:r>
              <a:rPr lang="en-US" altLang="en-US" sz="4000" b="1" dirty="0" smtClean="0">
                <a:effectLst>
                  <a:outerShdw blurRad="38100" dist="38100" dir="2700000" algn="tl">
                    <a:srgbClr val="000000">
                      <a:alpha val="43137"/>
                    </a:srgbClr>
                  </a:outerShdw>
                </a:effectLst>
                <a:latin typeface="Arial Narrow" panose="020B0606020202030204" pitchFamily="34" charset="0"/>
              </a:rPr>
              <a:t>Traditional WSHP</a:t>
            </a:r>
          </a:p>
        </p:txBody>
      </p:sp>
      <p:sp>
        <p:nvSpPr>
          <p:cNvPr id="4" name="Title 1"/>
          <p:cNvSpPr txBox="1">
            <a:spLocks/>
          </p:cNvSpPr>
          <p:nvPr/>
        </p:nvSpPr>
        <p:spPr bwMode="auto">
          <a:xfrm>
            <a:off x="4800600" y="0"/>
            <a:ext cx="4419600" cy="93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altLang="en-US" sz="4000" b="1" dirty="0" smtClean="0">
                <a:effectLst>
                  <a:outerShdw blurRad="38100" dist="38100" dir="2700000" algn="tl">
                    <a:srgbClr val="000000">
                      <a:alpha val="43137"/>
                    </a:srgbClr>
                  </a:outerShdw>
                </a:effectLst>
                <a:latin typeface="Arial Narrow" panose="020B0606020202030204" pitchFamily="34" charset="0"/>
              </a:rPr>
              <a:t>Centralized DHRC </a:t>
            </a:r>
          </a:p>
        </p:txBody>
      </p:sp>
      <p:graphicFrame>
        <p:nvGraphicFramePr>
          <p:cNvPr id="6" name="Table 5"/>
          <p:cNvGraphicFramePr>
            <a:graphicFrameLocks noGrp="1"/>
          </p:cNvGraphicFramePr>
          <p:nvPr>
            <p:extLst>
              <p:ext uri="{D42A27DB-BD31-4B8C-83A1-F6EECF244321}">
                <p14:modId xmlns:p14="http://schemas.microsoft.com/office/powerpoint/2010/main" val="3991203645"/>
              </p:ext>
            </p:extLst>
          </p:nvPr>
        </p:nvGraphicFramePr>
        <p:xfrm>
          <a:off x="283045" y="762000"/>
          <a:ext cx="8610600" cy="4659963"/>
        </p:xfrm>
        <a:graphic>
          <a:graphicData uri="http://schemas.openxmlformats.org/drawingml/2006/table">
            <a:tbl>
              <a:tblPr>
                <a:tableStyleId>{21E4AEA4-8DFA-4A89-87EB-49C32662AFE0}</a:tableStyleId>
              </a:tblPr>
              <a:tblGrid>
                <a:gridCol w="4305300"/>
                <a:gridCol w="4305300"/>
              </a:tblGrid>
              <a:tr h="579239">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2000" dirty="0" smtClean="0">
                          <a:solidFill>
                            <a:srgbClr val="FF0000"/>
                          </a:solidFill>
                          <a:latin typeface="Arial Narrow" pitchFamily="34" charset="0"/>
                        </a:rPr>
                        <a:t>Decentralized Mechanical Equipment</a:t>
                      </a:r>
                    </a:p>
                  </a:txBody>
                  <a:tcPr marT="45724" marB="45724" anchor="ctr"/>
                </a:tc>
                <a:tc>
                  <a:txBody>
                    <a:bodyPr/>
                    <a:lstStyle/>
                    <a:p>
                      <a:pPr marL="0" indent="0" algn="ctr" fontAlgn="auto">
                        <a:lnSpc>
                          <a:spcPct val="200000"/>
                        </a:lnSpc>
                        <a:spcAft>
                          <a:spcPts val="0"/>
                        </a:spcAft>
                        <a:buClr>
                          <a:schemeClr val="accent3"/>
                        </a:buClr>
                        <a:buFont typeface="Wingdings 2"/>
                        <a:buNone/>
                        <a:defRPr/>
                      </a:pPr>
                      <a:r>
                        <a:rPr lang="en-US" sz="2000" dirty="0" smtClean="0">
                          <a:solidFill>
                            <a:srgbClr val="FF0000"/>
                          </a:solidFill>
                          <a:latin typeface="Arial Narrow" pitchFamily="34" charset="0"/>
                        </a:rPr>
                        <a:t>Centralized Mechanical Equipment</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Limited Arrangements</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AHU Flexibility – Fans, Filters,</a:t>
                      </a:r>
                      <a:r>
                        <a:rPr lang="en-US" sz="1600" baseline="0" dirty="0" smtClean="0">
                          <a:latin typeface="Arial Narrow" pitchFamily="34" charset="0"/>
                        </a:rPr>
                        <a:t> </a:t>
                      </a:r>
                      <a:r>
                        <a:rPr lang="en-US" sz="1600" dirty="0" smtClean="0">
                          <a:latin typeface="Arial Narrow" pitchFamily="34" charset="0"/>
                        </a:rPr>
                        <a:t>Coils,</a:t>
                      </a:r>
                      <a:r>
                        <a:rPr lang="en-US" sz="1600" baseline="0" dirty="0" smtClean="0">
                          <a:latin typeface="Arial Narrow" pitchFamily="34" charset="0"/>
                        </a:rPr>
                        <a:t> </a:t>
                      </a:r>
                      <a:r>
                        <a:rPr lang="en-US" sz="1600" dirty="0" smtClean="0">
                          <a:latin typeface="Arial Narrow" pitchFamily="34" charset="0"/>
                        </a:rPr>
                        <a:t>Custom Sections</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Comfort Issues When The Compressor Cycles Off</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Temperature and Dehumidification Easily Managed</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Challenging To Deliver Outside Air To WSHP’s</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Traditional AHU Ventilation,</a:t>
                      </a:r>
                      <a:r>
                        <a:rPr lang="en-US" sz="1600" baseline="0" dirty="0" smtClean="0">
                          <a:latin typeface="Arial Narrow" pitchFamily="34" charset="0"/>
                        </a:rPr>
                        <a:t> </a:t>
                      </a:r>
                      <a:r>
                        <a:rPr lang="en-US" sz="1600" dirty="0" smtClean="0">
                          <a:latin typeface="Arial Narrow" pitchFamily="34" charset="0"/>
                        </a:rPr>
                        <a:t>Economizer, HR Options</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15-Year WSHP Compressor / Fan Life</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30</a:t>
                      </a:r>
                      <a:r>
                        <a:rPr lang="en-US" sz="1600" baseline="0" dirty="0" smtClean="0">
                          <a:latin typeface="Arial Narrow" pitchFamily="34" charset="0"/>
                        </a:rPr>
                        <a:t> </a:t>
                      </a:r>
                      <a:r>
                        <a:rPr lang="en-US" sz="1600" dirty="0" smtClean="0">
                          <a:latin typeface="Arial Narrow" pitchFamily="34" charset="0"/>
                        </a:rPr>
                        <a:t>-Year Chiller / AHU Life (and ease of replacement)</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May Have Limited Service Access – Occupied Spaces</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Service in a Mechanical Space</a:t>
                      </a:r>
                    </a:p>
                  </a:txBody>
                  <a:tcPr marT="45724" marB="45724" anchor="ctr"/>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MANY FINAL FILTER LOCATIONS to Maintain</a:t>
                      </a:r>
                    </a:p>
                  </a:txBody>
                  <a:tcPr marT="45724" marB="45724"/>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latin typeface="Arial Narrow" pitchFamily="34" charset="0"/>
                        </a:rPr>
                        <a:t>Fewer Locations to Service Compressors, Fans,</a:t>
                      </a:r>
                      <a:r>
                        <a:rPr lang="en-US" sz="1600" baseline="0" dirty="0" smtClean="0">
                          <a:latin typeface="Arial Narrow" pitchFamily="34" charset="0"/>
                        </a:rPr>
                        <a:t> Filters</a:t>
                      </a:r>
                      <a:endParaRPr lang="en-US" sz="1600" dirty="0" smtClean="0">
                        <a:latin typeface="Arial Narrow" pitchFamily="34" charset="0"/>
                      </a:endParaRPr>
                    </a:p>
                  </a:txBody>
                  <a:tcPr marT="45724" marB="45724"/>
                </a:tc>
              </a:tr>
              <a:tr h="57923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solidFill>
                            <a:srgbClr val="FF0000"/>
                          </a:solidFill>
                          <a:latin typeface="Arial Narrow" pitchFamily="34" charset="0"/>
                        </a:rPr>
                        <a:t>Inherent Compromise in Heat Transfer Efficiency</a:t>
                      </a:r>
                    </a:p>
                  </a:txBody>
                  <a:tcPr marT="45724" marB="45724"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600" dirty="0" smtClean="0">
                          <a:solidFill>
                            <a:srgbClr val="FF0000"/>
                          </a:solidFill>
                          <a:latin typeface="Arial Narrow" pitchFamily="34" charset="0"/>
                        </a:rPr>
                        <a:t>Optimum Heat Transfer Efficiency</a:t>
                      </a:r>
                    </a:p>
                  </a:txBody>
                  <a:tcPr marT="45724" marB="45724" anchor="ctr"/>
                </a:tc>
              </a:tr>
            </a:tbl>
          </a:graphicData>
        </a:graphic>
      </p:graphicFrame>
      <p:sp>
        <p:nvSpPr>
          <p:cNvPr id="7" name="TextBox 6"/>
          <p:cNvSpPr txBox="1"/>
          <p:nvPr/>
        </p:nvSpPr>
        <p:spPr>
          <a:xfrm>
            <a:off x="76200" y="5562600"/>
            <a:ext cx="4343400" cy="830263"/>
          </a:xfrm>
          <a:prstGeom prst="rect">
            <a:avLst/>
          </a:prstGeom>
          <a:noFill/>
        </p:spPr>
        <p:txBody>
          <a:bodyPr>
            <a:spAutoFit/>
          </a:bodyPr>
          <a:lstStyle/>
          <a:p>
            <a:pPr marL="742950" lvl="1" indent="-285750" fontAlgn="auto">
              <a:spcAft>
                <a:spcPts val="0"/>
              </a:spcAft>
              <a:buFont typeface="Arial" panose="020B0604020202020204" pitchFamily="34" charset="0"/>
              <a:buChar char="•"/>
              <a:defRPr/>
            </a:pPr>
            <a:r>
              <a:rPr lang="en-US" altLang="en-US" sz="1200" dirty="0">
                <a:solidFill>
                  <a:srgbClr val="FF0000"/>
                </a:solidFill>
              </a:rPr>
              <a:t>Reversing Valve Pressure Drop and Reliability</a:t>
            </a:r>
          </a:p>
          <a:p>
            <a:pPr marL="742950" lvl="1" indent="-285750" fontAlgn="auto">
              <a:spcAft>
                <a:spcPts val="0"/>
              </a:spcAft>
              <a:buFont typeface="Arial" panose="020B0604020202020204" pitchFamily="34" charset="0"/>
              <a:buChar char="•"/>
              <a:defRPr/>
            </a:pPr>
            <a:r>
              <a:rPr lang="en-US" altLang="en-US" sz="1200" dirty="0">
                <a:solidFill>
                  <a:srgbClr val="FF0000"/>
                </a:solidFill>
              </a:rPr>
              <a:t>Loss of Counter-Flow HX when Reversing</a:t>
            </a:r>
          </a:p>
          <a:p>
            <a:pPr marL="742950" lvl="1" indent="-285750" fontAlgn="auto">
              <a:spcAft>
                <a:spcPts val="0"/>
              </a:spcAft>
              <a:buFont typeface="Arial" panose="020B0604020202020204" pitchFamily="34" charset="0"/>
              <a:buChar char="•"/>
              <a:defRPr/>
            </a:pPr>
            <a:r>
              <a:rPr lang="en-US" altLang="en-US" sz="1200" dirty="0">
                <a:solidFill>
                  <a:srgbClr val="FF0000"/>
                </a:solidFill>
              </a:rPr>
              <a:t>Two Lifts or Compression Cycles to Recover Heat</a:t>
            </a:r>
          </a:p>
          <a:p>
            <a:pPr lvl="1" fontAlgn="auto">
              <a:spcAft>
                <a:spcPts val="0"/>
              </a:spcAft>
              <a:defRPr/>
            </a:pPr>
            <a:endParaRPr lang="en-US" altLang="en-US" sz="1200" dirty="0">
              <a:solidFill>
                <a:srgbClr val="FF0000"/>
              </a:solidFill>
            </a:endParaRPr>
          </a:p>
        </p:txBody>
      </p:sp>
      <p:sp>
        <p:nvSpPr>
          <p:cNvPr id="32802" name="TextBox 9"/>
          <p:cNvSpPr txBox="1">
            <a:spLocks noChangeArrowheads="1"/>
          </p:cNvSpPr>
          <p:nvPr/>
        </p:nvSpPr>
        <p:spPr bwMode="auto">
          <a:xfrm>
            <a:off x="4327882" y="5542384"/>
            <a:ext cx="434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nSpc>
                <a:spcPct val="100000"/>
              </a:lnSpc>
              <a:spcBef>
                <a:spcPct val="0"/>
              </a:spcBef>
            </a:pPr>
            <a:r>
              <a:rPr lang="en-US" altLang="en-US" sz="1200" dirty="0">
                <a:solidFill>
                  <a:srgbClr val="FF0000"/>
                </a:solidFill>
                <a:latin typeface="Arial" panose="020B0604020202020204" pitchFamily="34" charset="0"/>
              </a:rPr>
              <a:t>No Reversing Valve </a:t>
            </a:r>
          </a:p>
          <a:p>
            <a:pPr lvl="1">
              <a:lnSpc>
                <a:spcPct val="100000"/>
              </a:lnSpc>
              <a:spcBef>
                <a:spcPct val="0"/>
              </a:spcBef>
            </a:pPr>
            <a:r>
              <a:rPr lang="en-US" altLang="en-US" sz="1200" dirty="0">
                <a:solidFill>
                  <a:srgbClr val="FF0000"/>
                </a:solidFill>
                <a:latin typeface="Arial" panose="020B0604020202020204" pitchFamily="34" charset="0"/>
              </a:rPr>
              <a:t>Always Counter-Flow HX</a:t>
            </a:r>
          </a:p>
          <a:p>
            <a:pPr lvl="1">
              <a:lnSpc>
                <a:spcPct val="100000"/>
              </a:lnSpc>
              <a:spcBef>
                <a:spcPct val="0"/>
              </a:spcBef>
            </a:pPr>
            <a:r>
              <a:rPr lang="en-US" altLang="en-US" sz="1200" dirty="0">
                <a:solidFill>
                  <a:srgbClr val="FF0000"/>
                </a:solidFill>
                <a:latin typeface="Arial" panose="020B0604020202020204" pitchFamily="34" charset="0"/>
              </a:rPr>
              <a:t>One Lift or Compression Cycle to Recover Heat</a:t>
            </a: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782763"/>
            <a:ext cx="551497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a:xfrm>
            <a:off x="606489" y="78389"/>
            <a:ext cx="7772400" cy="1143000"/>
          </a:xfrm>
          <a:ln>
            <a:miter lim="800000"/>
            <a:headEnd/>
            <a:tailEnd/>
          </a:ln>
          <a:extLst/>
        </p:spPr>
        <p:txBody>
          <a:bodyPr rtlCol="0">
            <a:normAutofit fontScale="90000"/>
          </a:bodyPr>
          <a:lstStyle/>
          <a:p>
            <a:pPr algn="ctr" fontAlgn="auto">
              <a:spcAft>
                <a:spcPts val="0"/>
              </a:spcAft>
              <a:defRPr/>
            </a:pPr>
            <a:r>
              <a:rPr lang="en-US" b="1" dirty="0" smtClean="0">
                <a:solidFill>
                  <a:srgbClr val="0070C0"/>
                </a:solidFill>
                <a:effectLst>
                  <a:outerShdw blurRad="38100" dist="38100" dir="2700000" algn="tl">
                    <a:srgbClr val="000000">
                      <a:alpha val="43137"/>
                    </a:srgbClr>
                  </a:outerShdw>
                </a:effectLst>
                <a:latin typeface="Arial Narrow" pitchFamily="34" charset="0"/>
              </a:rPr>
              <a:t> </a:t>
            </a:r>
            <a:r>
              <a:rPr lang="en-US" sz="4800" dirty="0" smtClean="0">
                <a:solidFill>
                  <a:srgbClr val="0070C0"/>
                </a:solidFill>
                <a:latin typeface="Arial Narrow" pitchFamily="34" charset="0"/>
              </a:rPr>
              <a:t/>
            </a:r>
            <a:br>
              <a:rPr lang="en-US" sz="4800" dirty="0" smtClean="0">
                <a:solidFill>
                  <a:srgbClr val="0070C0"/>
                </a:solidFill>
                <a:latin typeface="Arial Narrow" pitchFamily="34" charset="0"/>
              </a:rPr>
            </a:br>
            <a:r>
              <a:rPr lang="en-US" sz="2000" dirty="0" smtClean="0">
                <a:latin typeface="Arial Narrow" pitchFamily="34" charset="0"/>
              </a:rPr>
              <a:t/>
            </a:r>
            <a:br>
              <a:rPr lang="en-US" sz="2000" dirty="0" smtClean="0">
                <a:latin typeface="Arial Narrow" pitchFamily="34" charset="0"/>
              </a:rPr>
            </a:br>
            <a:r>
              <a:rPr lang="en-US" sz="3100" b="1" dirty="0" smtClean="0">
                <a:latin typeface="Arial Narrow" pitchFamily="34" charset="0"/>
              </a:rPr>
              <a:t>MULTISTACK VME II </a:t>
            </a:r>
            <a:r>
              <a:rPr lang="en-US" sz="3100" dirty="0" smtClean="0">
                <a:latin typeface="Arial Narrow" pitchFamily="34" charset="0"/>
              </a:rPr>
              <a:t/>
            </a:r>
            <a:br>
              <a:rPr lang="en-US" sz="3100" dirty="0" smtClean="0">
                <a:latin typeface="Arial Narrow" pitchFamily="34" charset="0"/>
              </a:rPr>
            </a:br>
            <a:r>
              <a:rPr lang="en-US" sz="3100" dirty="0" smtClean="0">
                <a:solidFill>
                  <a:srgbClr val="FF0066"/>
                </a:solidFill>
                <a:latin typeface="Arial Narrow" pitchFamily="34" charset="0"/>
              </a:rPr>
              <a:t>Eliminates The Reversing Valve </a:t>
            </a:r>
            <a:r>
              <a:rPr lang="en-US" sz="3100" u="sng" dirty="0" smtClean="0">
                <a:solidFill>
                  <a:srgbClr val="FF0066"/>
                </a:solidFill>
                <a:latin typeface="Arial Narrow" pitchFamily="34" charset="0"/>
              </a:rPr>
              <a:t>Pressure Drop</a:t>
            </a:r>
            <a:r>
              <a:rPr lang="en-US" sz="3100" dirty="0" smtClean="0">
                <a:solidFill>
                  <a:srgbClr val="FF0066"/>
                </a:solidFill>
                <a:latin typeface="Arial Narrow" pitchFamily="34" charset="0"/>
              </a:rPr>
              <a:t/>
            </a:r>
            <a:br>
              <a:rPr lang="en-US" sz="3100" dirty="0" smtClean="0">
                <a:solidFill>
                  <a:srgbClr val="FF0066"/>
                </a:solidFill>
                <a:latin typeface="Arial Narrow" pitchFamily="34" charset="0"/>
              </a:rPr>
            </a:br>
            <a:r>
              <a:rPr lang="en-US" sz="3100" dirty="0" smtClean="0">
                <a:solidFill>
                  <a:srgbClr val="FF0066"/>
                </a:solidFill>
                <a:latin typeface="Arial Narrow" pitchFamily="34" charset="0"/>
              </a:rPr>
              <a:t>Increasing Efficiency 3%</a:t>
            </a:r>
            <a:r>
              <a:rPr lang="en-US" sz="2000" dirty="0" smtClean="0">
                <a:solidFill>
                  <a:srgbClr val="FF0066"/>
                </a:solidFill>
                <a:latin typeface="Arial Narrow" pitchFamily="34" charset="0"/>
              </a:rPr>
              <a:t/>
            </a:r>
            <a:br>
              <a:rPr lang="en-US" sz="2000" dirty="0" smtClean="0">
                <a:solidFill>
                  <a:srgbClr val="FF0066"/>
                </a:solidFill>
                <a:latin typeface="Arial Narrow" pitchFamily="34" charset="0"/>
              </a:rPr>
            </a:br>
            <a:endParaRPr lang="en-US" sz="3100" u="sng" dirty="0" smtClean="0">
              <a:solidFill>
                <a:srgbClr val="FF0066"/>
              </a:solidFill>
              <a:latin typeface="Arial Narrow" pitchFamily="34" charset="0"/>
            </a:endParaRPr>
          </a:p>
        </p:txBody>
      </p:sp>
      <p:sp>
        <p:nvSpPr>
          <p:cNvPr id="459780" name="Text Box 4"/>
          <p:cNvSpPr txBox="1">
            <a:spLocks noChangeArrowheads="1"/>
          </p:cNvSpPr>
          <p:nvPr/>
        </p:nvSpPr>
        <p:spPr bwMode="auto">
          <a:xfrm>
            <a:off x="7208838" y="5556250"/>
            <a:ext cx="779462" cy="549275"/>
          </a:xfrm>
          <a:prstGeom prst="rect">
            <a:avLst/>
          </a:prstGeom>
          <a:noFill/>
          <a:ln w="12700">
            <a:noFill/>
            <a:miter lim="800000"/>
            <a:headEnd/>
            <a:tailEnd/>
          </a:ln>
          <a:effectLst/>
        </p:spPr>
        <p:txBody>
          <a:bodyPr wrap="none" lIns="0" tIns="25400" rIns="0" bIns="25400" anchorCtr="1">
            <a:spAutoFit/>
          </a:bodyPr>
          <a:lstStyle/>
          <a:p>
            <a:pPr>
              <a:lnSpc>
                <a:spcPct val="90000"/>
              </a:lnSpc>
              <a:defRPr/>
            </a:pPr>
            <a:r>
              <a:rPr lang="en-US" dirty="0">
                <a:effectLst>
                  <a:outerShdw blurRad="38100" dist="38100" dir="2700000" algn="tl">
                    <a:srgbClr val="C0C0C0"/>
                  </a:outerShdw>
                </a:effectLst>
                <a:latin typeface="Arial Narrow" pitchFamily="34" charset="0"/>
              </a:rPr>
              <a:t>reversing</a:t>
            </a:r>
          </a:p>
          <a:p>
            <a:pPr>
              <a:lnSpc>
                <a:spcPct val="90000"/>
              </a:lnSpc>
              <a:defRPr/>
            </a:pPr>
            <a:r>
              <a:rPr lang="en-US" dirty="0">
                <a:effectLst>
                  <a:outerShdw blurRad="38100" dist="38100" dir="2700000" algn="tl">
                    <a:srgbClr val="C0C0C0"/>
                  </a:outerShdw>
                </a:effectLst>
                <a:latin typeface="Arial Narrow" pitchFamily="34" charset="0"/>
              </a:rPr>
              <a:t>valve</a:t>
            </a:r>
          </a:p>
        </p:txBody>
      </p:sp>
      <p:sp>
        <p:nvSpPr>
          <p:cNvPr id="459792" name="Text Box 16"/>
          <p:cNvSpPr txBox="1">
            <a:spLocks noChangeArrowheads="1"/>
          </p:cNvSpPr>
          <p:nvPr/>
        </p:nvSpPr>
        <p:spPr bwMode="auto">
          <a:xfrm>
            <a:off x="657419" y="5629275"/>
            <a:ext cx="1357313" cy="549275"/>
          </a:xfrm>
          <a:prstGeom prst="rect">
            <a:avLst/>
          </a:prstGeom>
          <a:noFill/>
          <a:ln w="12700">
            <a:noFill/>
            <a:miter lim="800000"/>
            <a:headEnd/>
            <a:tailEnd/>
          </a:ln>
          <a:effectLst/>
        </p:spPr>
        <p:txBody>
          <a:bodyPr wrap="none" lIns="0" tIns="25400" rIns="0" bIns="25400" anchorCtr="1">
            <a:spAutoFit/>
          </a:bodyPr>
          <a:lstStyle/>
          <a:p>
            <a:pPr>
              <a:lnSpc>
                <a:spcPct val="90000"/>
              </a:lnSpc>
              <a:defRPr/>
            </a:pPr>
            <a:r>
              <a:rPr lang="en-US" dirty="0">
                <a:solidFill>
                  <a:srgbClr val="000000"/>
                </a:solidFill>
                <a:effectLst>
                  <a:outerShdw blurRad="38100" dist="38100" dir="2700000" algn="tl">
                    <a:srgbClr val="C0C0C0"/>
                  </a:outerShdw>
                </a:effectLst>
                <a:latin typeface="Arial Narrow" pitchFamily="34" charset="0"/>
              </a:rPr>
              <a:t>refrigerant-to-air</a:t>
            </a:r>
          </a:p>
          <a:p>
            <a:pPr>
              <a:lnSpc>
                <a:spcPct val="90000"/>
              </a:lnSpc>
              <a:defRPr/>
            </a:pPr>
            <a:r>
              <a:rPr lang="en-US" dirty="0">
                <a:solidFill>
                  <a:srgbClr val="000000"/>
                </a:solidFill>
                <a:effectLst>
                  <a:outerShdw blurRad="38100" dist="38100" dir="2700000" algn="tl">
                    <a:srgbClr val="C0C0C0"/>
                  </a:outerShdw>
                </a:effectLst>
                <a:latin typeface="Arial Narrow" pitchFamily="34" charset="0"/>
              </a:rPr>
              <a:t>heat exchanger</a:t>
            </a:r>
          </a:p>
        </p:txBody>
      </p:sp>
      <p:sp>
        <p:nvSpPr>
          <p:cNvPr id="34833" name="AutoShape 17"/>
          <p:cNvSpPr>
            <a:spLocks noChangeArrowheads="1"/>
          </p:cNvSpPr>
          <p:nvPr/>
        </p:nvSpPr>
        <p:spPr bwMode="auto">
          <a:xfrm>
            <a:off x="220663" y="3625850"/>
            <a:ext cx="992187" cy="709613"/>
          </a:xfrm>
          <a:prstGeom prst="leftArrow">
            <a:avLst>
              <a:gd name="adj1" fmla="val 45843"/>
              <a:gd name="adj2" fmla="val 58550"/>
            </a:avLst>
          </a:prstGeom>
          <a:gradFill rotWithShape="0">
            <a:gsLst>
              <a:gs pos="0">
                <a:srgbClr val="CC3300"/>
              </a:gs>
              <a:gs pos="100000">
                <a:srgbClr val="F5D5CB"/>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rgbClr val="000000"/>
                </a:solidFill>
                <a:miter lim="800000"/>
                <a:headEnd/>
                <a:tailEnd/>
              </a14:hiddenLine>
            </a:ext>
          </a:extLst>
        </p:spPr>
        <p:txBody>
          <a:bodyPr lIns="0" tIns="25400" rIns="0" bIns="254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solidFill>
                <a:srgbClr val="000000"/>
              </a:solidFill>
              <a:latin typeface="Arial" panose="020B0604020202020204" pitchFamily="34" charset="0"/>
            </a:endParaRPr>
          </a:p>
        </p:txBody>
      </p:sp>
      <p:pic>
        <p:nvPicPr>
          <p:cNvPr id="34834" name="Picture 18" descr="fig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0" y="2532063"/>
            <a:ext cx="24257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25863"/>
            <a:ext cx="3275013"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3" name="Rectangle 3"/>
          <p:cNvSpPr>
            <a:spLocks noGrp="1" noChangeArrowheads="1"/>
          </p:cNvSpPr>
          <p:nvPr>
            <p:ph type="title"/>
          </p:nvPr>
        </p:nvSpPr>
        <p:spPr>
          <a:xfrm>
            <a:off x="152400" y="425774"/>
            <a:ext cx="8763000" cy="1390254"/>
          </a:xfrm>
        </p:spPr>
        <p:txBody>
          <a:bodyPr/>
          <a:lstStyle/>
          <a:p>
            <a:pPr algn="ctr">
              <a:defRPr/>
            </a:pPr>
            <a:r>
              <a:rPr lang="en-US" sz="2800" dirty="0" smtClean="0">
                <a:latin typeface="Arial Narrow" panose="020B0606020202030204" pitchFamily="34" charset="0"/>
              </a:rPr>
              <a:t>MULTISTACK VME </a:t>
            </a:r>
            <a:r>
              <a:rPr lang="en-US" sz="2800" dirty="0">
                <a:latin typeface="Arial Narrow" panose="020B0606020202030204" pitchFamily="34" charset="0"/>
              </a:rPr>
              <a:t>II </a:t>
            </a:r>
            <a:r>
              <a:rPr lang="en-US" sz="2800" dirty="0" smtClean="0">
                <a:latin typeface="Arial Narrow" panose="020B0606020202030204" pitchFamily="34" charset="0"/>
              </a:rPr>
              <a:t/>
            </a:r>
            <a:br>
              <a:rPr lang="en-US" sz="2800" dirty="0" smtClean="0">
                <a:latin typeface="Arial Narrow" panose="020B0606020202030204" pitchFamily="34" charset="0"/>
              </a:rPr>
            </a:br>
            <a:r>
              <a:rPr lang="en-US" sz="2800" dirty="0" smtClean="0">
                <a:solidFill>
                  <a:srgbClr val="FF0000"/>
                </a:solidFill>
                <a:latin typeface="Arial Narrow" panose="020B0606020202030204" pitchFamily="34" charset="0"/>
              </a:rPr>
              <a:t>Eliminates the Reverse Cycle </a:t>
            </a:r>
            <a:br>
              <a:rPr lang="en-US" sz="2800" dirty="0" smtClean="0">
                <a:solidFill>
                  <a:srgbClr val="FF0000"/>
                </a:solidFill>
                <a:latin typeface="Arial Narrow" panose="020B0606020202030204" pitchFamily="34" charset="0"/>
              </a:rPr>
            </a:br>
            <a:r>
              <a:rPr lang="en-US" sz="2800" dirty="0" smtClean="0">
                <a:solidFill>
                  <a:srgbClr val="FF0000"/>
                </a:solidFill>
                <a:latin typeface="Arial Narrow" panose="020B0606020202030204" pitchFamily="34" charset="0"/>
              </a:rPr>
              <a:t>So HX Efficiency is not Reduced by </a:t>
            </a:r>
            <a:r>
              <a:rPr lang="en-US" sz="2800" dirty="0">
                <a:solidFill>
                  <a:srgbClr val="FF0000"/>
                </a:solidFill>
                <a:latin typeface="Arial Narrow" panose="020B0606020202030204" pitchFamily="34" charset="0"/>
              </a:rPr>
              <a:t>4</a:t>
            </a:r>
            <a:r>
              <a:rPr lang="en-US" sz="2800" dirty="0" smtClean="0">
                <a:solidFill>
                  <a:srgbClr val="FF0000"/>
                </a:solidFill>
                <a:latin typeface="Arial Narrow" panose="020B0606020202030204" pitchFamily="34" charset="0"/>
              </a:rPr>
              <a:t>%</a:t>
            </a:r>
            <a:endParaRPr lang="en-US" sz="2800" dirty="0">
              <a:solidFill>
                <a:srgbClr val="FF0000"/>
              </a:solidFill>
              <a:latin typeface="Arial Narrow" panose="020B0606020202030204" pitchFamily="34" charset="0"/>
            </a:endParaRPr>
          </a:p>
        </p:txBody>
      </p:sp>
      <p:sp>
        <p:nvSpPr>
          <p:cNvPr id="465924" name="Text Box 4"/>
          <p:cNvSpPr txBox="1">
            <a:spLocks noChangeArrowheads="1"/>
          </p:cNvSpPr>
          <p:nvPr/>
        </p:nvSpPr>
        <p:spPr bwMode="auto">
          <a:xfrm>
            <a:off x="1149350" y="2000250"/>
            <a:ext cx="2600325" cy="15413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2578" rIns="0" bIns="22578" anchorCtr="1">
            <a:spAutoFit/>
          </a:bodyPr>
          <a:lstStyle/>
          <a:p>
            <a:pPr>
              <a:lnSpc>
                <a:spcPct val="90000"/>
              </a:lnSpc>
              <a:defRPr/>
            </a:pPr>
            <a:r>
              <a:rPr lang="en-US" sz="1400" b="1" dirty="0">
                <a:effectLst>
                  <a:outerShdw blurRad="38100" dist="38100" dir="2700000" algn="tl">
                    <a:srgbClr val="C0C0C0"/>
                  </a:outerShdw>
                </a:effectLst>
              </a:rPr>
              <a:t>WSHP Coaxial refrigerant-to-water heat exchanger</a:t>
            </a:r>
          </a:p>
          <a:p>
            <a:pPr>
              <a:lnSpc>
                <a:spcPct val="90000"/>
              </a:lnSpc>
              <a:defRPr/>
            </a:pPr>
            <a:endParaRPr lang="en-US" altLang="en-US" sz="1400" b="1" dirty="0"/>
          </a:p>
          <a:p>
            <a:pPr>
              <a:lnSpc>
                <a:spcPct val="90000"/>
              </a:lnSpc>
              <a:defRPr/>
            </a:pPr>
            <a:r>
              <a:rPr lang="en-US" altLang="en-US" sz="1400" b="1" dirty="0"/>
              <a:t>Conventional heat pump systems lose counter-flow in reverse cycle.  </a:t>
            </a:r>
            <a:r>
              <a:rPr lang="en-US" altLang="en-US" sz="1400" b="1" u="sng" dirty="0"/>
              <a:t>A 4 % energy penalty</a:t>
            </a:r>
          </a:p>
          <a:p>
            <a:pPr>
              <a:lnSpc>
                <a:spcPct val="90000"/>
              </a:lnSpc>
              <a:defRPr/>
            </a:pPr>
            <a:endParaRPr lang="en-US" sz="1000" dirty="0">
              <a:effectLst>
                <a:outerShdw blurRad="38100" dist="38100" dir="2700000" algn="tl">
                  <a:srgbClr val="C0C0C0"/>
                </a:outerShdw>
              </a:effectLst>
            </a:endParaRPr>
          </a:p>
        </p:txBody>
      </p:sp>
      <p:pic>
        <p:nvPicPr>
          <p:cNvPr id="36869" name="Picture 7" descr="http://upload.wikimedia.org/wikipedia/commons/thumb/2/2b/Plate_frame_1.svg/220px-Plate_frame_1.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071813"/>
            <a:ext cx="301307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5181600" y="1835150"/>
            <a:ext cx="25733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sz="1400" b="1" dirty="0" smtClean="0">
                <a:effectLst>
                  <a:outerShdw blurRad="38100" dist="38100" dir="2700000" algn="tl">
                    <a:srgbClr val="C0C0C0"/>
                  </a:outerShdw>
                </a:effectLst>
                <a:latin typeface="Arial" panose="020B0604020202020204" pitchFamily="34" charset="0"/>
              </a:rPr>
              <a:t>DHRC Plate refrigerant-to-water heat exchanger</a:t>
            </a:r>
          </a:p>
          <a:p>
            <a:pPr>
              <a:lnSpc>
                <a:spcPct val="100000"/>
              </a:lnSpc>
              <a:spcBef>
                <a:spcPct val="0"/>
              </a:spcBef>
              <a:defRPr/>
            </a:pPr>
            <a:endParaRPr lang="en-US" sz="1400" b="1" dirty="0" smtClean="0">
              <a:effectLst>
                <a:outerShdw blurRad="38100" dist="38100" dir="2700000" algn="tl">
                  <a:srgbClr val="C0C0C0"/>
                </a:outerShdw>
              </a:effectLst>
              <a:latin typeface="Arial" panose="020B0604020202020204" pitchFamily="34" charset="0"/>
            </a:endParaRPr>
          </a:p>
          <a:p>
            <a:pPr>
              <a:lnSpc>
                <a:spcPct val="100000"/>
              </a:lnSpc>
              <a:spcBef>
                <a:spcPct val="0"/>
              </a:spcBef>
              <a:defRPr/>
            </a:pPr>
            <a:r>
              <a:rPr lang="en-US" altLang="en-US" sz="1400" b="1" dirty="0" smtClean="0">
                <a:latin typeface="Arial" panose="020B0604020202020204" pitchFamily="34" charset="0"/>
              </a:rPr>
              <a:t>Counter-flow maximizes mean temperature difference for most efficient heat transfer</a:t>
            </a:r>
          </a:p>
          <a:p>
            <a:pPr>
              <a:lnSpc>
                <a:spcPct val="100000"/>
              </a:lnSpc>
              <a:spcBef>
                <a:spcPct val="0"/>
              </a:spcBef>
              <a:defRPr/>
            </a:pPr>
            <a:endParaRPr lang="en-US" altLang="en-US" sz="1400" b="1" dirty="0" smtClean="0">
              <a:latin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11"/>
          <p:cNvSpPr>
            <a:spLocks noGrp="1" noChangeArrowheads="1"/>
          </p:cNvSpPr>
          <p:nvPr>
            <p:ph type="title" idx="4294967295"/>
          </p:nvPr>
        </p:nvSpPr>
        <p:spPr>
          <a:xfrm>
            <a:off x="2329633" y="5269591"/>
            <a:ext cx="4267200" cy="502353"/>
          </a:xfrm>
          <a:ln w="28575">
            <a:solidFill>
              <a:srgbClr val="000000"/>
            </a:solidFill>
          </a:ln>
        </p:spPr>
        <p:txBody>
          <a:bodyPr/>
          <a:lstStyle/>
          <a:p>
            <a:pPr algn="ctr"/>
            <a:r>
              <a:rPr lang="en-US" altLang="en-US" sz="2800" b="1" dirty="0" smtClean="0"/>
              <a:t>Conventional WSHP</a:t>
            </a:r>
          </a:p>
        </p:txBody>
      </p:sp>
      <p:grpSp>
        <p:nvGrpSpPr>
          <p:cNvPr id="38915" name="Group 61"/>
          <p:cNvGrpSpPr>
            <a:grpSpLocks/>
          </p:cNvGrpSpPr>
          <p:nvPr/>
        </p:nvGrpSpPr>
        <p:grpSpPr bwMode="auto">
          <a:xfrm>
            <a:off x="6286576" y="1600200"/>
            <a:ext cx="2711375" cy="4737100"/>
            <a:chOff x="269" y="1094"/>
            <a:chExt cx="1640" cy="3127"/>
          </a:xfrm>
        </p:grpSpPr>
        <p:pic>
          <p:nvPicPr>
            <p:cNvPr id="38937" name="Picture 39" descr="DH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 y="2001"/>
              <a:ext cx="89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8" name="Line 3"/>
            <p:cNvSpPr>
              <a:spLocks noChangeShapeType="1"/>
            </p:cNvSpPr>
            <p:nvPr/>
          </p:nvSpPr>
          <p:spPr bwMode="auto">
            <a:xfrm>
              <a:off x="859" y="1525"/>
              <a:ext cx="0" cy="499"/>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39" name="Line 4"/>
            <p:cNvSpPr>
              <a:spLocks noChangeShapeType="1"/>
            </p:cNvSpPr>
            <p:nvPr/>
          </p:nvSpPr>
          <p:spPr bwMode="auto">
            <a:xfrm>
              <a:off x="859" y="2931"/>
              <a:ext cx="0" cy="54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40" name="Text Box 18"/>
            <p:cNvSpPr txBox="1">
              <a:spLocks noChangeArrowheads="1"/>
            </p:cNvSpPr>
            <p:nvPr/>
          </p:nvSpPr>
          <p:spPr bwMode="auto">
            <a:xfrm>
              <a:off x="1265" y="1691"/>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58 F</a:t>
              </a:r>
            </a:p>
          </p:txBody>
        </p:sp>
        <p:sp>
          <p:nvSpPr>
            <p:cNvPr id="38941" name="Text Box 19"/>
            <p:cNvSpPr txBox="1">
              <a:spLocks noChangeArrowheads="1"/>
            </p:cNvSpPr>
            <p:nvPr/>
          </p:nvSpPr>
          <p:spPr bwMode="auto">
            <a:xfrm>
              <a:off x="269" y="1685"/>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70 F</a:t>
              </a:r>
            </a:p>
          </p:txBody>
        </p:sp>
        <p:sp>
          <p:nvSpPr>
            <p:cNvPr id="38942" name="Text Box 27"/>
            <p:cNvSpPr txBox="1">
              <a:spLocks noChangeArrowheads="1"/>
            </p:cNvSpPr>
            <p:nvPr/>
          </p:nvSpPr>
          <p:spPr bwMode="auto">
            <a:xfrm>
              <a:off x="1381" y="3112"/>
              <a:ext cx="5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105 F</a:t>
              </a:r>
            </a:p>
          </p:txBody>
        </p:sp>
        <p:sp>
          <p:nvSpPr>
            <p:cNvPr id="38943" name="Text Box 28"/>
            <p:cNvSpPr txBox="1">
              <a:spLocks noChangeArrowheads="1"/>
            </p:cNvSpPr>
            <p:nvPr/>
          </p:nvSpPr>
          <p:spPr bwMode="auto">
            <a:xfrm>
              <a:off x="292" y="3090"/>
              <a:ext cx="62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120 F</a:t>
              </a:r>
            </a:p>
          </p:txBody>
        </p:sp>
        <p:sp>
          <p:nvSpPr>
            <p:cNvPr id="38944" name="Text Box 3"/>
            <p:cNvSpPr txBox="1">
              <a:spLocks noChangeArrowheads="1"/>
            </p:cNvSpPr>
            <p:nvPr/>
          </p:nvSpPr>
          <p:spPr bwMode="auto">
            <a:xfrm>
              <a:off x="632" y="1298"/>
              <a:ext cx="873" cy="41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Geothermal</a:t>
              </a:r>
            </a:p>
          </p:txBody>
        </p:sp>
        <p:sp>
          <p:nvSpPr>
            <p:cNvPr id="38945" name="Text Box 7"/>
            <p:cNvSpPr txBox="1">
              <a:spLocks noChangeArrowheads="1"/>
            </p:cNvSpPr>
            <p:nvPr/>
          </p:nvSpPr>
          <p:spPr bwMode="auto">
            <a:xfrm>
              <a:off x="609" y="3475"/>
              <a:ext cx="873" cy="41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Heating Load</a:t>
              </a:r>
            </a:p>
          </p:txBody>
        </p:sp>
        <p:sp>
          <p:nvSpPr>
            <p:cNvPr id="38946" name="Line 12"/>
            <p:cNvSpPr>
              <a:spLocks noChangeShapeType="1"/>
            </p:cNvSpPr>
            <p:nvPr/>
          </p:nvSpPr>
          <p:spPr bwMode="auto">
            <a:xfrm>
              <a:off x="1267" y="3113"/>
              <a:ext cx="0" cy="363"/>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47" name="Line 13"/>
            <p:cNvSpPr>
              <a:spLocks noChangeShapeType="1"/>
            </p:cNvSpPr>
            <p:nvPr/>
          </p:nvSpPr>
          <p:spPr bwMode="auto">
            <a:xfrm flipH="1">
              <a:off x="1267" y="1525"/>
              <a:ext cx="0" cy="499"/>
            </a:xfrm>
            <a:prstGeom prst="line">
              <a:avLst/>
            </a:prstGeom>
            <a:noFill/>
            <a:ln w="381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38948" name="Group 24"/>
            <p:cNvGrpSpPr>
              <a:grpSpLocks/>
            </p:cNvGrpSpPr>
            <p:nvPr/>
          </p:nvGrpSpPr>
          <p:grpSpPr bwMode="auto">
            <a:xfrm rot="10800000">
              <a:off x="745" y="1638"/>
              <a:ext cx="205" cy="194"/>
              <a:chOff x="-438" y="2271"/>
              <a:chExt cx="288" cy="242"/>
            </a:xfrm>
          </p:grpSpPr>
          <p:sp>
            <p:nvSpPr>
              <p:cNvPr id="38954" name="Oval 25"/>
              <p:cNvSpPr>
                <a:spLocks noChangeArrowheads="1"/>
              </p:cNvSpPr>
              <p:nvPr/>
            </p:nvSpPr>
            <p:spPr bwMode="auto">
              <a:xfrm>
                <a:off x="-438" y="2273"/>
                <a:ext cx="288" cy="240"/>
              </a:xfrm>
              <a:prstGeom prst="ellipse">
                <a:avLst/>
              </a:prstGeom>
              <a:solidFill>
                <a:srgbClr val="00FF00"/>
              </a:solidFill>
              <a:ln w="9525">
                <a:solidFill>
                  <a:schemeClr val="bg1"/>
                </a:solidFill>
                <a:round/>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38955" name="AutoShape 26"/>
              <p:cNvSpPr>
                <a:spLocks noChangeArrowheads="1"/>
              </p:cNvSpPr>
              <p:nvPr/>
            </p:nvSpPr>
            <p:spPr bwMode="auto">
              <a:xfrm>
                <a:off x="-393" y="2271"/>
                <a:ext cx="192" cy="192"/>
              </a:xfrm>
              <a:prstGeom prst="flowChartExtract">
                <a:avLst/>
              </a:prstGeom>
              <a:solidFill>
                <a:srgbClr val="00FF00"/>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grpSp>
          <p:nvGrpSpPr>
            <p:cNvPr id="38949" name="Group 24"/>
            <p:cNvGrpSpPr>
              <a:grpSpLocks/>
            </p:cNvGrpSpPr>
            <p:nvPr/>
          </p:nvGrpSpPr>
          <p:grpSpPr bwMode="auto">
            <a:xfrm>
              <a:off x="1153" y="3226"/>
              <a:ext cx="205" cy="194"/>
              <a:chOff x="-438" y="2271"/>
              <a:chExt cx="288" cy="242"/>
            </a:xfrm>
          </p:grpSpPr>
          <p:sp>
            <p:nvSpPr>
              <p:cNvPr id="38952" name="Oval 25"/>
              <p:cNvSpPr>
                <a:spLocks noChangeArrowheads="1"/>
              </p:cNvSpPr>
              <p:nvPr/>
            </p:nvSpPr>
            <p:spPr bwMode="auto">
              <a:xfrm>
                <a:off x="-438" y="2273"/>
                <a:ext cx="288" cy="240"/>
              </a:xfrm>
              <a:prstGeom prst="ellipse">
                <a:avLst/>
              </a:prstGeom>
              <a:solidFill>
                <a:srgbClr val="FF0000"/>
              </a:solidFill>
              <a:ln w="9525">
                <a:solidFill>
                  <a:schemeClr val="bg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38953" name="AutoShape 26"/>
              <p:cNvSpPr>
                <a:spLocks noChangeArrowheads="1"/>
              </p:cNvSpPr>
              <p:nvPr/>
            </p:nvSpPr>
            <p:spPr bwMode="auto">
              <a:xfrm>
                <a:off x="-393" y="2271"/>
                <a:ext cx="192" cy="192"/>
              </a:xfrm>
              <a:prstGeom prst="flowChartExtract">
                <a:avLst/>
              </a:prstGeom>
              <a:solidFill>
                <a:srgbClr val="FF0000"/>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sp>
          <p:nvSpPr>
            <p:cNvPr id="472084" name="Text Box 18"/>
            <p:cNvSpPr txBox="1">
              <a:spLocks noChangeArrowheads="1"/>
            </p:cNvSpPr>
            <p:nvPr/>
          </p:nvSpPr>
          <p:spPr bwMode="auto">
            <a:xfrm>
              <a:off x="655" y="1094"/>
              <a:ext cx="83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244" b="1" dirty="0">
                  <a:latin typeface="Arial" panose="020B0604020202020204" pitchFamily="34" charset="0"/>
                </a:rPr>
                <a:t>53 F Suction</a:t>
              </a:r>
            </a:p>
          </p:txBody>
        </p:sp>
        <p:sp>
          <p:nvSpPr>
            <p:cNvPr id="472085" name="Text Box 18"/>
            <p:cNvSpPr txBox="1">
              <a:spLocks noChangeArrowheads="1"/>
            </p:cNvSpPr>
            <p:nvPr/>
          </p:nvSpPr>
          <p:spPr bwMode="auto">
            <a:xfrm>
              <a:off x="564" y="3884"/>
              <a:ext cx="972"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244" b="1" dirty="0">
                  <a:latin typeface="Arial" panose="020B0604020202020204" pitchFamily="34" charset="0"/>
                </a:rPr>
                <a:t>125 F Condensing</a:t>
              </a:r>
            </a:p>
          </p:txBody>
        </p:sp>
      </p:grpSp>
      <p:sp>
        <p:nvSpPr>
          <p:cNvPr id="472086" name="Text Box 18"/>
          <p:cNvSpPr txBox="1">
            <a:spLocks noChangeArrowheads="1"/>
          </p:cNvSpPr>
          <p:nvPr/>
        </p:nvSpPr>
        <p:spPr bwMode="auto">
          <a:xfrm>
            <a:off x="2363553" y="2816427"/>
            <a:ext cx="4448175" cy="1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2844" b="1" dirty="0">
                <a:solidFill>
                  <a:srgbClr val="00FF00"/>
                </a:solidFill>
                <a:effectLst>
                  <a:outerShdw blurRad="38100" dist="38100" dir="2700000" algn="tl">
                    <a:srgbClr val="C0C0C0"/>
                  </a:outerShdw>
                </a:effectLst>
                <a:latin typeface="Arial" panose="020B0604020202020204" pitchFamily="34" charset="0"/>
              </a:rPr>
              <a:t>70 F Geothermal Water</a:t>
            </a:r>
          </a:p>
          <a:p>
            <a:pPr>
              <a:spcBef>
                <a:spcPct val="50000"/>
              </a:spcBef>
              <a:defRPr/>
            </a:pPr>
            <a:r>
              <a:rPr lang="en-US" sz="2844" b="1" dirty="0" smtClean="0">
                <a:solidFill>
                  <a:srgbClr val="0070C0"/>
                </a:solidFill>
                <a:latin typeface="Arial" panose="020B0604020202020204" pitchFamily="34" charset="0"/>
              </a:rPr>
              <a:t>Cooling</a:t>
            </a:r>
            <a:r>
              <a:rPr lang="en-US" sz="2844" b="1" dirty="0" smtClean="0">
                <a:solidFill>
                  <a:srgbClr val="FF0000"/>
                </a:solidFill>
                <a:latin typeface="Arial" panose="020B0604020202020204" pitchFamily="34" charset="0"/>
              </a:rPr>
              <a:t> &amp;Heating </a:t>
            </a:r>
            <a:r>
              <a:rPr lang="en-US" b="1" dirty="0">
                <a:latin typeface="Arial" panose="020B0604020202020204" pitchFamily="34" charset="0"/>
              </a:rPr>
              <a:t>Compressor Lift = 122 F</a:t>
            </a:r>
          </a:p>
        </p:txBody>
      </p:sp>
      <p:grpSp>
        <p:nvGrpSpPr>
          <p:cNvPr id="38917" name="Group 62"/>
          <p:cNvGrpSpPr>
            <a:grpSpLocks/>
          </p:cNvGrpSpPr>
          <p:nvPr/>
        </p:nvGrpSpPr>
        <p:grpSpPr bwMode="auto">
          <a:xfrm>
            <a:off x="381000" y="1600200"/>
            <a:ext cx="2470150" cy="4543425"/>
            <a:chOff x="4692" y="1049"/>
            <a:chExt cx="1571" cy="2990"/>
          </a:xfrm>
        </p:grpSpPr>
        <p:pic>
          <p:nvPicPr>
            <p:cNvPr id="38918" name="Picture 39" descr="DH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6" y="1956"/>
              <a:ext cx="89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Line 43"/>
            <p:cNvSpPr>
              <a:spLocks noChangeShapeType="1"/>
            </p:cNvSpPr>
            <p:nvPr/>
          </p:nvSpPr>
          <p:spPr bwMode="auto">
            <a:xfrm>
              <a:off x="5213" y="1480"/>
              <a:ext cx="0" cy="499"/>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20" name="Line 44"/>
            <p:cNvSpPr>
              <a:spLocks noChangeShapeType="1"/>
            </p:cNvSpPr>
            <p:nvPr/>
          </p:nvSpPr>
          <p:spPr bwMode="auto">
            <a:xfrm>
              <a:off x="5213" y="2886"/>
              <a:ext cx="0" cy="54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21" name="Text Box 18"/>
            <p:cNvSpPr txBox="1">
              <a:spLocks noChangeArrowheads="1"/>
            </p:cNvSpPr>
            <p:nvPr/>
          </p:nvSpPr>
          <p:spPr bwMode="auto">
            <a:xfrm>
              <a:off x="5619" y="1629"/>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84 F</a:t>
              </a:r>
            </a:p>
          </p:txBody>
        </p:sp>
        <p:sp>
          <p:nvSpPr>
            <p:cNvPr id="38922" name="Text Box 19"/>
            <p:cNvSpPr txBox="1">
              <a:spLocks noChangeArrowheads="1"/>
            </p:cNvSpPr>
            <p:nvPr/>
          </p:nvSpPr>
          <p:spPr bwMode="auto">
            <a:xfrm>
              <a:off x="4704" y="1654"/>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70 F</a:t>
              </a:r>
            </a:p>
          </p:txBody>
        </p:sp>
        <p:sp>
          <p:nvSpPr>
            <p:cNvPr id="38923" name="Text Box 27"/>
            <p:cNvSpPr txBox="1">
              <a:spLocks noChangeArrowheads="1"/>
            </p:cNvSpPr>
            <p:nvPr/>
          </p:nvSpPr>
          <p:spPr bwMode="auto">
            <a:xfrm>
              <a:off x="5735" y="3067"/>
              <a:ext cx="5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57 F</a:t>
              </a:r>
            </a:p>
          </p:txBody>
        </p:sp>
        <p:sp>
          <p:nvSpPr>
            <p:cNvPr id="38924" name="Text Box 28"/>
            <p:cNvSpPr txBox="1">
              <a:spLocks noChangeArrowheads="1"/>
            </p:cNvSpPr>
            <p:nvPr/>
          </p:nvSpPr>
          <p:spPr bwMode="auto">
            <a:xfrm>
              <a:off x="4692" y="3045"/>
              <a:ext cx="62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44 F</a:t>
              </a:r>
            </a:p>
          </p:txBody>
        </p:sp>
        <p:sp>
          <p:nvSpPr>
            <p:cNvPr id="38925" name="Text Box 3"/>
            <p:cNvSpPr txBox="1">
              <a:spLocks noChangeArrowheads="1"/>
            </p:cNvSpPr>
            <p:nvPr/>
          </p:nvSpPr>
          <p:spPr bwMode="auto">
            <a:xfrm>
              <a:off x="4986" y="1253"/>
              <a:ext cx="873" cy="41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Geothermal</a:t>
              </a:r>
            </a:p>
          </p:txBody>
        </p:sp>
        <p:sp>
          <p:nvSpPr>
            <p:cNvPr id="38926" name="Text Box 7"/>
            <p:cNvSpPr txBox="1">
              <a:spLocks noChangeArrowheads="1"/>
            </p:cNvSpPr>
            <p:nvPr/>
          </p:nvSpPr>
          <p:spPr bwMode="auto">
            <a:xfrm>
              <a:off x="4963" y="3430"/>
              <a:ext cx="873" cy="41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Cooling Load</a:t>
              </a:r>
            </a:p>
          </p:txBody>
        </p:sp>
        <p:sp>
          <p:nvSpPr>
            <p:cNvPr id="38927" name="Line 51"/>
            <p:cNvSpPr>
              <a:spLocks noChangeShapeType="1"/>
            </p:cNvSpPr>
            <p:nvPr/>
          </p:nvSpPr>
          <p:spPr bwMode="auto">
            <a:xfrm>
              <a:off x="5622" y="3067"/>
              <a:ext cx="0" cy="363"/>
            </a:xfrm>
            <a:prstGeom prst="line">
              <a:avLst/>
            </a:prstGeom>
            <a:noFill/>
            <a:ln w="381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928" name="Line 52"/>
            <p:cNvSpPr>
              <a:spLocks noChangeShapeType="1"/>
            </p:cNvSpPr>
            <p:nvPr/>
          </p:nvSpPr>
          <p:spPr bwMode="auto">
            <a:xfrm flipH="1">
              <a:off x="5621" y="1480"/>
              <a:ext cx="0" cy="499"/>
            </a:xfrm>
            <a:prstGeom prst="line">
              <a:avLst/>
            </a:prstGeom>
            <a:noFill/>
            <a:ln w="381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38929" name="Group 24"/>
            <p:cNvGrpSpPr>
              <a:grpSpLocks/>
            </p:cNvGrpSpPr>
            <p:nvPr/>
          </p:nvGrpSpPr>
          <p:grpSpPr bwMode="auto">
            <a:xfrm rot="10800000">
              <a:off x="5099" y="1593"/>
              <a:ext cx="205" cy="194"/>
              <a:chOff x="-438" y="2271"/>
              <a:chExt cx="288" cy="242"/>
            </a:xfrm>
          </p:grpSpPr>
          <p:sp>
            <p:nvSpPr>
              <p:cNvPr id="38935" name="Oval 25"/>
              <p:cNvSpPr>
                <a:spLocks noChangeArrowheads="1"/>
              </p:cNvSpPr>
              <p:nvPr/>
            </p:nvSpPr>
            <p:spPr bwMode="auto">
              <a:xfrm>
                <a:off x="-438" y="2273"/>
                <a:ext cx="288" cy="240"/>
              </a:xfrm>
              <a:prstGeom prst="ellipse">
                <a:avLst/>
              </a:prstGeom>
              <a:solidFill>
                <a:srgbClr val="00FF00"/>
              </a:solidFill>
              <a:ln w="9525">
                <a:solidFill>
                  <a:schemeClr val="bg1"/>
                </a:solidFill>
                <a:round/>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38936" name="AutoShape 26"/>
              <p:cNvSpPr>
                <a:spLocks noChangeArrowheads="1"/>
              </p:cNvSpPr>
              <p:nvPr/>
            </p:nvSpPr>
            <p:spPr bwMode="auto">
              <a:xfrm>
                <a:off x="-393" y="2271"/>
                <a:ext cx="192" cy="192"/>
              </a:xfrm>
              <a:prstGeom prst="flowChartExtract">
                <a:avLst/>
              </a:prstGeom>
              <a:solidFill>
                <a:srgbClr val="00FF00"/>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grpSp>
          <p:nvGrpSpPr>
            <p:cNvPr id="38930" name="Group 24"/>
            <p:cNvGrpSpPr>
              <a:grpSpLocks/>
            </p:cNvGrpSpPr>
            <p:nvPr/>
          </p:nvGrpSpPr>
          <p:grpSpPr bwMode="auto">
            <a:xfrm>
              <a:off x="5508" y="3181"/>
              <a:ext cx="205" cy="194"/>
              <a:chOff x="-438" y="2271"/>
              <a:chExt cx="288" cy="242"/>
            </a:xfrm>
          </p:grpSpPr>
          <p:sp>
            <p:nvSpPr>
              <p:cNvPr id="38933" name="Oval 25"/>
              <p:cNvSpPr>
                <a:spLocks noChangeArrowheads="1"/>
              </p:cNvSpPr>
              <p:nvPr/>
            </p:nvSpPr>
            <p:spPr bwMode="auto">
              <a:xfrm>
                <a:off x="-438" y="2273"/>
                <a:ext cx="288" cy="240"/>
              </a:xfrm>
              <a:prstGeom prst="ellipse">
                <a:avLst/>
              </a:prstGeom>
              <a:solidFill>
                <a:srgbClr val="0000FF"/>
              </a:solidFill>
              <a:ln w="9525">
                <a:solidFill>
                  <a:schemeClr val="bg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38934" name="AutoShape 26"/>
              <p:cNvSpPr>
                <a:spLocks noChangeArrowheads="1"/>
              </p:cNvSpPr>
              <p:nvPr/>
            </p:nvSpPr>
            <p:spPr bwMode="auto">
              <a:xfrm>
                <a:off x="-393" y="2271"/>
                <a:ext cx="192" cy="192"/>
              </a:xfrm>
              <a:prstGeom prst="flowChartExtract">
                <a:avLst/>
              </a:prstGeom>
              <a:solidFill>
                <a:srgbClr val="0000FF"/>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sp>
          <p:nvSpPr>
            <p:cNvPr id="472123" name="Text Box 18"/>
            <p:cNvSpPr txBox="1">
              <a:spLocks noChangeArrowheads="1"/>
            </p:cNvSpPr>
            <p:nvPr/>
          </p:nvSpPr>
          <p:spPr bwMode="auto">
            <a:xfrm>
              <a:off x="4987" y="1049"/>
              <a:ext cx="931"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244" b="1" dirty="0">
                  <a:latin typeface="Arial" panose="020B0604020202020204" pitchFamily="34" charset="0"/>
                </a:rPr>
                <a:t>89 F Condensing</a:t>
              </a:r>
            </a:p>
          </p:txBody>
        </p:sp>
        <p:sp>
          <p:nvSpPr>
            <p:cNvPr id="472124" name="Text Box 18"/>
            <p:cNvSpPr txBox="1">
              <a:spLocks noChangeArrowheads="1"/>
            </p:cNvSpPr>
            <p:nvPr/>
          </p:nvSpPr>
          <p:spPr bwMode="auto">
            <a:xfrm>
              <a:off x="4964" y="3838"/>
              <a:ext cx="86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244" b="1" dirty="0">
                  <a:latin typeface="Arial" panose="020B0604020202020204" pitchFamily="34" charset="0"/>
                </a:rPr>
                <a:t>39 F Suction</a:t>
              </a:r>
            </a:p>
          </p:txBody>
        </p:sp>
      </p:grpSp>
      <p:sp>
        <p:nvSpPr>
          <p:cNvPr id="44" name="Rectangle 3"/>
          <p:cNvSpPr txBox="1">
            <a:spLocks noChangeArrowheads="1"/>
          </p:cNvSpPr>
          <p:nvPr/>
        </p:nvSpPr>
        <p:spPr>
          <a:xfrm>
            <a:off x="169409" y="235720"/>
            <a:ext cx="8763000" cy="101600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r>
              <a:rPr lang="en-US" sz="36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Compressor Lift Reduction</a:t>
            </a:r>
            <a:r>
              <a:rPr lang="en-US" sz="2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778" u="sng" dirty="0" smtClean="0">
                <a:solidFill>
                  <a:srgbClr val="FF0000"/>
                </a:solidFill>
                <a:latin typeface="Arial" panose="020B0604020202020204" pitchFamily="34" charset="0"/>
              </a:rPr>
              <a:t/>
            </a:r>
            <a:br>
              <a:rPr lang="en-US" sz="1778" u="sng" dirty="0" smtClean="0">
                <a:solidFill>
                  <a:srgbClr val="FF0000"/>
                </a:solidFill>
                <a:latin typeface="Arial" panose="020B0604020202020204" pitchFamily="34" charset="0"/>
              </a:rPr>
            </a:br>
            <a:r>
              <a:rPr lang="en-US" sz="2800" u="sng" dirty="0" smtClean="0">
                <a:solidFill>
                  <a:srgbClr val="FF0000"/>
                </a:solidFill>
                <a:latin typeface="Arial Narrow" panose="020B0606020202030204" pitchFamily="34" charset="0"/>
              </a:rPr>
              <a:t>MULTISTACK VME II Has Reduced Lift to Heat &amp; Cool</a:t>
            </a:r>
            <a:endParaRPr lang="en-US" sz="2800" u="sng" dirty="0">
              <a:solidFill>
                <a:srgbClr val="FF0000"/>
              </a:solidFill>
              <a:latin typeface="Arial Narrow" panose="020B0606020202030204" pitchFamily="34" charset="0"/>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39" descr="DH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3113" y="3140075"/>
            <a:ext cx="126365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Line 39"/>
          <p:cNvSpPr>
            <a:spLocks noChangeShapeType="1"/>
          </p:cNvSpPr>
          <p:nvPr/>
        </p:nvSpPr>
        <p:spPr bwMode="auto">
          <a:xfrm>
            <a:off x="2363788" y="2468563"/>
            <a:ext cx="0" cy="70326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64" name="Line 36"/>
          <p:cNvSpPr>
            <a:spLocks noChangeShapeType="1"/>
          </p:cNvSpPr>
          <p:nvPr/>
        </p:nvSpPr>
        <p:spPr bwMode="auto">
          <a:xfrm>
            <a:off x="2363788" y="4451350"/>
            <a:ext cx="0" cy="7699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66" name="Text Box 18"/>
          <p:cNvSpPr txBox="1">
            <a:spLocks noChangeArrowheads="1"/>
          </p:cNvSpPr>
          <p:nvPr/>
        </p:nvSpPr>
        <p:spPr bwMode="auto">
          <a:xfrm>
            <a:off x="2940050" y="2563813"/>
            <a:ext cx="677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44F</a:t>
            </a:r>
          </a:p>
        </p:txBody>
      </p:sp>
      <p:sp>
        <p:nvSpPr>
          <p:cNvPr id="40967" name="Text Box 19"/>
          <p:cNvSpPr txBox="1">
            <a:spLocks noChangeArrowheads="1"/>
          </p:cNvSpPr>
          <p:nvPr/>
        </p:nvSpPr>
        <p:spPr bwMode="auto">
          <a:xfrm>
            <a:off x="1628775" y="2563813"/>
            <a:ext cx="676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57F</a:t>
            </a:r>
          </a:p>
        </p:txBody>
      </p:sp>
      <p:sp>
        <p:nvSpPr>
          <p:cNvPr id="40968" name="Text Box 27"/>
          <p:cNvSpPr txBox="1">
            <a:spLocks noChangeArrowheads="1"/>
          </p:cNvSpPr>
          <p:nvPr/>
        </p:nvSpPr>
        <p:spPr bwMode="auto">
          <a:xfrm>
            <a:off x="3100388" y="4706938"/>
            <a:ext cx="744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105 F</a:t>
            </a:r>
          </a:p>
        </p:txBody>
      </p:sp>
      <p:sp>
        <p:nvSpPr>
          <p:cNvPr id="40969" name="Text Box 28"/>
          <p:cNvSpPr txBox="1">
            <a:spLocks noChangeArrowheads="1"/>
          </p:cNvSpPr>
          <p:nvPr/>
        </p:nvSpPr>
        <p:spPr bwMode="auto">
          <a:xfrm>
            <a:off x="1563688" y="4676775"/>
            <a:ext cx="881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1600" b="1" dirty="0">
                <a:latin typeface="Arial" panose="020B0604020202020204" pitchFamily="34" charset="0"/>
              </a:rPr>
              <a:t>120 F</a:t>
            </a:r>
          </a:p>
        </p:txBody>
      </p:sp>
      <p:sp>
        <p:nvSpPr>
          <p:cNvPr id="40970" name="Text Box 3"/>
          <p:cNvSpPr txBox="1">
            <a:spLocks noChangeArrowheads="1"/>
          </p:cNvSpPr>
          <p:nvPr/>
        </p:nvSpPr>
        <p:spPr bwMode="auto">
          <a:xfrm>
            <a:off x="2011363" y="1890713"/>
            <a:ext cx="1231900" cy="584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Cooling Load</a:t>
            </a:r>
          </a:p>
        </p:txBody>
      </p:sp>
      <p:sp>
        <p:nvSpPr>
          <p:cNvPr id="40971" name="Text Box 7"/>
          <p:cNvSpPr txBox="1">
            <a:spLocks noChangeArrowheads="1"/>
          </p:cNvSpPr>
          <p:nvPr/>
        </p:nvSpPr>
        <p:spPr bwMode="auto">
          <a:xfrm>
            <a:off x="2011363" y="5219700"/>
            <a:ext cx="1231900"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600" b="1" dirty="0">
                <a:solidFill>
                  <a:schemeClr val="bg1"/>
                </a:solidFill>
                <a:latin typeface="Arial" panose="020B0604020202020204" pitchFamily="34" charset="0"/>
              </a:rPr>
              <a:t>Heating Load</a:t>
            </a:r>
          </a:p>
        </p:txBody>
      </p:sp>
      <p:sp>
        <p:nvSpPr>
          <p:cNvPr id="40972" name="Line 35"/>
          <p:cNvSpPr>
            <a:spLocks noChangeShapeType="1"/>
          </p:cNvSpPr>
          <p:nvPr/>
        </p:nvSpPr>
        <p:spPr bwMode="auto">
          <a:xfrm>
            <a:off x="2940050" y="4708525"/>
            <a:ext cx="0" cy="512763"/>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73" name="Line 40"/>
          <p:cNvSpPr>
            <a:spLocks noChangeShapeType="1"/>
          </p:cNvSpPr>
          <p:nvPr/>
        </p:nvSpPr>
        <p:spPr bwMode="auto">
          <a:xfrm flipH="1">
            <a:off x="2930525" y="2465388"/>
            <a:ext cx="0" cy="703262"/>
          </a:xfrm>
          <a:prstGeom prst="line">
            <a:avLst/>
          </a:prstGeom>
          <a:noFill/>
          <a:ln w="381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40974" name="Group 24"/>
          <p:cNvGrpSpPr>
            <a:grpSpLocks/>
          </p:cNvGrpSpPr>
          <p:nvPr/>
        </p:nvGrpSpPr>
        <p:grpSpPr bwMode="auto">
          <a:xfrm rot="10800000">
            <a:off x="2203450" y="2627313"/>
            <a:ext cx="288925" cy="274637"/>
            <a:chOff x="-438" y="2271"/>
            <a:chExt cx="288" cy="242"/>
          </a:xfrm>
        </p:grpSpPr>
        <p:sp>
          <p:nvSpPr>
            <p:cNvPr id="40981" name="Oval 25"/>
            <p:cNvSpPr>
              <a:spLocks noChangeArrowheads="1"/>
            </p:cNvSpPr>
            <p:nvPr/>
          </p:nvSpPr>
          <p:spPr bwMode="auto">
            <a:xfrm>
              <a:off x="-438" y="2273"/>
              <a:ext cx="288" cy="240"/>
            </a:xfrm>
            <a:prstGeom prst="ellipse">
              <a:avLst/>
            </a:prstGeom>
            <a:solidFill>
              <a:srgbClr val="0000FF"/>
            </a:solidFill>
            <a:ln w="9525">
              <a:solidFill>
                <a:schemeClr val="bg1"/>
              </a:solidFill>
              <a:round/>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40982" name="AutoShape 26"/>
            <p:cNvSpPr>
              <a:spLocks noChangeArrowheads="1"/>
            </p:cNvSpPr>
            <p:nvPr/>
          </p:nvSpPr>
          <p:spPr bwMode="auto">
            <a:xfrm>
              <a:off x="-393" y="2271"/>
              <a:ext cx="192" cy="192"/>
            </a:xfrm>
            <a:prstGeom prst="flowChartExtract">
              <a:avLst/>
            </a:prstGeom>
            <a:solidFill>
              <a:srgbClr val="0000FF"/>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grpSp>
        <p:nvGrpSpPr>
          <p:cNvPr id="40975" name="Group 24"/>
          <p:cNvGrpSpPr>
            <a:grpSpLocks/>
          </p:cNvGrpSpPr>
          <p:nvPr/>
        </p:nvGrpSpPr>
        <p:grpSpPr bwMode="auto">
          <a:xfrm>
            <a:off x="2778125" y="4868863"/>
            <a:ext cx="288925" cy="273050"/>
            <a:chOff x="-438" y="2271"/>
            <a:chExt cx="288" cy="242"/>
          </a:xfrm>
        </p:grpSpPr>
        <p:sp>
          <p:nvSpPr>
            <p:cNvPr id="40979" name="Oval 25"/>
            <p:cNvSpPr>
              <a:spLocks noChangeArrowheads="1"/>
            </p:cNvSpPr>
            <p:nvPr/>
          </p:nvSpPr>
          <p:spPr bwMode="auto">
            <a:xfrm>
              <a:off x="-438" y="2273"/>
              <a:ext cx="288" cy="240"/>
            </a:xfrm>
            <a:prstGeom prst="ellipse">
              <a:avLst/>
            </a:prstGeom>
            <a:solidFill>
              <a:srgbClr val="FF0000"/>
            </a:solidFill>
            <a:ln w="9525">
              <a:solidFill>
                <a:schemeClr val="bg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sp>
          <p:nvSpPr>
            <p:cNvPr id="40980" name="AutoShape 26"/>
            <p:cNvSpPr>
              <a:spLocks noChangeArrowheads="1"/>
            </p:cNvSpPr>
            <p:nvPr/>
          </p:nvSpPr>
          <p:spPr bwMode="auto">
            <a:xfrm>
              <a:off x="-393" y="2271"/>
              <a:ext cx="192" cy="192"/>
            </a:xfrm>
            <a:prstGeom prst="flowChartExtract">
              <a:avLst/>
            </a:prstGeom>
            <a:solidFill>
              <a:srgbClr val="FF0000"/>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dirty="0">
                <a:latin typeface="Arial" panose="020B0604020202020204" pitchFamily="34" charset="0"/>
              </a:endParaRPr>
            </a:p>
          </p:txBody>
        </p:sp>
      </p:grpSp>
      <p:sp>
        <p:nvSpPr>
          <p:cNvPr id="468019" name="Text Box 18"/>
          <p:cNvSpPr txBox="1">
            <a:spLocks noChangeArrowheads="1"/>
          </p:cNvSpPr>
          <p:nvPr/>
        </p:nvSpPr>
        <p:spPr bwMode="auto">
          <a:xfrm>
            <a:off x="2029877" y="1411392"/>
            <a:ext cx="118427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422" b="1" dirty="0">
                <a:latin typeface="Arial" panose="020B0604020202020204" pitchFamily="34" charset="0"/>
              </a:rPr>
              <a:t>39 F Suction</a:t>
            </a:r>
          </a:p>
        </p:txBody>
      </p:sp>
      <p:sp>
        <p:nvSpPr>
          <p:cNvPr id="468020" name="Text Box 18"/>
          <p:cNvSpPr txBox="1">
            <a:spLocks noChangeArrowheads="1"/>
          </p:cNvSpPr>
          <p:nvPr/>
        </p:nvSpPr>
        <p:spPr bwMode="auto">
          <a:xfrm>
            <a:off x="2012950" y="5795963"/>
            <a:ext cx="12461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1422" b="1" dirty="0">
                <a:latin typeface="Arial" panose="020B0604020202020204" pitchFamily="34" charset="0"/>
              </a:rPr>
              <a:t>125 F Condensing</a:t>
            </a:r>
          </a:p>
        </p:txBody>
      </p:sp>
      <p:sp>
        <p:nvSpPr>
          <p:cNvPr id="23" name="Rectangle 3"/>
          <p:cNvSpPr txBox="1">
            <a:spLocks noChangeArrowheads="1"/>
          </p:cNvSpPr>
          <p:nvPr/>
        </p:nvSpPr>
        <p:spPr>
          <a:xfrm>
            <a:off x="169409" y="235720"/>
            <a:ext cx="8763000" cy="101600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r>
              <a:rPr lang="en-US" sz="36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Compressor Lift Reduction</a:t>
            </a:r>
            <a:r>
              <a:rPr lang="en-US" sz="2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778" u="sng" dirty="0" smtClean="0">
                <a:solidFill>
                  <a:srgbClr val="FF0000"/>
                </a:solidFill>
                <a:latin typeface="Arial" panose="020B0604020202020204" pitchFamily="34" charset="0"/>
              </a:rPr>
              <a:t/>
            </a:r>
            <a:br>
              <a:rPr lang="en-US" sz="1778" u="sng" dirty="0" smtClean="0">
                <a:solidFill>
                  <a:srgbClr val="FF0000"/>
                </a:solidFill>
                <a:latin typeface="Arial" panose="020B0604020202020204" pitchFamily="34" charset="0"/>
              </a:rPr>
            </a:br>
            <a:r>
              <a:rPr lang="en-US" sz="2800" u="sng" dirty="0" smtClean="0">
                <a:solidFill>
                  <a:srgbClr val="FF0000"/>
                </a:solidFill>
                <a:latin typeface="Arial Narrow" panose="020B0606020202030204" pitchFamily="34" charset="0"/>
              </a:rPr>
              <a:t>MULTISTACK VME II Has Reduced Lift to Heat &amp; Cool</a:t>
            </a:r>
            <a:endParaRPr lang="en-US" sz="2800" u="sng" dirty="0">
              <a:solidFill>
                <a:srgbClr val="FF0000"/>
              </a:solidFill>
              <a:latin typeface="Arial Narrow" panose="020B0606020202030204" pitchFamily="34" charset="0"/>
            </a:endParaRPr>
          </a:p>
        </p:txBody>
      </p:sp>
      <p:sp>
        <p:nvSpPr>
          <p:cNvPr id="24" name="Rectangle 11"/>
          <p:cNvSpPr txBox="1">
            <a:spLocks noChangeArrowheads="1"/>
          </p:cNvSpPr>
          <p:nvPr/>
        </p:nvSpPr>
        <p:spPr bwMode="auto">
          <a:xfrm>
            <a:off x="3959290" y="2061460"/>
            <a:ext cx="4422709" cy="502353"/>
          </a:xfrm>
          <a:prstGeom prst="rect">
            <a:avLst/>
          </a:prstGeom>
          <a:solidFill>
            <a:srgbClr val="FF0000"/>
          </a:solidFill>
          <a:ln w="28575">
            <a:solidFill>
              <a:srgbClr val="000000"/>
            </a:solidFill>
          </a:ln>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ltLang="en-US" sz="3200" b="1" dirty="0" smtClean="0">
                <a:solidFill>
                  <a:schemeClr val="bg1"/>
                </a:solidFill>
                <a:latin typeface="Arial" panose="020B0604020202020204" pitchFamily="34" charset="0"/>
              </a:rPr>
              <a:t>MULTISTACK VME II</a:t>
            </a:r>
          </a:p>
        </p:txBody>
      </p:sp>
      <p:sp>
        <p:nvSpPr>
          <p:cNvPr id="25" name="Text Box 18"/>
          <p:cNvSpPr txBox="1">
            <a:spLocks noChangeArrowheads="1"/>
          </p:cNvSpPr>
          <p:nvPr/>
        </p:nvSpPr>
        <p:spPr bwMode="auto">
          <a:xfrm>
            <a:off x="3881437" y="2895475"/>
            <a:ext cx="4448175" cy="1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2844" b="1" dirty="0">
                <a:solidFill>
                  <a:srgbClr val="00FF00"/>
                </a:solidFill>
                <a:effectLst>
                  <a:outerShdw blurRad="38100" dist="38100" dir="2700000" algn="tl">
                    <a:srgbClr val="C0C0C0"/>
                  </a:outerShdw>
                </a:effectLst>
                <a:latin typeface="Arial" panose="020B0604020202020204" pitchFamily="34" charset="0"/>
              </a:rPr>
              <a:t>70 F Geothermal Water</a:t>
            </a:r>
          </a:p>
          <a:p>
            <a:pPr>
              <a:spcBef>
                <a:spcPct val="50000"/>
              </a:spcBef>
              <a:defRPr/>
            </a:pPr>
            <a:r>
              <a:rPr lang="en-US" sz="2844" b="1" dirty="0" smtClean="0">
                <a:solidFill>
                  <a:srgbClr val="0070C0"/>
                </a:solidFill>
                <a:latin typeface="Arial" panose="020B0604020202020204" pitchFamily="34" charset="0"/>
              </a:rPr>
              <a:t>Cooling</a:t>
            </a:r>
            <a:r>
              <a:rPr lang="en-US" sz="2844" b="1" dirty="0" smtClean="0">
                <a:solidFill>
                  <a:srgbClr val="FF0000"/>
                </a:solidFill>
                <a:latin typeface="Arial" panose="020B0604020202020204" pitchFamily="34" charset="0"/>
              </a:rPr>
              <a:t> &amp;Heating </a:t>
            </a:r>
            <a:r>
              <a:rPr lang="en-US" b="1" dirty="0">
                <a:latin typeface="Arial" panose="020B0604020202020204" pitchFamily="34" charset="0"/>
              </a:rPr>
              <a:t>Compressor Lift = </a:t>
            </a:r>
            <a:r>
              <a:rPr lang="en-US" b="1" dirty="0" smtClean="0">
                <a:latin typeface="Arial" panose="020B0604020202020204" pitchFamily="34" charset="0"/>
              </a:rPr>
              <a:t>86 </a:t>
            </a:r>
            <a:r>
              <a:rPr lang="en-US" b="1" dirty="0">
                <a:latin typeface="Arial" panose="020B0604020202020204" pitchFamily="34" charset="0"/>
              </a:rPr>
              <a:t>F</a:t>
            </a:r>
          </a:p>
        </p:txBody>
      </p:sp>
      <p:sp>
        <p:nvSpPr>
          <p:cNvPr id="2" name="TextBox 1"/>
          <p:cNvSpPr txBox="1"/>
          <p:nvPr/>
        </p:nvSpPr>
        <p:spPr>
          <a:xfrm>
            <a:off x="4467553" y="5014913"/>
            <a:ext cx="3416320" cy="646331"/>
          </a:xfrm>
          <a:prstGeom prst="rect">
            <a:avLst/>
          </a:prstGeom>
          <a:noFill/>
        </p:spPr>
        <p:txBody>
          <a:bodyPr wrap="none" rtlCol="0">
            <a:spAutoFit/>
          </a:bodyPr>
          <a:lstStyle/>
          <a:p>
            <a:pPr algn="ctr"/>
            <a:r>
              <a:rPr lang="en-US" dirty="0" smtClean="0"/>
              <a:t>Conventional 122 vs. VME II 86</a:t>
            </a:r>
          </a:p>
          <a:p>
            <a:pPr algn="ctr"/>
            <a:r>
              <a:rPr lang="en-US" dirty="0" smtClean="0"/>
              <a:t>30% Reduction in Lift</a:t>
            </a:r>
            <a:endParaRPr lang="en-US" dirty="0"/>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63" y="381000"/>
            <a:ext cx="86582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52599" y="609600"/>
            <a:ext cx="5461752" cy="523220"/>
          </a:xfrm>
          <a:prstGeom prst="rect">
            <a:avLst/>
          </a:prstGeom>
          <a:solidFill>
            <a:srgbClr val="00B050"/>
          </a:solidFill>
        </p:spPr>
        <p:txBody>
          <a:bodyPr wrap="none">
            <a:spAutoFit/>
          </a:bodyPr>
          <a:lstStyle/>
          <a:p>
            <a:r>
              <a:rPr lang="en-US" sz="2800" b="1" dirty="0">
                <a:solidFill>
                  <a:schemeClr val="bg1"/>
                </a:solidFill>
                <a:effectLst>
                  <a:outerShdw blurRad="38100" dist="38100" dir="2700000" algn="tl">
                    <a:srgbClr val="000000">
                      <a:alpha val="43137"/>
                    </a:srgbClr>
                  </a:outerShdw>
                </a:effectLst>
                <a:latin typeface="Arial Narrow" pitchFamily="34" charset="0"/>
              </a:rPr>
              <a:t>Central Station Geothermal Operation</a:t>
            </a:r>
            <a:endParaRPr lang="en-US" sz="2800" dirty="0">
              <a:solidFill>
                <a:schemeClr val="bg1"/>
              </a:solidFill>
            </a:endParaRPr>
          </a:p>
        </p:txBody>
      </p:sp>
      <p:sp>
        <p:nvSpPr>
          <p:cNvPr id="4" name="Rectangle 3"/>
          <p:cNvSpPr/>
          <p:nvPr/>
        </p:nvSpPr>
        <p:spPr>
          <a:xfrm>
            <a:off x="5181600" y="5257800"/>
            <a:ext cx="3023776" cy="523220"/>
          </a:xfrm>
          <a:prstGeom prst="rect">
            <a:avLst/>
          </a:prstGeom>
          <a:solidFill>
            <a:srgbClr val="FF0000"/>
          </a:solidFill>
        </p:spPr>
        <p:txBody>
          <a:bodyPr wrap="none">
            <a:spAutoFit/>
          </a:bodyPr>
          <a:lstStyle/>
          <a:p>
            <a:r>
              <a:rPr lang="en-US" sz="2800" b="1" dirty="0" smtClean="0">
                <a:solidFill>
                  <a:schemeClr val="bg1"/>
                </a:solidFill>
                <a:effectLst>
                  <a:outerShdw blurRad="38100" dist="38100" dir="2700000" algn="tl">
                    <a:srgbClr val="000000">
                      <a:alpha val="43137"/>
                    </a:srgbClr>
                  </a:outerShdw>
                </a:effectLst>
                <a:latin typeface="Arial Narrow" pitchFamily="34" charset="0"/>
              </a:rPr>
              <a:t>MULTISTACK VME II</a:t>
            </a:r>
            <a:endParaRPr lang="en-US" sz="2800" dirty="0">
              <a:solidFill>
                <a:schemeClr val="bg1"/>
              </a:solidFill>
            </a:endParaRPr>
          </a:p>
        </p:txBody>
      </p:sp>
    </p:spTree>
    <p:extLst>
      <p:ext uri="{BB962C8B-B14F-4D97-AF65-F5344CB8AC3E}">
        <p14:creationId xmlns:p14="http://schemas.microsoft.com/office/powerpoint/2010/main" val="104506884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63" y="381000"/>
            <a:ext cx="86582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947" y="609600"/>
            <a:ext cx="7443063" cy="461665"/>
          </a:xfrm>
          <a:prstGeom prst="rect">
            <a:avLst/>
          </a:prstGeom>
          <a:solidFill>
            <a:srgbClr val="00B050"/>
          </a:solidFill>
        </p:spPr>
        <p:txBody>
          <a:bodyPr wrap="none">
            <a:spAutoFit/>
          </a:bodyPr>
          <a:lstStyle/>
          <a:p>
            <a:pPr algn="ctr"/>
            <a:r>
              <a:rPr lang="en-US" sz="2400" b="1" dirty="0">
                <a:solidFill>
                  <a:schemeClr val="bg1"/>
                </a:solidFill>
                <a:effectLst>
                  <a:outerShdw blurRad="38100" dist="38100" dir="2700000" algn="tl">
                    <a:srgbClr val="000000">
                      <a:alpha val="43137"/>
                    </a:srgbClr>
                  </a:outerShdw>
                </a:effectLst>
                <a:latin typeface="Arial Narrow" pitchFamily="34" charset="0"/>
              </a:rPr>
              <a:t>Central Station Geothermal </a:t>
            </a:r>
            <a:r>
              <a:rPr lang="en-US" sz="2400" b="1" dirty="0" smtClean="0">
                <a:solidFill>
                  <a:schemeClr val="bg1"/>
                </a:solidFill>
                <a:effectLst>
                  <a:outerShdw blurRad="38100" dist="38100" dir="2700000" algn="tl">
                    <a:srgbClr val="000000">
                      <a:alpha val="43137"/>
                    </a:srgbClr>
                  </a:outerShdw>
                </a:effectLst>
                <a:latin typeface="Arial Narrow" pitchFamily="34" charset="0"/>
              </a:rPr>
              <a:t>Operation – Built in Redundancy</a:t>
            </a:r>
            <a:endParaRPr lang="en-US" sz="2400" dirty="0">
              <a:solidFill>
                <a:schemeClr val="bg1"/>
              </a:solidFill>
            </a:endParaRPr>
          </a:p>
        </p:txBody>
      </p:sp>
      <p:sp>
        <p:nvSpPr>
          <p:cNvPr id="4" name="Rectangle 3"/>
          <p:cNvSpPr/>
          <p:nvPr/>
        </p:nvSpPr>
        <p:spPr>
          <a:xfrm>
            <a:off x="6014386" y="3803896"/>
            <a:ext cx="2798202" cy="2246769"/>
          </a:xfrm>
          <a:prstGeom prst="rect">
            <a:avLst/>
          </a:prstGeom>
          <a:solidFill>
            <a:srgbClr val="00B050"/>
          </a:solidFill>
        </p:spPr>
        <p:txBody>
          <a:bodyPr wrap="none">
            <a:spAutoFit/>
          </a:bodyPr>
          <a:lstStyle/>
          <a:p>
            <a:pPr marL="457200" indent="-4572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latin typeface="Arial Narrow" pitchFamily="34" charset="0"/>
              </a:rPr>
              <a:t>Compressors</a:t>
            </a:r>
          </a:p>
          <a:p>
            <a:pPr marL="457200" indent="-4572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latin typeface="Arial Narrow" pitchFamily="34" charset="0"/>
              </a:rPr>
              <a:t>VME Valves</a:t>
            </a:r>
          </a:p>
          <a:p>
            <a:pPr marL="457200" indent="-4572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latin typeface="Arial Narrow" pitchFamily="34" charset="0"/>
              </a:rPr>
              <a:t>Evaporator</a:t>
            </a:r>
          </a:p>
          <a:p>
            <a:pPr marL="457200" indent="-4572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latin typeface="Arial Narrow" pitchFamily="34" charset="0"/>
              </a:rPr>
              <a:t>Condenser</a:t>
            </a:r>
          </a:p>
          <a:p>
            <a:pPr marL="457200" indent="-4572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latin typeface="Arial Narrow" pitchFamily="34" charset="0"/>
              </a:rPr>
              <a:t>HW-CW Header</a:t>
            </a:r>
            <a:endParaRPr lang="en-US" sz="2800" dirty="0">
              <a:solidFill>
                <a:schemeClr val="bg1"/>
              </a:solidFill>
            </a:endParaRPr>
          </a:p>
        </p:txBody>
      </p:sp>
      <p:cxnSp>
        <p:nvCxnSpPr>
          <p:cNvPr id="5" name="Straight Arrow Connector 4"/>
          <p:cNvCxnSpPr/>
          <p:nvPr/>
        </p:nvCxnSpPr>
        <p:spPr>
          <a:xfrm flipH="1" flipV="1">
            <a:off x="4800600" y="1524001"/>
            <a:ext cx="1371600" cy="25726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683593" y="3712148"/>
            <a:ext cx="1488607" cy="77566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657600" y="3886200"/>
            <a:ext cx="2514600" cy="104108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828800" y="3352800"/>
            <a:ext cx="4343401" cy="19812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62000" y="4114800"/>
            <a:ext cx="5410200" cy="165935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063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57200" y="2286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latin typeface="Arial Narrow" panose="020B0606020202030204" pitchFamily="34" charset="0"/>
              </a:rPr>
              <a:t>Modular Simultaneous H/C with Integrated Heat Recovery (Geothermal Source Water)</a:t>
            </a:r>
          </a:p>
        </p:txBody>
      </p:sp>
      <p:pic>
        <p:nvPicPr>
          <p:cNvPr id="44035" name="Picture 4" descr="3 modules with VME II -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39320"/>
            <a:ext cx="7493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3276600" y="13065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solidFill>
                  <a:srgbClr val="0070C0"/>
                </a:solidFill>
                <a:latin typeface="Arial" panose="020B0604020202020204" pitchFamily="34" charset="0"/>
              </a:rPr>
              <a:t>3 Cooling</a:t>
            </a:r>
          </a:p>
          <a:p>
            <a:pPr eaLnBrk="1" hangingPunct="1">
              <a:lnSpc>
                <a:spcPct val="100000"/>
              </a:lnSpc>
              <a:spcBef>
                <a:spcPct val="0"/>
              </a:spcBef>
              <a:buFontTx/>
              <a:buNone/>
            </a:pPr>
            <a:r>
              <a:rPr lang="en-US" altLang="en-US" sz="1800" b="1" dirty="0">
                <a:solidFill>
                  <a:srgbClr val="FF0000"/>
                </a:solidFill>
                <a:latin typeface="Arial" panose="020B0604020202020204" pitchFamily="34" charset="0"/>
              </a:rPr>
              <a:t>0 Heating</a:t>
            </a:r>
          </a:p>
          <a:p>
            <a:pPr eaLnBrk="1" hangingPunct="1">
              <a:lnSpc>
                <a:spcPct val="100000"/>
              </a:lnSpc>
              <a:spcBef>
                <a:spcPct val="0"/>
              </a:spcBef>
              <a:buFontTx/>
              <a:buNone/>
            </a:pPr>
            <a:r>
              <a:rPr lang="en-US" altLang="en-US" sz="1800" b="1" dirty="0">
                <a:solidFill>
                  <a:srgbClr val="92D050"/>
                </a:solidFill>
                <a:latin typeface="Arial" panose="020B0604020202020204" pitchFamily="34" charset="0"/>
              </a:rPr>
              <a:t>3 Source rejecting</a:t>
            </a:r>
          </a:p>
          <a:p>
            <a:pPr eaLnBrk="1" hangingPunct="1">
              <a:lnSpc>
                <a:spcPct val="100000"/>
              </a:lnSpc>
              <a:spcBef>
                <a:spcPct val="0"/>
              </a:spcBef>
              <a:buFontTx/>
              <a:buNone/>
            </a:pPr>
            <a:r>
              <a:rPr lang="en-US" altLang="en-US" sz="1800" b="1" dirty="0">
                <a:solidFill>
                  <a:srgbClr val="000000"/>
                </a:solidFill>
                <a:latin typeface="Arial" panose="020B0604020202020204" pitchFamily="34" charset="0"/>
              </a:rPr>
              <a:t>0 Simultaneous load</a:t>
            </a:r>
          </a:p>
        </p:txBody>
      </p:sp>
      <p:sp>
        <p:nvSpPr>
          <p:cNvPr id="5" name="TextBox 4"/>
          <p:cNvSpPr txBox="1"/>
          <p:nvPr/>
        </p:nvSpPr>
        <p:spPr>
          <a:xfrm>
            <a:off x="3937000" y="5915933"/>
            <a:ext cx="1143000" cy="369887"/>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VME 2</a:t>
            </a: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61988" y="3810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7171" name="TextBox 3"/>
          <p:cNvSpPr txBox="1">
            <a:spLocks noChangeArrowheads="1"/>
          </p:cNvSpPr>
          <p:nvPr/>
        </p:nvSpPr>
        <p:spPr bwMode="auto">
          <a:xfrm>
            <a:off x="655638" y="2057400"/>
            <a:ext cx="77343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sz="1800" dirty="0">
                <a:latin typeface="Arial" panose="020B0604020202020204" pitchFamily="34" charset="0"/>
              </a:rPr>
              <a:t>The New St Mary’s Hospital HVAC system was designed using: </a:t>
            </a:r>
          </a:p>
          <a:p>
            <a:pPr lvl="1">
              <a:lnSpc>
                <a:spcPct val="100000"/>
              </a:lnSpc>
              <a:spcBef>
                <a:spcPct val="0"/>
              </a:spcBef>
            </a:pPr>
            <a:r>
              <a:rPr lang="en-US" altLang="en-US" sz="1800" dirty="0">
                <a:latin typeface="Arial" panose="020B0604020202020204" pitchFamily="34" charset="0"/>
              </a:rPr>
              <a:t>Variable Air Volume AHU’s </a:t>
            </a:r>
          </a:p>
          <a:p>
            <a:pPr lvl="1">
              <a:lnSpc>
                <a:spcPct val="100000"/>
              </a:lnSpc>
              <a:spcBef>
                <a:spcPct val="0"/>
              </a:spcBef>
            </a:pPr>
            <a:r>
              <a:rPr lang="en-US" altLang="en-US" sz="1800" dirty="0">
                <a:latin typeface="Arial" panose="020B0604020202020204" pitchFamily="34" charset="0"/>
              </a:rPr>
              <a:t>Re-Heat Terminal Units</a:t>
            </a:r>
          </a:p>
          <a:p>
            <a:pPr lvl="1">
              <a:lnSpc>
                <a:spcPct val="100000"/>
              </a:lnSpc>
              <a:spcBef>
                <a:spcPct val="0"/>
              </a:spcBef>
            </a:pPr>
            <a:r>
              <a:rPr lang="en-US" altLang="en-US" sz="1800" dirty="0">
                <a:latin typeface="Arial" panose="020B0604020202020204" pitchFamily="34" charset="0"/>
              </a:rPr>
              <a:t>Air-Cooled Chillers and Gas Boilers</a:t>
            </a:r>
          </a:p>
          <a:p>
            <a:pPr>
              <a:lnSpc>
                <a:spcPct val="100000"/>
              </a:lnSpc>
              <a:spcBef>
                <a:spcPct val="0"/>
              </a:spcBef>
            </a:pPr>
            <a:r>
              <a:rPr lang="en-US" altLang="en-US" sz="1800" dirty="0">
                <a:latin typeface="Arial" panose="020B0604020202020204" pitchFamily="34" charset="0"/>
              </a:rPr>
              <a:t>The decision to implement geothermal came after the traditional project had been bid and awarded – presenting significant time line challenges</a:t>
            </a:r>
          </a:p>
          <a:p>
            <a:pPr lvl="2">
              <a:lnSpc>
                <a:spcPct val="100000"/>
              </a:lnSpc>
              <a:spcBef>
                <a:spcPct val="0"/>
              </a:spcBef>
              <a:buFontTx/>
              <a:buNone/>
            </a:pPr>
            <a:r>
              <a:rPr lang="en-US" altLang="en-US" sz="1600" dirty="0">
                <a:latin typeface="Arial" panose="020B0604020202020204" pitchFamily="34" charset="0"/>
              </a:rPr>
              <a:t>Example - submittals for AHU’s, </a:t>
            </a:r>
            <a:r>
              <a:rPr lang="en-US" altLang="en-US" sz="1600" u="sng" dirty="0">
                <a:latin typeface="Arial" panose="020B0604020202020204" pitchFamily="34" charset="0"/>
              </a:rPr>
              <a:t>Chillers, Boilers &amp; Pumps</a:t>
            </a:r>
            <a:r>
              <a:rPr lang="en-US" altLang="en-US" sz="1600" dirty="0">
                <a:latin typeface="Arial" panose="020B0604020202020204" pitchFamily="34" charset="0"/>
              </a:rPr>
              <a:t> had been approved prior to when a decision was made for geothermal</a:t>
            </a:r>
            <a:endParaRPr lang="en-US" altLang="en-US" sz="1800" dirty="0">
              <a:latin typeface="Arial" panose="020B0604020202020204" pitchFamily="34" charset="0"/>
            </a:endParaRPr>
          </a:p>
          <a:p>
            <a:pPr>
              <a:lnSpc>
                <a:spcPct val="100000"/>
              </a:lnSpc>
              <a:spcBef>
                <a:spcPct val="0"/>
              </a:spcBef>
            </a:pPr>
            <a:r>
              <a:rPr lang="en-US" altLang="en-US" sz="1800" dirty="0">
                <a:latin typeface="Arial" panose="020B0604020202020204" pitchFamily="34" charset="0"/>
              </a:rPr>
              <a:t>RFP was issued by CHI to select a geothermal team - needed to move quickly to design </a:t>
            </a:r>
            <a:r>
              <a:rPr lang="en-US" altLang="en-US" sz="1800" dirty="0" smtClean="0">
                <a:latin typeface="Arial" panose="020B0604020202020204" pitchFamily="34" charset="0"/>
              </a:rPr>
              <a:t>the </a:t>
            </a:r>
            <a:r>
              <a:rPr lang="en-US" altLang="en-US" sz="1800" dirty="0">
                <a:latin typeface="Arial" panose="020B0604020202020204" pitchFamily="34" charset="0"/>
              </a:rPr>
              <a:t>geothermal CUP and Well Field</a:t>
            </a:r>
          </a:p>
          <a:p>
            <a:pPr>
              <a:lnSpc>
                <a:spcPct val="100000"/>
              </a:lnSpc>
              <a:spcBef>
                <a:spcPct val="0"/>
              </a:spcBef>
            </a:pPr>
            <a:r>
              <a:rPr lang="en-US" altLang="en-US" sz="1800" dirty="0">
                <a:latin typeface="Arial" panose="020B0604020202020204" pitchFamily="34" charset="0"/>
              </a:rPr>
              <a:t>Well field installation needed to start immediately!!!</a:t>
            </a:r>
          </a:p>
          <a:p>
            <a:pPr>
              <a:lnSpc>
                <a:spcPct val="100000"/>
              </a:lnSpc>
              <a:spcBef>
                <a:spcPct val="0"/>
              </a:spcBef>
            </a:pPr>
            <a:r>
              <a:rPr lang="en-US" altLang="en-US" sz="1800" dirty="0">
                <a:latin typeface="Arial" panose="020B0604020202020204" pitchFamily="34" charset="0"/>
              </a:rPr>
              <a:t>JE Dunn and their subcontractors did an excellent job collaborating to get the project completed on time and under budget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animEffect transition="in" filter="barn(inVertical)">
                                      <p:cBhvr>
                                        <p:cTn id="11" dur="500"/>
                                        <p:tgtEl>
                                          <p:spTgt spid="7171">
                                            <p:txEl>
                                              <p:pRg st="4" end="4"/>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7171">
                                            <p:txEl>
                                              <p:pRg st="5" end="5"/>
                                            </p:txEl>
                                          </p:spTgt>
                                        </p:tgtEl>
                                        <p:attrNameLst>
                                          <p:attrName>style.visibility</p:attrName>
                                        </p:attrNameLst>
                                      </p:cBhvr>
                                      <p:to>
                                        <p:strVal val="visible"/>
                                      </p:to>
                                    </p:set>
                                    <p:animEffect transition="in" filter="barn(inVertical)">
                                      <p:cBhvr>
                                        <p:cTn id="14" dur="500"/>
                                        <p:tgtEl>
                                          <p:spTgt spid="7171">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animEffect transition="in" filter="circle(in)">
                                      <p:cBhvr>
                                        <p:cTn id="19" dur="2000"/>
                                        <p:tgtEl>
                                          <p:spTgt spid="7171">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171">
                                            <p:txEl>
                                              <p:pRg st="7" end="7"/>
                                            </p:txEl>
                                          </p:spTgt>
                                        </p:tgtEl>
                                        <p:attrNameLst>
                                          <p:attrName>style.visibility</p:attrName>
                                        </p:attrNameLst>
                                      </p:cBhvr>
                                      <p:to>
                                        <p:strVal val="visible"/>
                                      </p:to>
                                    </p:set>
                                    <p:animEffect transition="in" filter="wheel(1)">
                                      <p:cBhvr>
                                        <p:cTn id="24" dur="2000"/>
                                        <p:tgtEl>
                                          <p:spTgt spid="7171">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171">
                                            <p:txEl>
                                              <p:pRg st="8" end="8"/>
                                            </p:txEl>
                                          </p:spTgt>
                                        </p:tgtEl>
                                        <p:attrNameLst>
                                          <p:attrName>style.visibility</p:attrName>
                                        </p:attrNameLst>
                                      </p:cBhvr>
                                      <p:to>
                                        <p:strVal val="visible"/>
                                      </p:to>
                                    </p:set>
                                    <p:anim calcmode="lin" valueType="num">
                                      <p:cBhvr>
                                        <p:cTn id="29" dur="1000" fill="hold"/>
                                        <p:tgtEl>
                                          <p:spTgt spid="7171">
                                            <p:txEl>
                                              <p:pRg st="8" end="8"/>
                                            </p:txEl>
                                          </p:spTgt>
                                        </p:tgtEl>
                                        <p:attrNameLst>
                                          <p:attrName>ppt_w</p:attrName>
                                        </p:attrNameLst>
                                      </p:cBhvr>
                                      <p:tavLst>
                                        <p:tav tm="0">
                                          <p:val>
                                            <p:fltVal val="0"/>
                                          </p:val>
                                        </p:tav>
                                        <p:tav tm="100000">
                                          <p:val>
                                            <p:strVal val="#ppt_w"/>
                                          </p:val>
                                        </p:tav>
                                      </p:tavLst>
                                    </p:anim>
                                    <p:anim calcmode="lin" valueType="num">
                                      <p:cBhvr>
                                        <p:cTn id="30" dur="1000" fill="hold"/>
                                        <p:tgtEl>
                                          <p:spTgt spid="7171">
                                            <p:txEl>
                                              <p:pRg st="8" end="8"/>
                                            </p:txEl>
                                          </p:spTgt>
                                        </p:tgtEl>
                                        <p:attrNameLst>
                                          <p:attrName>ppt_h</p:attrName>
                                        </p:attrNameLst>
                                      </p:cBhvr>
                                      <p:tavLst>
                                        <p:tav tm="0">
                                          <p:val>
                                            <p:fltVal val="0"/>
                                          </p:val>
                                        </p:tav>
                                        <p:tav tm="100000">
                                          <p:val>
                                            <p:strVal val="#ppt_h"/>
                                          </p:val>
                                        </p:tav>
                                      </p:tavLst>
                                    </p:anim>
                                    <p:anim calcmode="lin" valueType="num">
                                      <p:cBhvr>
                                        <p:cTn id="31" dur="1000" fill="hold"/>
                                        <p:tgtEl>
                                          <p:spTgt spid="7171">
                                            <p:txEl>
                                              <p:pRg st="8" end="8"/>
                                            </p:txEl>
                                          </p:spTgt>
                                        </p:tgtEl>
                                        <p:attrNameLst>
                                          <p:attrName>style.rotation</p:attrName>
                                        </p:attrNameLst>
                                      </p:cBhvr>
                                      <p:tavLst>
                                        <p:tav tm="0">
                                          <p:val>
                                            <p:fltVal val="90"/>
                                          </p:val>
                                        </p:tav>
                                        <p:tav tm="100000">
                                          <p:val>
                                            <p:fltVal val="0"/>
                                          </p:val>
                                        </p:tav>
                                      </p:tavLst>
                                    </p:anim>
                                    <p:animEffect transition="in" filter="fade">
                                      <p:cBhvr>
                                        <p:cTn id="32" dur="10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57200" y="762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rPr>
              <a:t>Modular Simultaneous H/C with Integrated Heat Recovery (Geothermal Source Water)</a:t>
            </a:r>
          </a:p>
        </p:txBody>
      </p:sp>
      <p:pic>
        <p:nvPicPr>
          <p:cNvPr id="46083" name="Picture 5" descr="3 modules with VME II - 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7493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ChangeArrowheads="1"/>
          </p:cNvSpPr>
          <p:nvPr/>
        </p:nvSpPr>
        <p:spPr bwMode="auto">
          <a:xfrm>
            <a:off x="3352800" y="12382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solidFill>
                  <a:srgbClr val="0070C0"/>
                </a:solidFill>
                <a:latin typeface="Arial" panose="020B0604020202020204" pitchFamily="34" charset="0"/>
              </a:rPr>
              <a:t>3 Cooling</a:t>
            </a:r>
          </a:p>
          <a:p>
            <a:pPr eaLnBrk="1" hangingPunct="1">
              <a:lnSpc>
                <a:spcPct val="100000"/>
              </a:lnSpc>
              <a:spcBef>
                <a:spcPct val="0"/>
              </a:spcBef>
              <a:buFontTx/>
              <a:buNone/>
            </a:pPr>
            <a:r>
              <a:rPr lang="en-US" altLang="en-US" sz="1800" b="1" dirty="0">
                <a:solidFill>
                  <a:srgbClr val="FF0000"/>
                </a:solidFill>
                <a:latin typeface="Arial" panose="020B0604020202020204" pitchFamily="34" charset="0"/>
              </a:rPr>
              <a:t>1 Heating</a:t>
            </a:r>
          </a:p>
          <a:p>
            <a:pPr eaLnBrk="1" hangingPunct="1">
              <a:lnSpc>
                <a:spcPct val="100000"/>
              </a:lnSpc>
              <a:spcBef>
                <a:spcPct val="0"/>
              </a:spcBef>
              <a:buFontTx/>
              <a:buNone/>
            </a:pPr>
            <a:r>
              <a:rPr lang="en-US" altLang="en-US" sz="1800" b="1" dirty="0">
                <a:solidFill>
                  <a:srgbClr val="92D050"/>
                </a:solidFill>
                <a:latin typeface="Arial" panose="020B0604020202020204" pitchFamily="34" charset="0"/>
              </a:rPr>
              <a:t>2 Source rejecting</a:t>
            </a:r>
          </a:p>
          <a:p>
            <a:pPr eaLnBrk="1" hangingPunct="1">
              <a:lnSpc>
                <a:spcPct val="100000"/>
              </a:lnSpc>
              <a:spcBef>
                <a:spcPct val="0"/>
              </a:spcBef>
              <a:buFontTx/>
              <a:buNone/>
            </a:pPr>
            <a:r>
              <a:rPr lang="en-US" altLang="en-US" sz="1800" b="1" dirty="0">
                <a:solidFill>
                  <a:srgbClr val="000000"/>
                </a:solidFill>
                <a:latin typeface="Arial" panose="020B0604020202020204" pitchFamily="34" charset="0"/>
              </a:rPr>
              <a:t>1 Simultaneous load</a:t>
            </a:r>
          </a:p>
        </p:txBody>
      </p:sp>
      <p:sp>
        <p:nvSpPr>
          <p:cNvPr id="5" name="TextBox 4"/>
          <p:cNvSpPr txBox="1"/>
          <p:nvPr/>
        </p:nvSpPr>
        <p:spPr>
          <a:xfrm>
            <a:off x="3860800" y="5707062"/>
            <a:ext cx="1143000" cy="369888"/>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VME 2</a:t>
            </a: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3 modules with VME II - A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7493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4"/>
          <p:cNvSpPr>
            <a:spLocks noChangeArrowheads="1"/>
          </p:cNvSpPr>
          <p:nvPr/>
        </p:nvSpPr>
        <p:spPr bwMode="auto">
          <a:xfrm>
            <a:off x="3429000" y="1295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solidFill>
                  <a:srgbClr val="0070C0"/>
                </a:solidFill>
                <a:latin typeface="Arial" panose="020B0604020202020204" pitchFamily="34" charset="0"/>
              </a:rPr>
              <a:t>3 Cooling</a:t>
            </a:r>
          </a:p>
          <a:p>
            <a:pPr eaLnBrk="1" hangingPunct="1">
              <a:lnSpc>
                <a:spcPct val="100000"/>
              </a:lnSpc>
              <a:spcBef>
                <a:spcPct val="0"/>
              </a:spcBef>
              <a:buFontTx/>
              <a:buNone/>
            </a:pPr>
            <a:r>
              <a:rPr lang="en-US" altLang="en-US" sz="1800" b="1" dirty="0">
                <a:solidFill>
                  <a:srgbClr val="FF0000"/>
                </a:solidFill>
                <a:latin typeface="Arial" panose="020B0604020202020204" pitchFamily="34" charset="0"/>
              </a:rPr>
              <a:t>3 Heating</a:t>
            </a:r>
          </a:p>
          <a:p>
            <a:pPr eaLnBrk="1" hangingPunct="1">
              <a:lnSpc>
                <a:spcPct val="100000"/>
              </a:lnSpc>
              <a:spcBef>
                <a:spcPct val="0"/>
              </a:spcBef>
              <a:buFontTx/>
              <a:buNone/>
            </a:pPr>
            <a:r>
              <a:rPr lang="en-US" altLang="en-US" sz="1800" b="1" dirty="0">
                <a:solidFill>
                  <a:srgbClr val="92D050"/>
                </a:solidFill>
                <a:latin typeface="Arial" panose="020B0604020202020204" pitchFamily="34" charset="0"/>
              </a:rPr>
              <a:t>0 Source</a:t>
            </a:r>
          </a:p>
          <a:p>
            <a:pPr eaLnBrk="1" hangingPunct="1">
              <a:lnSpc>
                <a:spcPct val="100000"/>
              </a:lnSpc>
              <a:spcBef>
                <a:spcPct val="0"/>
              </a:spcBef>
              <a:buFontTx/>
              <a:buNone/>
            </a:pPr>
            <a:r>
              <a:rPr lang="en-US" altLang="en-US" sz="1800" b="1" dirty="0">
                <a:solidFill>
                  <a:srgbClr val="000000"/>
                </a:solidFill>
                <a:latin typeface="Arial" panose="020B0604020202020204" pitchFamily="34" charset="0"/>
              </a:rPr>
              <a:t>3 Simultaneous load</a:t>
            </a:r>
          </a:p>
        </p:txBody>
      </p:sp>
      <p:sp>
        <p:nvSpPr>
          <p:cNvPr id="63492" name="Rectangle 5"/>
          <p:cNvSpPr>
            <a:spLocks noChangeArrowheads="1"/>
          </p:cNvSpPr>
          <p:nvPr/>
        </p:nvSpPr>
        <p:spPr bwMode="auto">
          <a:xfrm>
            <a:off x="457200" y="2286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latin typeface="Arial Narrow" panose="020B0606020202030204" pitchFamily="34" charset="0"/>
              </a:rPr>
              <a:t>Modular Simultaneous H/C with Integrated Heat Recovery (Geothermal Source Water)</a:t>
            </a:r>
          </a:p>
        </p:txBody>
      </p:sp>
      <p:sp>
        <p:nvSpPr>
          <p:cNvPr id="5" name="TextBox 4"/>
          <p:cNvSpPr txBox="1"/>
          <p:nvPr/>
        </p:nvSpPr>
        <p:spPr>
          <a:xfrm>
            <a:off x="3860800" y="5867400"/>
            <a:ext cx="1143000" cy="369887"/>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VME 2</a:t>
            </a:r>
          </a:p>
        </p:txBody>
      </p: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3 modules with VME II - A8"/>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85800" y="2514600"/>
            <a:ext cx="7493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p:cNvSpPr>
            <a:spLocks noChangeArrowheads="1"/>
          </p:cNvSpPr>
          <p:nvPr/>
        </p:nvSpPr>
        <p:spPr bwMode="auto">
          <a:xfrm>
            <a:off x="3429000" y="13716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solidFill>
                  <a:srgbClr val="0070C0"/>
                </a:solidFill>
                <a:latin typeface="Arial" panose="020B0604020202020204" pitchFamily="34" charset="0"/>
              </a:rPr>
              <a:t>2 Cooling</a:t>
            </a:r>
          </a:p>
          <a:p>
            <a:pPr eaLnBrk="1" hangingPunct="1">
              <a:lnSpc>
                <a:spcPct val="100000"/>
              </a:lnSpc>
              <a:spcBef>
                <a:spcPct val="0"/>
              </a:spcBef>
              <a:buFontTx/>
              <a:buNone/>
            </a:pPr>
            <a:r>
              <a:rPr lang="en-US" altLang="en-US" sz="1800" b="1" dirty="0">
                <a:solidFill>
                  <a:srgbClr val="FF0000"/>
                </a:solidFill>
                <a:latin typeface="Arial" panose="020B0604020202020204" pitchFamily="34" charset="0"/>
              </a:rPr>
              <a:t>3 Heating</a:t>
            </a:r>
          </a:p>
          <a:p>
            <a:pPr eaLnBrk="1" hangingPunct="1">
              <a:lnSpc>
                <a:spcPct val="100000"/>
              </a:lnSpc>
              <a:spcBef>
                <a:spcPct val="0"/>
              </a:spcBef>
              <a:buFontTx/>
              <a:buNone/>
            </a:pPr>
            <a:r>
              <a:rPr lang="en-US" altLang="en-US" sz="1800" b="1" dirty="0">
                <a:solidFill>
                  <a:srgbClr val="92D050"/>
                </a:solidFill>
                <a:latin typeface="Arial" panose="020B0604020202020204" pitchFamily="34" charset="0"/>
              </a:rPr>
              <a:t>1 Source extracting</a:t>
            </a:r>
          </a:p>
          <a:p>
            <a:pPr eaLnBrk="1" hangingPunct="1">
              <a:lnSpc>
                <a:spcPct val="100000"/>
              </a:lnSpc>
              <a:spcBef>
                <a:spcPct val="0"/>
              </a:spcBef>
              <a:buFontTx/>
              <a:buNone/>
            </a:pPr>
            <a:r>
              <a:rPr lang="en-US" altLang="en-US" sz="1800" b="1" dirty="0">
                <a:solidFill>
                  <a:srgbClr val="000000"/>
                </a:solidFill>
                <a:latin typeface="Arial" panose="020B0604020202020204" pitchFamily="34" charset="0"/>
              </a:rPr>
              <a:t>2 Simultaneous load</a:t>
            </a:r>
          </a:p>
        </p:txBody>
      </p:sp>
      <p:sp>
        <p:nvSpPr>
          <p:cNvPr id="65540" name="Rectangle 6"/>
          <p:cNvSpPr>
            <a:spLocks noChangeArrowheads="1"/>
          </p:cNvSpPr>
          <p:nvPr/>
        </p:nvSpPr>
        <p:spPr bwMode="auto">
          <a:xfrm>
            <a:off x="457200" y="1524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rPr>
              <a:t>Modular Simultaneous H/C with Integrated Heat Recovery (Geothermal Source Water)</a:t>
            </a: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3 modules with VME II - 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7493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4"/>
          <p:cNvSpPr>
            <a:spLocks noChangeArrowheads="1"/>
          </p:cNvSpPr>
          <p:nvPr/>
        </p:nvSpPr>
        <p:spPr bwMode="auto">
          <a:xfrm>
            <a:off x="3200400" y="1295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solidFill>
                  <a:srgbClr val="0070C0"/>
                </a:solidFill>
                <a:latin typeface="Arial" panose="020B0604020202020204" pitchFamily="34" charset="0"/>
              </a:rPr>
              <a:t>2 Cooling</a:t>
            </a:r>
          </a:p>
          <a:p>
            <a:pPr eaLnBrk="1" hangingPunct="1">
              <a:lnSpc>
                <a:spcPct val="100000"/>
              </a:lnSpc>
              <a:spcBef>
                <a:spcPct val="0"/>
              </a:spcBef>
              <a:buFontTx/>
              <a:buNone/>
            </a:pPr>
            <a:r>
              <a:rPr lang="en-US" altLang="en-US" sz="1800" b="1" dirty="0">
                <a:solidFill>
                  <a:srgbClr val="FF0000"/>
                </a:solidFill>
                <a:latin typeface="Arial" panose="020B0604020202020204" pitchFamily="34" charset="0"/>
              </a:rPr>
              <a:t>1 Heating</a:t>
            </a:r>
          </a:p>
          <a:p>
            <a:pPr eaLnBrk="1" hangingPunct="1">
              <a:lnSpc>
                <a:spcPct val="100000"/>
              </a:lnSpc>
              <a:spcBef>
                <a:spcPct val="0"/>
              </a:spcBef>
              <a:buFontTx/>
              <a:buNone/>
            </a:pPr>
            <a:r>
              <a:rPr lang="en-US" altLang="en-US" sz="1800" b="1" dirty="0">
                <a:solidFill>
                  <a:srgbClr val="92D050"/>
                </a:solidFill>
                <a:latin typeface="Arial" panose="020B0604020202020204" pitchFamily="34" charset="0"/>
              </a:rPr>
              <a:t>1 Source rejecting</a:t>
            </a:r>
          </a:p>
          <a:p>
            <a:pPr eaLnBrk="1" hangingPunct="1">
              <a:lnSpc>
                <a:spcPct val="100000"/>
              </a:lnSpc>
              <a:spcBef>
                <a:spcPct val="0"/>
              </a:spcBef>
              <a:buFontTx/>
              <a:buNone/>
            </a:pPr>
            <a:r>
              <a:rPr lang="en-US" altLang="en-US" sz="1800" b="1" dirty="0">
                <a:solidFill>
                  <a:srgbClr val="000000"/>
                </a:solidFill>
                <a:latin typeface="Arial" panose="020B0604020202020204" pitchFamily="34" charset="0"/>
              </a:rPr>
              <a:t>1 Simultaneous load</a:t>
            </a:r>
          </a:p>
        </p:txBody>
      </p:sp>
      <p:sp>
        <p:nvSpPr>
          <p:cNvPr id="67588" name="Rectangle 5"/>
          <p:cNvSpPr>
            <a:spLocks noChangeArrowheads="1"/>
          </p:cNvSpPr>
          <p:nvPr/>
        </p:nvSpPr>
        <p:spPr bwMode="auto">
          <a:xfrm>
            <a:off x="457200" y="1524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latin typeface="Arial Narrow" panose="020B0606020202030204" pitchFamily="34" charset="0"/>
              </a:rPr>
              <a:t>Modular Simultaneous H/C with Integrated Heat Recovery (Geothermal Source Water)</a:t>
            </a:r>
          </a:p>
        </p:txBody>
      </p:sp>
      <p:sp>
        <p:nvSpPr>
          <p:cNvPr id="5" name="TextBox 4"/>
          <p:cNvSpPr txBox="1"/>
          <p:nvPr/>
        </p:nvSpPr>
        <p:spPr>
          <a:xfrm>
            <a:off x="3937000" y="5802313"/>
            <a:ext cx="1143000" cy="369887"/>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VME 2</a:t>
            </a:r>
          </a:p>
        </p:txBody>
      </p:sp>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3 modules with VME II - full schemat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504238"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6"/>
          <p:cNvSpPr>
            <a:spLocks noChangeArrowheads="1"/>
          </p:cNvSpPr>
          <p:nvPr/>
        </p:nvSpPr>
        <p:spPr bwMode="auto">
          <a:xfrm>
            <a:off x="457200" y="762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dirty="0" smtClean="0">
                <a:effectLst>
                  <a:outerShdw blurRad="38100" dist="38100" dir="2700000" algn="tl">
                    <a:srgbClr val="000000">
                      <a:alpha val="43137"/>
                    </a:srgbClr>
                  </a:outerShdw>
                </a:effectLst>
                <a:latin typeface="Arial Narrow" panose="020B0606020202030204" pitchFamily="34" charset="0"/>
              </a:rPr>
              <a:t>Modular Simultaneous H/C with Integrated Heat Recovery (Geothermal Source Water)</a:t>
            </a:r>
          </a:p>
        </p:txBody>
      </p:sp>
      <p:sp>
        <p:nvSpPr>
          <p:cNvPr id="2" name="TextBox 1"/>
          <p:cNvSpPr txBox="1"/>
          <p:nvPr/>
        </p:nvSpPr>
        <p:spPr>
          <a:xfrm>
            <a:off x="502604" y="4343400"/>
            <a:ext cx="4172937" cy="1569660"/>
          </a:xfrm>
          <a:prstGeom prst="rect">
            <a:avLst/>
          </a:prstGeom>
          <a:solidFill>
            <a:srgbClr val="FFFF00"/>
          </a:solidFill>
          <a:ln w="28575">
            <a:solidFill>
              <a:srgbClr val="00B050"/>
            </a:solidFill>
          </a:ln>
        </p:spPr>
        <p:txBody>
          <a:bodyPr wrap="none" rtlCol="0">
            <a:spAutoFit/>
          </a:bodyPr>
          <a:lstStyle/>
          <a:p>
            <a:r>
              <a:rPr lang="en-US" sz="1600" dirty="0" smtClean="0"/>
              <a:t>System Redundancy Considerations SMCH</a:t>
            </a:r>
          </a:p>
          <a:p>
            <a:pPr marL="285750" indent="-285750">
              <a:buFont typeface="Arial" panose="020B0604020202020204" pitchFamily="34" charset="0"/>
              <a:buChar char="•"/>
            </a:pPr>
            <a:r>
              <a:rPr lang="en-US" sz="1600" dirty="0" smtClean="0"/>
              <a:t>Cooling 5 + 1 Modules</a:t>
            </a:r>
          </a:p>
          <a:p>
            <a:pPr marL="285750" indent="-285750">
              <a:buFont typeface="Arial" panose="020B0604020202020204" pitchFamily="34" charset="0"/>
              <a:buChar char="•"/>
            </a:pPr>
            <a:r>
              <a:rPr lang="en-US" sz="1600" dirty="0" smtClean="0"/>
              <a:t>Heating 5 + 1 Modules + Back-up Boiler</a:t>
            </a:r>
          </a:p>
          <a:p>
            <a:pPr marL="285750" indent="-285750">
              <a:buFont typeface="Arial" panose="020B0604020202020204" pitchFamily="34" charset="0"/>
              <a:buChar char="•"/>
            </a:pPr>
            <a:r>
              <a:rPr lang="en-US" sz="1600" dirty="0" smtClean="0"/>
              <a:t>Pumping (3) 50% Pumps on each Loop</a:t>
            </a:r>
          </a:p>
          <a:p>
            <a:pPr marL="285750" indent="-285750">
              <a:buFont typeface="Arial" panose="020B0604020202020204" pitchFamily="34" charset="0"/>
              <a:buChar char="•"/>
            </a:pPr>
            <a:r>
              <a:rPr lang="en-US" sz="1600" dirty="0" smtClean="0"/>
              <a:t>Dual Power Feeds (Generator)</a:t>
            </a:r>
          </a:p>
          <a:p>
            <a:pPr marL="285750" indent="-285750">
              <a:buFont typeface="Arial" panose="020B0604020202020204" pitchFamily="34" charset="0"/>
              <a:buChar char="•"/>
            </a:pPr>
            <a:r>
              <a:rPr lang="en-US" sz="1600" dirty="0" smtClean="0"/>
              <a:t>FANWALL Technology for Surgery AHU</a:t>
            </a:r>
            <a:endParaRPr lang="en-US" sz="1600" dirty="0"/>
          </a:p>
        </p:txBody>
      </p:sp>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152400"/>
            <a:ext cx="8465662" cy="6046901"/>
          </a:xfrm>
          <a:prstGeom prst="rect">
            <a:avLst/>
          </a:prstGeom>
        </p:spPr>
      </p:pic>
      <p:sp>
        <p:nvSpPr>
          <p:cNvPr id="6" name="TextBox 5"/>
          <p:cNvSpPr txBox="1"/>
          <p:nvPr/>
        </p:nvSpPr>
        <p:spPr>
          <a:xfrm>
            <a:off x="5181600" y="990600"/>
            <a:ext cx="3499676" cy="1323439"/>
          </a:xfrm>
          <a:prstGeom prst="rect">
            <a:avLst/>
          </a:prstGeom>
          <a:solidFill>
            <a:srgbClr val="FFFF00"/>
          </a:solidFill>
          <a:ln w="28575">
            <a:solidFill>
              <a:srgbClr val="00B050"/>
            </a:solidFill>
          </a:ln>
        </p:spPr>
        <p:txBody>
          <a:bodyPr wrap="none" rtlCol="0">
            <a:spAutoFit/>
          </a:bodyPr>
          <a:lstStyle/>
          <a:p>
            <a:r>
              <a:rPr lang="en-US" sz="1600" dirty="0" smtClean="0"/>
              <a:t>System Redundancy Considerations</a:t>
            </a:r>
          </a:p>
          <a:p>
            <a:pPr marL="285750" indent="-285750">
              <a:buFont typeface="Arial" panose="020B0604020202020204" pitchFamily="34" charset="0"/>
              <a:buChar char="•"/>
            </a:pPr>
            <a:r>
              <a:rPr lang="en-US" sz="1600" dirty="0" smtClean="0"/>
              <a:t>Dual Geo Mains</a:t>
            </a:r>
          </a:p>
          <a:p>
            <a:pPr marL="285750" indent="-285750">
              <a:buFont typeface="Arial" panose="020B0604020202020204" pitchFamily="34" charset="0"/>
              <a:buChar char="•"/>
            </a:pPr>
            <a:r>
              <a:rPr lang="en-US" sz="1600" dirty="0" smtClean="0"/>
              <a:t>Dual Vaults each with:</a:t>
            </a:r>
          </a:p>
          <a:p>
            <a:pPr marL="742950" lvl="1" indent="-285750">
              <a:buFont typeface="Arial" panose="020B0604020202020204" pitchFamily="34" charset="0"/>
              <a:buChar char="•"/>
            </a:pPr>
            <a:r>
              <a:rPr lang="en-US" sz="1600" dirty="0" smtClean="0"/>
              <a:t>7 + 1 Independent Circuits</a:t>
            </a:r>
          </a:p>
          <a:p>
            <a:pPr marL="742950" lvl="1" indent="-285750">
              <a:buFont typeface="Arial" panose="020B0604020202020204" pitchFamily="34" charset="0"/>
              <a:buChar char="•"/>
            </a:pPr>
            <a:r>
              <a:rPr lang="en-US" sz="1600" dirty="0" smtClean="0"/>
              <a:t>Room for 50% Growth</a:t>
            </a:r>
          </a:p>
        </p:txBody>
      </p:sp>
    </p:spTree>
    <p:extLst>
      <p:ext uri="{BB962C8B-B14F-4D97-AF65-F5344CB8AC3E}">
        <p14:creationId xmlns:p14="http://schemas.microsoft.com/office/powerpoint/2010/main" val="193490095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11145" y="152400"/>
            <a:ext cx="7886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4000" dirty="0" smtClean="0">
                <a:latin typeface="Arial" panose="020B0604020202020204" pitchFamily="34" charset="0"/>
              </a:rPr>
              <a:t>St Mary’s Community Hospital</a:t>
            </a:r>
            <a:br>
              <a:rPr lang="en-US" altLang="en-US" sz="4000" dirty="0" smtClean="0">
                <a:latin typeface="Arial" panose="020B0604020202020204" pitchFamily="34" charset="0"/>
              </a:rPr>
            </a:br>
            <a:r>
              <a:rPr lang="en-US" altLang="en-US" sz="2400" dirty="0" smtClean="0">
                <a:solidFill>
                  <a:srgbClr val="0070C0"/>
                </a:solidFill>
                <a:latin typeface="Arial" panose="020B0604020202020204" pitchFamily="34" charset="0"/>
              </a:rPr>
              <a:t>THANK YOU!</a:t>
            </a:r>
          </a:p>
        </p:txBody>
      </p:sp>
      <p:sp>
        <p:nvSpPr>
          <p:cNvPr id="2" name="TextBox 1"/>
          <p:cNvSpPr txBox="1"/>
          <p:nvPr/>
        </p:nvSpPr>
        <p:spPr>
          <a:xfrm>
            <a:off x="990600" y="3962400"/>
            <a:ext cx="2274982" cy="1877437"/>
          </a:xfrm>
          <a:prstGeom prst="rect">
            <a:avLst/>
          </a:prstGeom>
          <a:noFill/>
        </p:spPr>
        <p:txBody>
          <a:bodyPr wrap="none" rtlCol="0">
            <a:spAutoFit/>
          </a:bodyPr>
          <a:lstStyle/>
          <a:p>
            <a:r>
              <a:rPr lang="en-US" dirty="0" smtClean="0">
                <a:solidFill>
                  <a:srgbClr val="0070C0"/>
                </a:solidFill>
              </a:rPr>
              <a:t>JE Dunn Leadership</a:t>
            </a:r>
          </a:p>
          <a:p>
            <a:pPr marL="285750" indent="-285750">
              <a:buFont typeface="Arial" panose="020B0604020202020204" pitchFamily="34" charset="0"/>
              <a:buChar char="•"/>
            </a:pPr>
            <a:r>
              <a:rPr lang="en-US" sz="1400" dirty="0" smtClean="0"/>
              <a:t>Jason Studt</a:t>
            </a:r>
          </a:p>
          <a:p>
            <a:pPr marL="285750" indent="-285750">
              <a:buFont typeface="Arial" panose="020B0604020202020204" pitchFamily="34" charset="0"/>
              <a:buChar char="•"/>
            </a:pPr>
            <a:r>
              <a:rPr lang="en-US" sz="1400" dirty="0" smtClean="0"/>
              <a:t>Joe Jelden</a:t>
            </a:r>
          </a:p>
          <a:p>
            <a:pPr marL="285750" indent="-285750">
              <a:buFont typeface="Arial" panose="020B0604020202020204" pitchFamily="34" charset="0"/>
              <a:buChar char="•"/>
            </a:pPr>
            <a:r>
              <a:rPr lang="en-US" sz="1400" dirty="0" smtClean="0"/>
              <a:t>Corey Erdkamp</a:t>
            </a:r>
          </a:p>
          <a:p>
            <a:pPr marL="285750" indent="-285750">
              <a:buFont typeface="Arial" panose="020B0604020202020204" pitchFamily="34" charset="0"/>
              <a:buChar char="•"/>
            </a:pPr>
            <a:r>
              <a:rPr lang="en-US" sz="1400" dirty="0" smtClean="0"/>
              <a:t>John Hoodjer</a:t>
            </a:r>
          </a:p>
          <a:p>
            <a:pPr marL="285750" indent="-285750">
              <a:buFont typeface="Arial" panose="020B0604020202020204" pitchFamily="34" charset="0"/>
              <a:buChar char="•"/>
            </a:pPr>
            <a:r>
              <a:rPr lang="en-US" sz="1400" dirty="0" smtClean="0"/>
              <a:t>Mike Miskowiec</a:t>
            </a:r>
          </a:p>
          <a:p>
            <a:pPr marL="285750" indent="-285750">
              <a:buFont typeface="Arial" panose="020B0604020202020204" pitchFamily="34" charset="0"/>
              <a:buChar char="•"/>
            </a:pPr>
            <a:r>
              <a:rPr lang="en-US" sz="1400" dirty="0" smtClean="0"/>
              <a:t>Doug Duren</a:t>
            </a:r>
          </a:p>
          <a:p>
            <a:pPr marL="285750" indent="-285750">
              <a:buFont typeface="Arial" panose="020B0604020202020204" pitchFamily="34" charset="0"/>
              <a:buChar char="•"/>
            </a:pPr>
            <a:r>
              <a:rPr lang="en-US" sz="1400" dirty="0" smtClean="0"/>
              <a:t>Ryan Watzke</a:t>
            </a:r>
            <a:endParaRPr lang="en-US" dirty="0" smtClean="0"/>
          </a:p>
        </p:txBody>
      </p:sp>
      <p:sp>
        <p:nvSpPr>
          <p:cNvPr id="6" name="TextBox 5"/>
          <p:cNvSpPr txBox="1"/>
          <p:nvPr/>
        </p:nvSpPr>
        <p:spPr>
          <a:xfrm>
            <a:off x="534472" y="2209800"/>
            <a:ext cx="2026517" cy="1231106"/>
          </a:xfrm>
          <a:prstGeom prst="rect">
            <a:avLst/>
          </a:prstGeom>
          <a:noFill/>
        </p:spPr>
        <p:txBody>
          <a:bodyPr wrap="none" rtlCol="0">
            <a:spAutoFit/>
          </a:bodyPr>
          <a:lstStyle/>
          <a:p>
            <a:r>
              <a:rPr lang="en-US" dirty="0" smtClean="0">
                <a:solidFill>
                  <a:srgbClr val="0070C0"/>
                </a:solidFill>
              </a:rPr>
              <a:t>CHI Leadership</a:t>
            </a:r>
          </a:p>
          <a:p>
            <a:pPr marL="285750" indent="-285750">
              <a:buFont typeface="Arial" panose="020B0604020202020204" pitchFamily="34" charset="0"/>
              <a:buChar char="•"/>
            </a:pPr>
            <a:r>
              <a:rPr lang="en-US" sz="1400" dirty="0" smtClean="0"/>
              <a:t>Skanda </a:t>
            </a:r>
            <a:r>
              <a:rPr lang="en-US" altLang="en-US" sz="1400" dirty="0" err="1" smtClean="0"/>
              <a:t>Skandaverl</a:t>
            </a:r>
            <a:endParaRPr lang="en-US" altLang="en-US" sz="1400" dirty="0" smtClean="0"/>
          </a:p>
          <a:p>
            <a:pPr marL="285750" indent="-285750">
              <a:buFont typeface="Arial" panose="020B0604020202020204" pitchFamily="34" charset="0"/>
              <a:buChar char="•"/>
            </a:pPr>
            <a:r>
              <a:rPr lang="en-US" sz="1400" dirty="0" smtClean="0"/>
              <a:t>Daniel Kelly</a:t>
            </a:r>
          </a:p>
          <a:p>
            <a:pPr marL="285750" indent="-285750">
              <a:buFont typeface="Arial" panose="020B0604020202020204" pitchFamily="34" charset="0"/>
              <a:buChar char="•"/>
            </a:pPr>
            <a:r>
              <a:rPr lang="en-US" sz="1400" dirty="0" smtClean="0"/>
              <a:t>Steven Walker</a:t>
            </a:r>
          </a:p>
          <a:p>
            <a:pPr marL="285750" indent="-285750">
              <a:buFont typeface="Arial" panose="020B0604020202020204" pitchFamily="34" charset="0"/>
              <a:buChar char="•"/>
            </a:pPr>
            <a:r>
              <a:rPr lang="en-US" sz="1400" dirty="0" smtClean="0"/>
              <a:t>Frank Emsick</a:t>
            </a:r>
          </a:p>
        </p:txBody>
      </p:sp>
      <p:sp>
        <p:nvSpPr>
          <p:cNvPr id="7" name="TextBox 6"/>
          <p:cNvSpPr txBox="1"/>
          <p:nvPr/>
        </p:nvSpPr>
        <p:spPr>
          <a:xfrm>
            <a:off x="2865136" y="1649534"/>
            <a:ext cx="2483372" cy="1877437"/>
          </a:xfrm>
          <a:prstGeom prst="rect">
            <a:avLst/>
          </a:prstGeom>
          <a:noFill/>
        </p:spPr>
        <p:txBody>
          <a:bodyPr wrap="none" rtlCol="0">
            <a:spAutoFit/>
          </a:bodyPr>
          <a:lstStyle/>
          <a:p>
            <a:r>
              <a:rPr lang="en-US" dirty="0" smtClean="0">
                <a:solidFill>
                  <a:srgbClr val="0070C0"/>
                </a:solidFill>
              </a:rPr>
              <a:t>Design Teamwork</a:t>
            </a:r>
          </a:p>
          <a:p>
            <a:pPr marL="285750" indent="-285750">
              <a:buFont typeface="Arial" panose="020B0604020202020204" pitchFamily="34" charset="0"/>
              <a:buChar char="•"/>
            </a:pPr>
            <a:r>
              <a:rPr lang="en-US" sz="1400" dirty="0" smtClean="0"/>
              <a:t>Eric Granzow SES</a:t>
            </a:r>
          </a:p>
          <a:p>
            <a:pPr marL="285750" indent="-285750">
              <a:buFont typeface="Arial" panose="020B0604020202020204" pitchFamily="34" charset="0"/>
              <a:buChar char="•"/>
            </a:pPr>
            <a:r>
              <a:rPr lang="en-US" sz="1400" dirty="0" smtClean="0"/>
              <a:t>Eric Sherman SES</a:t>
            </a:r>
          </a:p>
          <a:p>
            <a:pPr marL="285750" indent="-285750">
              <a:buFont typeface="Arial" panose="020B0604020202020204" pitchFamily="34" charset="0"/>
              <a:buChar char="•"/>
            </a:pPr>
            <a:r>
              <a:rPr lang="en-US" sz="1400" dirty="0" smtClean="0"/>
              <a:t>Bob Weber CR</a:t>
            </a:r>
          </a:p>
          <a:p>
            <a:pPr marL="285750" indent="-285750">
              <a:buFont typeface="Arial" panose="020B0604020202020204" pitchFamily="34" charset="0"/>
              <a:buChar char="•"/>
            </a:pPr>
            <a:r>
              <a:rPr lang="en-US" sz="1400" dirty="0" smtClean="0"/>
              <a:t>Sam Meints CR</a:t>
            </a:r>
          </a:p>
          <a:p>
            <a:pPr marL="285750" indent="-285750">
              <a:buFont typeface="Arial" panose="020B0604020202020204" pitchFamily="34" charset="0"/>
              <a:buChar char="•"/>
            </a:pPr>
            <a:r>
              <a:rPr lang="en-US" sz="1400" dirty="0" smtClean="0"/>
              <a:t>Ash </a:t>
            </a:r>
            <a:r>
              <a:rPr lang="en-US" sz="1400" dirty="0" err="1" smtClean="0"/>
              <a:t>Prabhakar</a:t>
            </a:r>
            <a:r>
              <a:rPr lang="en-US" sz="1400" dirty="0" smtClean="0"/>
              <a:t> CR</a:t>
            </a:r>
          </a:p>
          <a:p>
            <a:pPr marL="285750" indent="-285750">
              <a:buFont typeface="Arial" panose="020B0604020202020204" pitchFamily="34" charset="0"/>
              <a:buChar char="•"/>
            </a:pPr>
            <a:r>
              <a:rPr lang="en-US" sz="1400" dirty="0" smtClean="0"/>
              <a:t>Blake Winter CR</a:t>
            </a:r>
          </a:p>
          <a:p>
            <a:pPr marL="285750" indent="-285750">
              <a:buFont typeface="Arial" panose="020B0604020202020204" pitchFamily="34" charset="0"/>
              <a:buChar char="•"/>
            </a:pPr>
            <a:r>
              <a:rPr lang="en-US" sz="1400" dirty="0" smtClean="0"/>
              <a:t>Bruce Barrett - </a:t>
            </a:r>
            <a:r>
              <a:rPr lang="en-US" sz="1400" dirty="0" err="1" smtClean="0"/>
              <a:t>Multistack</a:t>
            </a:r>
            <a:endParaRPr lang="en-US" sz="1400" dirty="0" smtClean="0"/>
          </a:p>
        </p:txBody>
      </p:sp>
      <p:sp>
        <p:nvSpPr>
          <p:cNvPr id="8" name="TextBox 7"/>
          <p:cNvSpPr txBox="1"/>
          <p:nvPr/>
        </p:nvSpPr>
        <p:spPr>
          <a:xfrm>
            <a:off x="5652655" y="1661984"/>
            <a:ext cx="3149965" cy="2523768"/>
          </a:xfrm>
          <a:prstGeom prst="rect">
            <a:avLst/>
          </a:prstGeom>
          <a:noFill/>
        </p:spPr>
        <p:txBody>
          <a:bodyPr wrap="none" rtlCol="0">
            <a:spAutoFit/>
          </a:bodyPr>
          <a:lstStyle/>
          <a:p>
            <a:r>
              <a:rPr lang="en-US" dirty="0" smtClean="0">
                <a:solidFill>
                  <a:srgbClr val="0070C0"/>
                </a:solidFill>
              </a:rPr>
              <a:t>Contractor Teamwork</a:t>
            </a:r>
          </a:p>
          <a:p>
            <a:pPr marL="285750" indent="-285750">
              <a:buFont typeface="Arial" panose="020B0604020202020204" pitchFamily="34" charset="0"/>
              <a:buChar char="•"/>
            </a:pPr>
            <a:r>
              <a:rPr lang="en-US" sz="1400" dirty="0"/>
              <a:t>Fred Henry – Mid America </a:t>
            </a:r>
            <a:r>
              <a:rPr lang="en-US" sz="1400" dirty="0" smtClean="0"/>
              <a:t>Drilling</a:t>
            </a:r>
          </a:p>
          <a:p>
            <a:pPr marL="285750" indent="-285750">
              <a:buFont typeface="Arial" panose="020B0604020202020204" pitchFamily="34" charset="0"/>
              <a:buChar char="•"/>
            </a:pPr>
            <a:r>
              <a:rPr lang="en-US" sz="1400" dirty="0" smtClean="0"/>
              <a:t>Jodi Crane – Mid America Drilling</a:t>
            </a:r>
            <a:endParaRPr lang="en-US" sz="1400" dirty="0"/>
          </a:p>
          <a:p>
            <a:pPr marL="285750" indent="-285750">
              <a:buFont typeface="Arial" panose="020B0604020202020204" pitchFamily="34" charset="0"/>
              <a:buChar char="•"/>
            </a:pPr>
            <a:r>
              <a:rPr lang="en-US" sz="1400" dirty="0" smtClean="0"/>
              <a:t>Alan Busch - CMI</a:t>
            </a:r>
          </a:p>
          <a:p>
            <a:pPr marL="285750" indent="-285750">
              <a:buFont typeface="Arial" panose="020B0604020202020204" pitchFamily="34" charset="0"/>
              <a:buChar char="•"/>
            </a:pPr>
            <a:r>
              <a:rPr lang="en-US" sz="1400" dirty="0" smtClean="0"/>
              <a:t>Frederick </a:t>
            </a:r>
            <a:r>
              <a:rPr lang="en-US" sz="1400" dirty="0" err="1" smtClean="0"/>
              <a:t>Larouge</a:t>
            </a:r>
            <a:r>
              <a:rPr lang="en-US" sz="1400" dirty="0" smtClean="0"/>
              <a:t> - CMI</a:t>
            </a:r>
          </a:p>
          <a:p>
            <a:pPr marL="285750" indent="-285750">
              <a:buFont typeface="Arial" panose="020B0604020202020204" pitchFamily="34" charset="0"/>
              <a:buChar char="•"/>
            </a:pPr>
            <a:r>
              <a:rPr lang="en-US" sz="1400" dirty="0" smtClean="0"/>
              <a:t>Brian </a:t>
            </a:r>
            <a:r>
              <a:rPr lang="en-US" sz="1400" dirty="0" err="1" smtClean="0"/>
              <a:t>Crogg</a:t>
            </a:r>
            <a:r>
              <a:rPr lang="en-US" sz="1400" dirty="0" smtClean="0"/>
              <a:t> – Midlands</a:t>
            </a:r>
          </a:p>
          <a:p>
            <a:pPr marL="285750" indent="-285750">
              <a:buFont typeface="Arial" panose="020B0604020202020204" pitchFamily="34" charset="0"/>
              <a:buChar char="•"/>
            </a:pPr>
            <a:r>
              <a:rPr lang="en-US" sz="1400" dirty="0" smtClean="0"/>
              <a:t>Phil Frank – Midlands</a:t>
            </a:r>
          </a:p>
          <a:p>
            <a:pPr marL="285750" indent="-285750">
              <a:buFont typeface="Arial" panose="020B0604020202020204" pitchFamily="34" charset="0"/>
              <a:buChar char="•"/>
            </a:pPr>
            <a:r>
              <a:rPr lang="en-US" sz="1400" dirty="0" smtClean="0"/>
              <a:t>Ron Lannin - Commonwealth</a:t>
            </a:r>
          </a:p>
          <a:p>
            <a:pPr marL="285750" indent="-285750">
              <a:buFont typeface="Arial" panose="020B0604020202020204" pitchFamily="34" charset="0"/>
              <a:buChar char="•"/>
            </a:pPr>
            <a:r>
              <a:rPr lang="en-US" sz="1400" dirty="0" smtClean="0"/>
              <a:t>Bob Philips – Commonwealth</a:t>
            </a:r>
          </a:p>
          <a:p>
            <a:pPr marL="285750" indent="-285750">
              <a:buFont typeface="Arial" panose="020B0604020202020204" pitchFamily="34" charset="0"/>
              <a:buChar char="•"/>
            </a:pPr>
            <a:r>
              <a:rPr lang="en-US" sz="1400" dirty="0" smtClean="0"/>
              <a:t>Jennifer Harris – JE Dunn</a:t>
            </a:r>
          </a:p>
          <a:p>
            <a:pPr marL="285750" indent="-285750">
              <a:buFont typeface="Arial" panose="020B0604020202020204" pitchFamily="34" charset="0"/>
              <a:buChar char="•"/>
            </a:pPr>
            <a:r>
              <a:rPr lang="en-US" sz="1400" dirty="0" smtClean="0"/>
              <a:t>Mark Morris – Mechanical Sales</a:t>
            </a:r>
          </a:p>
        </p:txBody>
      </p:sp>
      <p:sp>
        <p:nvSpPr>
          <p:cNvPr id="9" name="TextBox 8"/>
          <p:cNvSpPr txBox="1"/>
          <p:nvPr/>
        </p:nvSpPr>
        <p:spPr>
          <a:xfrm>
            <a:off x="4009749" y="4289524"/>
            <a:ext cx="3185231" cy="1661993"/>
          </a:xfrm>
          <a:prstGeom prst="rect">
            <a:avLst/>
          </a:prstGeom>
          <a:noFill/>
        </p:spPr>
        <p:txBody>
          <a:bodyPr wrap="none" rtlCol="0">
            <a:spAutoFit/>
          </a:bodyPr>
          <a:lstStyle/>
          <a:p>
            <a:r>
              <a:rPr lang="en-US" dirty="0" smtClean="0">
                <a:solidFill>
                  <a:srgbClr val="0070C0"/>
                </a:solidFill>
              </a:rPr>
              <a:t>Commissioning Teamwork</a:t>
            </a:r>
          </a:p>
          <a:p>
            <a:pPr marL="285750" indent="-285750">
              <a:buFont typeface="Arial" panose="020B0604020202020204" pitchFamily="34" charset="0"/>
              <a:buChar char="•"/>
            </a:pPr>
            <a:r>
              <a:rPr lang="en-US" sz="1400" dirty="0" smtClean="0"/>
              <a:t>Carl Beebe – JE Dunn</a:t>
            </a:r>
          </a:p>
          <a:p>
            <a:pPr marL="285750" indent="-285750">
              <a:buFont typeface="Arial" panose="020B0604020202020204" pitchFamily="34" charset="0"/>
              <a:buChar char="•"/>
            </a:pPr>
            <a:r>
              <a:rPr lang="en-US" sz="1400" dirty="0" smtClean="0"/>
              <a:t>Terry </a:t>
            </a:r>
            <a:r>
              <a:rPr lang="en-US" sz="1400" dirty="0" err="1" smtClean="0"/>
              <a:t>Stohs</a:t>
            </a:r>
            <a:r>
              <a:rPr lang="en-US" sz="1400" dirty="0" smtClean="0"/>
              <a:t> – SES</a:t>
            </a:r>
          </a:p>
          <a:p>
            <a:pPr marL="285750" indent="-285750">
              <a:buFont typeface="Arial" panose="020B0604020202020204" pitchFamily="34" charset="0"/>
              <a:buChar char="•"/>
            </a:pPr>
            <a:r>
              <a:rPr lang="en-US" sz="1400" dirty="0" smtClean="0"/>
              <a:t>James Stauch - SES</a:t>
            </a:r>
          </a:p>
          <a:p>
            <a:pPr marL="285750" indent="-285750">
              <a:buFont typeface="Arial" panose="020B0604020202020204" pitchFamily="34" charset="0"/>
              <a:buChar char="•"/>
            </a:pPr>
            <a:r>
              <a:rPr lang="en-US" sz="1400" dirty="0" smtClean="0"/>
              <a:t>Andy Morrow – Mechanical Sales</a:t>
            </a:r>
          </a:p>
          <a:p>
            <a:pPr marL="285750" indent="-285750">
              <a:buFont typeface="Arial" panose="020B0604020202020204" pitchFamily="34" charset="0"/>
              <a:buChar char="•"/>
            </a:pPr>
            <a:r>
              <a:rPr lang="en-US" sz="1400" dirty="0" smtClean="0"/>
              <a:t>Wayne Bobek – Mechanical Sales</a:t>
            </a:r>
          </a:p>
          <a:p>
            <a:pPr marL="285750" indent="-285750">
              <a:buFont typeface="Arial" panose="020B0604020202020204" pitchFamily="34" charset="0"/>
              <a:buChar char="•"/>
            </a:pPr>
            <a:r>
              <a:rPr lang="en-US" sz="1400" dirty="0" smtClean="0"/>
              <a:t>Brett </a:t>
            </a:r>
            <a:r>
              <a:rPr lang="en-US" sz="1400" dirty="0" err="1" smtClean="0"/>
              <a:t>Schillin</a:t>
            </a:r>
            <a:r>
              <a:rPr lang="en-US" sz="1400" dirty="0" smtClean="0"/>
              <a:t> - </a:t>
            </a:r>
            <a:r>
              <a:rPr lang="en-US" sz="1400" dirty="0" err="1" smtClean="0"/>
              <a:t>Multistack</a:t>
            </a:r>
            <a:endParaRPr lang="en-US" sz="1400" dirty="0" smtClean="0"/>
          </a:p>
        </p:txBody>
      </p:sp>
    </p:spTree>
    <p:extLst>
      <p:ext uri="{BB962C8B-B14F-4D97-AF65-F5344CB8AC3E}">
        <p14:creationId xmlns:p14="http://schemas.microsoft.com/office/powerpoint/2010/main" val="82186304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Epic"/>
          <p:cNvPicPr>
            <a:picLocks noChangeAspect="1" noChangeArrowheads="1"/>
          </p:cNvPicPr>
          <p:nvPr/>
        </p:nvPicPr>
        <p:blipFill>
          <a:blip r:embed="rId3">
            <a:extLst>
              <a:ext uri="{28A0092B-C50C-407E-A947-70E740481C1C}">
                <a14:useLocalDpi xmlns:a14="http://schemas.microsoft.com/office/drawing/2010/main" val="0"/>
              </a:ext>
            </a:extLst>
          </a:blip>
          <a:srcRect t="2225" r="1260" b="9892"/>
          <a:stretch>
            <a:fillRect/>
          </a:stretch>
        </p:blipFill>
        <p:spPr bwMode="auto">
          <a:xfrm>
            <a:off x="1220692" y="1061376"/>
            <a:ext cx="6934200" cy="461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5"/>
          <p:cNvSpPr>
            <a:spLocks noChangeArrowheads="1"/>
          </p:cNvSpPr>
          <p:nvPr/>
        </p:nvSpPr>
        <p:spPr bwMode="auto">
          <a:xfrm>
            <a:off x="1752600" y="2178263"/>
            <a:ext cx="16541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30000"/>
              </a:spcBef>
              <a:buFontTx/>
              <a:buNone/>
            </a:pPr>
            <a:r>
              <a:rPr lang="en-US" altLang="en-US" sz="1600" dirty="0">
                <a:latin typeface="Arial" panose="020B0604020202020204" pitchFamily="34" charset="0"/>
              </a:rPr>
              <a:t>Learning Center</a:t>
            </a:r>
          </a:p>
        </p:txBody>
      </p:sp>
      <p:sp>
        <p:nvSpPr>
          <p:cNvPr id="58374" name="Rectangle 6"/>
          <p:cNvSpPr>
            <a:spLocks noChangeArrowheads="1"/>
          </p:cNvSpPr>
          <p:nvPr/>
        </p:nvSpPr>
        <p:spPr bwMode="auto">
          <a:xfrm>
            <a:off x="6116800" y="2297112"/>
            <a:ext cx="11191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30000"/>
              </a:spcBef>
              <a:buFontTx/>
              <a:buNone/>
            </a:pPr>
            <a:r>
              <a:rPr lang="en-US" altLang="en-US" sz="1600" dirty="0">
                <a:latin typeface="Arial" panose="020B0604020202020204" pitchFamily="34" charset="0"/>
              </a:rPr>
              <a:t>Campus 2</a:t>
            </a:r>
          </a:p>
        </p:txBody>
      </p:sp>
      <p:sp>
        <p:nvSpPr>
          <p:cNvPr id="58375" name="Rectangle 7"/>
          <p:cNvSpPr>
            <a:spLocks noChangeArrowheads="1"/>
          </p:cNvSpPr>
          <p:nvPr/>
        </p:nvSpPr>
        <p:spPr bwMode="auto">
          <a:xfrm>
            <a:off x="2579687" y="4511545"/>
            <a:ext cx="11191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30000"/>
              </a:spcBef>
              <a:buFontTx/>
              <a:buNone/>
            </a:pPr>
            <a:r>
              <a:rPr lang="en-US" altLang="en-US" sz="1600" dirty="0">
                <a:latin typeface="Arial" panose="020B0604020202020204" pitchFamily="34" charset="0"/>
              </a:rPr>
              <a:t>Campus 1</a:t>
            </a:r>
          </a:p>
        </p:txBody>
      </p:sp>
      <p:sp>
        <p:nvSpPr>
          <p:cNvPr id="237580" name="Rectangle 12"/>
          <p:cNvSpPr>
            <a:spLocks noChangeArrowheads="1"/>
          </p:cNvSpPr>
          <p:nvPr/>
        </p:nvSpPr>
        <p:spPr bwMode="auto">
          <a:xfrm>
            <a:off x="4495800" y="2209800"/>
            <a:ext cx="6461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defRPr/>
            </a:pPr>
            <a:r>
              <a:rPr lang="en-US" sz="1067" dirty="0"/>
              <a:t>Parking</a:t>
            </a:r>
          </a:p>
        </p:txBody>
      </p:sp>
      <p:sp>
        <p:nvSpPr>
          <p:cNvPr id="237581" name="Rectangle 13"/>
          <p:cNvSpPr>
            <a:spLocks noChangeArrowheads="1"/>
          </p:cNvSpPr>
          <p:nvPr/>
        </p:nvSpPr>
        <p:spPr bwMode="auto">
          <a:xfrm>
            <a:off x="5257800" y="4376738"/>
            <a:ext cx="6461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defRPr/>
            </a:pPr>
            <a:r>
              <a:rPr lang="en-US" sz="1067" dirty="0"/>
              <a:t>Parking</a:t>
            </a:r>
          </a:p>
        </p:txBody>
      </p:sp>
      <p:sp>
        <p:nvSpPr>
          <p:cNvPr id="14" name="Rectangle 2"/>
          <p:cNvSpPr>
            <a:spLocks noGrp="1" noChangeArrowheads="1"/>
          </p:cNvSpPr>
          <p:nvPr>
            <p:ph type="title"/>
          </p:nvPr>
        </p:nvSpPr>
        <p:spPr>
          <a:xfrm>
            <a:off x="473595" y="53422"/>
            <a:ext cx="8428394" cy="1099692"/>
          </a:xfrm>
        </p:spPr>
        <p:txBody>
          <a:bodyPr/>
          <a:lstStyle/>
          <a:p>
            <a:pPr algn="ctr"/>
            <a:r>
              <a:rPr lang="en-US" altLang="en-US" sz="4000" dirty="0" smtClean="0"/>
              <a:t>Other Installations - </a:t>
            </a:r>
            <a:r>
              <a:rPr lang="en-US" altLang="en-US" sz="4000" b="1" i="1" dirty="0" smtClean="0">
                <a:solidFill>
                  <a:srgbClr val="C00000"/>
                </a:solidFill>
              </a:rPr>
              <a:t>Epic</a:t>
            </a:r>
            <a:r>
              <a:rPr lang="en-US" altLang="en-US" sz="4000" dirty="0" smtClean="0"/>
              <a:t> Systems </a:t>
            </a:r>
          </a:p>
        </p:txBody>
      </p:sp>
      <p:sp>
        <p:nvSpPr>
          <p:cNvPr id="2" name="Rectangle 1"/>
          <p:cNvSpPr/>
          <p:nvPr/>
        </p:nvSpPr>
        <p:spPr>
          <a:xfrm>
            <a:off x="472040" y="5715000"/>
            <a:ext cx="8393113" cy="523220"/>
          </a:xfrm>
          <a:prstGeom prst="rect">
            <a:avLst/>
          </a:prstGeom>
        </p:spPr>
        <p:txBody>
          <a:bodyPr wrap="square">
            <a:spAutoFit/>
          </a:bodyPr>
          <a:lstStyle/>
          <a:p>
            <a:pPr algn="ctr"/>
            <a:r>
              <a:rPr lang="en-US" sz="1400" b="1" dirty="0" smtClean="0"/>
              <a:t>Epic Systems Corporation</a:t>
            </a:r>
            <a:r>
              <a:rPr lang="en-US" sz="1400" dirty="0" smtClean="0"/>
              <a:t> is a privately held healthcare software company. According to the company, Hospitals that use its software hold medical records of 54% of patients in the U.S.</a:t>
            </a:r>
            <a:endParaRPr lang="en-US" sz="1400" dirty="0"/>
          </a:p>
        </p:txBody>
      </p:sp>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581400" y="-50736"/>
            <a:ext cx="4787900" cy="1143000"/>
          </a:xfrm>
        </p:spPr>
        <p:txBody>
          <a:bodyPr/>
          <a:lstStyle/>
          <a:p>
            <a:pPr algn="ctr"/>
            <a:r>
              <a:rPr lang="en-US" altLang="en-US" sz="4800" dirty="0" smtClean="0"/>
              <a:t/>
            </a:r>
            <a:br>
              <a:rPr lang="en-US" altLang="en-US" sz="4800" dirty="0" smtClean="0"/>
            </a:br>
            <a:r>
              <a:rPr lang="en-US" altLang="en-US" sz="4800" dirty="0" smtClean="0"/>
              <a:t>        </a:t>
            </a:r>
            <a:r>
              <a:rPr lang="en-US" altLang="en-US" sz="3600" dirty="0" err="1" smtClean="0"/>
              <a:t>Verona,Wisconsin</a:t>
            </a:r>
            <a:r>
              <a:rPr lang="en-US" altLang="en-US" sz="3600" dirty="0" smtClean="0"/>
              <a:t> </a:t>
            </a:r>
            <a:endParaRPr lang="en-US" altLang="en-US" sz="4800" dirty="0" smtClean="0"/>
          </a:p>
        </p:txBody>
      </p:sp>
      <p:sp>
        <p:nvSpPr>
          <p:cNvPr id="532483" name="Rectangle 3"/>
          <p:cNvSpPr>
            <a:spLocks noChangeArrowheads="1"/>
          </p:cNvSpPr>
          <p:nvPr/>
        </p:nvSpPr>
        <p:spPr bwMode="auto">
          <a:xfrm>
            <a:off x="381000" y="1828800"/>
            <a:ext cx="8578850"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74" tIns="40637" rIns="81274" bIns="40637"/>
          <a:lstStyle/>
          <a:p>
            <a:pPr marL="342900" indent="-342900">
              <a:spcBef>
                <a:spcPct val="20000"/>
              </a:spcBef>
              <a:buClr>
                <a:schemeClr val="tx1"/>
              </a:buClr>
              <a:buSzPct val="104000"/>
              <a:buFont typeface="Wingdings" panose="05000000000000000000" pitchFamily="2" charset="2"/>
              <a:buChar char="q"/>
              <a:defRPr/>
            </a:pPr>
            <a:r>
              <a:rPr lang="en-US" sz="2400" b="1" dirty="0"/>
              <a:t>One of The Largest Geothermal Projects In The World  (5,000,000 SF + 3,000,000 SF Under </a:t>
            </a:r>
            <a:r>
              <a:rPr lang="en-US" sz="2400" b="1" dirty="0" smtClean="0"/>
              <a:t>Construction. </a:t>
            </a:r>
            <a:endParaRPr lang="en-US" sz="2400" b="1" dirty="0"/>
          </a:p>
          <a:p>
            <a:pPr marL="342900" indent="-342900">
              <a:spcBef>
                <a:spcPct val="20000"/>
              </a:spcBef>
              <a:buClr>
                <a:schemeClr val="tx1"/>
              </a:buClr>
              <a:buSzPct val="104000"/>
              <a:buFont typeface="Wingdings" panose="05000000000000000000" pitchFamily="2" charset="2"/>
              <a:buChar char="q"/>
              <a:defRPr/>
            </a:pPr>
            <a:r>
              <a:rPr lang="en-US" sz="2400" b="1" dirty="0"/>
              <a:t>Centralized Geothermal Heating &amp; Cooling</a:t>
            </a:r>
          </a:p>
          <a:p>
            <a:pPr marL="342900" indent="-342900">
              <a:spcBef>
                <a:spcPct val="20000"/>
              </a:spcBef>
              <a:buClr>
                <a:schemeClr val="tx1"/>
              </a:buClr>
              <a:buSzPct val="104000"/>
              <a:buFont typeface="Wingdings" panose="05000000000000000000" pitchFamily="2" charset="2"/>
              <a:buChar char="q"/>
              <a:defRPr/>
            </a:pPr>
            <a:r>
              <a:rPr lang="en-US" sz="2400" b="1" dirty="0"/>
              <a:t>20,000 Tons of </a:t>
            </a:r>
            <a:r>
              <a:rPr lang="en-US" sz="2400" b="1" dirty="0" smtClean="0"/>
              <a:t>MULTISTACK </a:t>
            </a:r>
            <a:r>
              <a:rPr lang="en-US" sz="2400" b="1" dirty="0"/>
              <a:t>Geothermal </a:t>
            </a:r>
            <a:r>
              <a:rPr lang="en-US" sz="2400" b="1" dirty="0" smtClean="0"/>
              <a:t>Heat Recovery Chillers</a:t>
            </a:r>
            <a:endParaRPr lang="en-US" sz="2400" b="1" dirty="0"/>
          </a:p>
          <a:p>
            <a:pPr marL="342900" indent="-342900">
              <a:spcBef>
                <a:spcPct val="20000"/>
              </a:spcBef>
              <a:buClr>
                <a:schemeClr val="tx1"/>
              </a:buClr>
              <a:buSzPct val="104000"/>
              <a:buFont typeface="Wingdings" panose="05000000000000000000" pitchFamily="2" charset="2"/>
              <a:buChar char="q"/>
              <a:defRPr/>
            </a:pPr>
            <a:r>
              <a:rPr lang="en-US" sz="2400" b="1" dirty="0"/>
              <a:t>80,000 GPM of Source Water Capability</a:t>
            </a:r>
          </a:p>
          <a:p>
            <a:pPr marL="342900" indent="-342900">
              <a:spcBef>
                <a:spcPct val="20000"/>
              </a:spcBef>
              <a:buClr>
                <a:schemeClr val="tx1"/>
              </a:buClr>
              <a:buSzPct val="104000"/>
              <a:buFont typeface="Wingdings" panose="05000000000000000000" pitchFamily="2" charset="2"/>
              <a:buChar char="q"/>
              <a:defRPr/>
            </a:pPr>
            <a:r>
              <a:rPr lang="en-US" sz="2400" b="1" dirty="0"/>
              <a:t>Solar PV Farms</a:t>
            </a:r>
          </a:p>
          <a:p>
            <a:pPr marL="342900" indent="-342900">
              <a:buClr>
                <a:schemeClr val="tx1"/>
              </a:buClr>
              <a:buSzPct val="104000"/>
              <a:buFont typeface="Wingdings" panose="05000000000000000000" pitchFamily="2" charset="2"/>
              <a:buChar char="q"/>
              <a:defRPr/>
            </a:pPr>
            <a:r>
              <a:rPr lang="en-US" sz="2400" b="1" dirty="0"/>
              <a:t>Approximately 900 acres</a:t>
            </a:r>
          </a:p>
          <a:p>
            <a:pPr marL="342900" indent="-342900">
              <a:buClr>
                <a:schemeClr val="tx1"/>
              </a:buClr>
              <a:buSzPct val="104000"/>
              <a:buFont typeface="Wingdings" panose="05000000000000000000" pitchFamily="2" charset="2"/>
              <a:buChar char="q"/>
              <a:defRPr/>
            </a:pPr>
            <a:r>
              <a:rPr lang="en-US" sz="2400" b="1" dirty="0"/>
              <a:t>Underground parking </a:t>
            </a:r>
          </a:p>
          <a:p>
            <a:pPr marL="342900" indent="-342900">
              <a:buClr>
                <a:schemeClr val="tx1"/>
              </a:buClr>
              <a:buSzPct val="104000"/>
              <a:buFont typeface="Wingdings" panose="05000000000000000000" pitchFamily="2" charset="2"/>
              <a:buChar char="q"/>
              <a:defRPr/>
            </a:pPr>
            <a:r>
              <a:rPr lang="en-US" sz="2400" b="1" dirty="0"/>
              <a:t>Buildings connected with sky bridges or underground tunnels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112"/>
          <a:stretch/>
        </p:blipFill>
        <p:spPr>
          <a:xfrm>
            <a:off x="1371600" y="148123"/>
            <a:ext cx="1962150" cy="1528277"/>
          </a:xfrm>
          <a:prstGeom prst="rect">
            <a:avLst/>
          </a:prstGeom>
        </p:spPr>
      </p:pic>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p:txBody>
          <a:bodyPr/>
          <a:lstStyle/>
          <a:p>
            <a:endParaRPr lang="en-US" altLang="en-US" dirty="0" smtClean="0"/>
          </a:p>
        </p:txBody>
      </p:sp>
      <p:pic>
        <p:nvPicPr>
          <p:cNvPr id="60419" name="Picture 4" descr="Campus2_Aerial3"/>
          <p:cNvPicPr>
            <a:picLocks noChangeAspect="1" noChangeArrowheads="1"/>
          </p:cNvPicPr>
          <p:nvPr/>
        </p:nvPicPr>
        <p:blipFill>
          <a:blip r:embed="rId2">
            <a:extLst>
              <a:ext uri="{28A0092B-C50C-407E-A947-70E740481C1C}">
                <a14:useLocalDpi xmlns:a14="http://schemas.microsoft.com/office/drawing/2010/main" val="0"/>
              </a:ext>
            </a:extLst>
          </a:blip>
          <a:srcRect l="5894" t="5804" r="5894" b="25540"/>
          <a:stretch>
            <a:fillRect/>
          </a:stretch>
        </p:blipFill>
        <p:spPr bwMode="auto">
          <a:xfrm>
            <a:off x="0" y="1295400"/>
            <a:ext cx="91440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Rectangle 5"/>
          <p:cNvSpPr>
            <a:spLocks noChangeArrowheads="1"/>
          </p:cNvSpPr>
          <p:nvPr/>
        </p:nvSpPr>
        <p:spPr bwMode="auto">
          <a:xfrm>
            <a:off x="763588" y="2286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556" b="1" dirty="0">
                <a:latin typeface="Arial Narrow" pitchFamily="34" charset="0"/>
              </a:rPr>
              <a:t>Epic Systems</a:t>
            </a:r>
            <a:br>
              <a:rPr lang="en-US" sz="3556" b="1" dirty="0">
                <a:latin typeface="Arial Narrow" pitchFamily="34" charset="0"/>
              </a:rPr>
            </a:br>
            <a:r>
              <a:rPr lang="en-US" sz="3556" b="1" dirty="0">
                <a:latin typeface="Arial Narrow" pitchFamily="34" charset="0"/>
              </a:rPr>
              <a:t>Learning Center Campus</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49288" y="4572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8195" name="TextBox 3"/>
          <p:cNvSpPr txBox="1">
            <a:spLocks noChangeArrowheads="1"/>
          </p:cNvSpPr>
          <p:nvPr/>
        </p:nvSpPr>
        <p:spPr bwMode="auto">
          <a:xfrm>
            <a:off x="725488" y="1981200"/>
            <a:ext cx="77343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001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latin typeface="Arial" panose="020B0604020202020204" pitchFamily="34" charset="0"/>
              </a:rPr>
              <a:t>Reasons CHI </a:t>
            </a:r>
            <a:r>
              <a:rPr lang="en-US" altLang="en-US" sz="1800" dirty="0">
                <a:latin typeface="Arial" panose="020B0604020202020204" pitchFamily="34" charset="0"/>
              </a:rPr>
              <a:t>chose a geothermal Central Utilities </a:t>
            </a:r>
            <a:r>
              <a:rPr lang="en-US" altLang="en-US" sz="1800" dirty="0" smtClean="0">
                <a:latin typeface="Arial" panose="020B0604020202020204" pitchFamily="34" charset="0"/>
              </a:rPr>
              <a:t>Plant:</a:t>
            </a:r>
            <a:endParaRPr lang="en-US" altLang="en-US" sz="1800" dirty="0">
              <a:latin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endParaRPr>
          </a:p>
          <a:p>
            <a:pPr lvl="1">
              <a:lnSpc>
                <a:spcPct val="100000"/>
              </a:lnSpc>
              <a:spcBef>
                <a:spcPct val="0"/>
              </a:spcBef>
            </a:pPr>
            <a:r>
              <a:rPr lang="en-US" altLang="en-US" sz="1800" dirty="0" smtClean="0">
                <a:latin typeface="Arial" panose="020B0604020202020204" pitchFamily="34" charset="0"/>
              </a:rPr>
              <a:t>Strong Support from Hospital President Daniel Kelly</a:t>
            </a:r>
          </a:p>
          <a:p>
            <a:pPr lvl="1">
              <a:lnSpc>
                <a:spcPct val="100000"/>
              </a:lnSpc>
              <a:spcBef>
                <a:spcPct val="0"/>
              </a:spcBef>
            </a:pPr>
            <a:r>
              <a:rPr lang="en-US" altLang="en-US" sz="1800" dirty="0" smtClean="0">
                <a:solidFill>
                  <a:srgbClr val="C00000"/>
                </a:solidFill>
                <a:latin typeface="Arial" panose="020B0604020202020204" pitchFamily="34" charset="0"/>
              </a:rPr>
              <a:t>Redundancy</a:t>
            </a:r>
            <a:r>
              <a:rPr lang="en-US" altLang="en-US" sz="1800" dirty="0" smtClean="0">
                <a:latin typeface="Arial" panose="020B0604020202020204" pitchFamily="34" charset="0"/>
              </a:rPr>
              <a:t> </a:t>
            </a:r>
            <a:r>
              <a:rPr lang="en-US" altLang="en-US" sz="1800" dirty="0">
                <a:latin typeface="Arial" panose="020B0604020202020204" pitchFamily="34" charset="0"/>
              </a:rPr>
              <a:t>for cooling and heating built into the </a:t>
            </a:r>
            <a:r>
              <a:rPr lang="en-US" altLang="en-US" sz="1800" dirty="0" smtClean="0">
                <a:latin typeface="Arial" panose="020B0604020202020204" pitchFamily="34" charset="0"/>
              </a:rPr>
              <a:t>system…..</a:t>
            </a:r>
            <a:endParaRPr lang="en-US" altLang="en-US" sz="1800" dirty="0">
              <a:latin typeface="Arial" panose="020B0604020202020204" pitchFamily="34" charset="0"/>
            </a:endParaRPr>
          </a:p>
          <a:p>
            <a:pPr lvl="2">
              <a:lnSpc>
                <a:spcPct val="100000"/>
              </a:lnSpc>
              <a:spcBef>
                <a:spcPct val="0"/>
              </a:spcBef>
            </a:pPr>
            <a:r>
              <a:rPr lang="en-US" altLang="en-US" sz="1800" dirty="0">
                <a:latin typeface="Arial" panose="020B0604020202020204" pitchFamily="34" charset="0"/>
              </a:rPr>
              <a:t>Chiller, Pumps, Well Field Vaults, Electrical Emergency Power</a:t>
            </a:r>
          </a:p>
          <a:p>
            <a:pPr lvl="1">
              <a:lnSpc>
                <a:spcPct val="100000"/>
              </a:lnSpc>
              <a:spcBef>
                <a:spcPct val="0"/>
              </a:spcBef>
            </a:pPr>
            <a:r>
              <a:rPr lang="en-US" altLang="en-US" sz="1800" dirty="0">
                <a:latin typeface="Arial" panose="020B0604020202020204" pitchFamily="34" charset="0"/>
              </a:rPr>
              <a:t>Ease of operation for facilities staff</a:t>
            </a:r>
          </a:p>
          <a:p>
            <a:pPr lvl="1">
              <a:lnSpc>
                <a:spcPct val="100000"/>
              </a:lnSpc>
              <a:spcBef>
                <a:spcPct val="0"/>
              </a:spcBef>
            </a:pPr>
            <a:r>
              <a:rPr lang="en-US" altLang="en-US" sz="1800" dirty="0">
                <a:latin typeface="Arial" panose="020B0604020202020204" pitchFamily="34" charset="0"/>
              </a:rPr>
              <a:t>Ease of operating smaller modular systems</a:t>
            </a:r>
          </a:p>
          <a:p>
            <a:pPr lvl="1">
              <a:lnSpc>
                <a:spcPct val="100000"/>
              </a:lnSpc>
              <a:spcBef>
                <a:spcPct val="0"/>
              </a:spcBef>
            </a:pPr>
            <a:r>
              <a:rPr lang="en-US" altLang="en-US" sz="1800" dirty="0" smtClean="0">
                <a:latin typeface="Arial" panose="020B0604020202020204" pitchFamily="34" charset="0"/>
              </a:rPr>
              <a:t>No </a:t>
            </a:r>
            <a:r>
              <a:rPr lang="en-US" altLang="en-US" sz="1800" dirty="0">
                <a:latin typeface="Arial" panose="020B0604020202020204" pitchFamily="34" charset="0"/>
              </a:rPr>
              <a:t>seasonal start-up / shut-down requirements</a:t>
            </a:r>
          </a:p>
          <a:p>
            <a:pPr lvl="1">
              <a:lnSpc>
                <a:spcPct val="100000"/>
              </a:lnSpc>
              <a:spcBef>
                <a:spcPct val="0"/>
              </a:spcBef>
            </a:pPr>
            <a:r>
              <a:rPr lang="en-US" altLang="en-US" sz="1800" dirty="0">
                <a:latin typeface="Arial" panose="020B0604020202020204" pitchFamily="34" charset="0"/>
              </a:rPr>
              <a:t>Lower maintenance costs</a:t>
            </a:r>
          </a:p>
          <a:p>
            <a:pPr lvl="2">
              <a:lnSpc>
                <a:spcPct val="100000"/>
              </a:lnSpc>
              <a:spcBef>
                <a:spcPct val="0"/>
              </a:spcBef>
            </a:pPr>
            <a:r>
              <a:rPr lang="en-US" altLang="en-US" sz="1800" dirty="0">
                <a:latin typeface="Arial" panose="020B0604020202020204" pitchFamily="34" charset="0"/>
              </a:rPr>
              <a:t>No water treatment</a:t>
            </a:r>
          </a:p>
          <a:p>
            <a:pPr lvl="2">
              <a:lnSpc>
                <a:spcPct val="100000"/>
              </a:lnSpc>
              <a:spcBef>
                <a:spcPct val="0"/>
              </a:spcBef>
            </a:pPr>
            <a:r>
              <a:rPr lang="en-US" altLang="en-US" sz="1800" dirty="0">
                <a:latin typeface="Arial" panose="020B0604020202020204" pitchFamily="34" charset="0"/>
              </a:rPr>
              <a:t>No condenser cleaning (cottonwood</a:t>
            </a:r>
            <a:r>
              <a:rPr lang="en-US" altLang="en-US" sz="1800" dirty="0" smtClean="0">
                <a:latin typeface="Arial" panose="020B0604020202020204" pitchFamily="34" charset="0"/>
              </a:rPr>
              <a:t>)</a:t>
            </a:r>
          </a:p>
          <a:p>
            <a:pPr lvl="2">
              <a:lnSpc>
                <a:spcPct val="100000"/>
              </a:lnSpc>
              <a:spcBef>
                <a:spcPct val="0"/>
              </a:spcBef>
            </a:pPr>
            <a:r>
              <a:rPr lang="en-US" altLang="en-US" sz="1800" dirty="0" smtClean="0">
                <a:latin typeface="Arial" panose="020B0604020202020204" pitchFamily="34" charset="0"/>
              </a:rPr>
              <a:t>Standard components like scroll compressors</a:t>
            </a:r>
            <a:endParaRPr lang="en-US" altLang="en-US" sz="1800" dirty="0">
              <a:latin typeface="Arial" panose="020B0604020202020204" pitchFamily="34" charset="0"/>
            </a:endParaRPr>
          </a:p>
          <a:p>
            <a:pPr lvl="1">
              <a:lnSpc>
                <a:spcPct val="100000"/>
              </a:lnSpc>
              <a:spcBef>
                <a:spcPct val="0"/>
              </a:spcBef>
            </a:pPr>
            <a:r>
              <a:rPr lang="en-US" altLang="en-US" sz="1800" dirty="0">
                <a:latin typeface="Arial" panose="020B0604020202020204" pitchFamily="34" charset="0"/>
              </a:rPr>
              <a:t>No equipment outside on grade (air cooled chillers)</a:t>
            </a:r>
          </a:p>
          <a:p>
            <a:pPr lvl="1">
              <a:lnSpc>
                <a:spcPct val="100000"/>
              </a:lnSpc>
              <a:spcBef>
                <a:spcPct val="0"/>
              </a:spcBef>
            </a:pPr>
            <a:r>
              <a:rPr lang="en-US" altLang="en-US" sz="1800" u="sng" dirty="0">
                <a:latin typeface="Arial" panose="020B0604020202020204" pitchFamily="34" charset="0"/>
              </a:rPr>
              <a:t>Low</a:t>
            </a:r>
            <a:r>
              <a:rPr lang="en-US" altLang="en-US" sz="1800" dirty="0">
                <a:latin typeface="Arial" panose="020B0604020202020204" pitchFamily="34" charset="0"/>
              </a:rPr>
              <a:t> sound levels indoors and </a:t>
            </a:r>
            <a:r>
              <a:rPr lang="en-US" altLang="en-US" sz="1800" u="sng" dirty="0">
                <a:latin typeface="Arial" panose="020B0604020202020204" pitchFamily="34" charset="0"/>
              </a:rPr>
              <a:t>no</a:t>
            </a:r>
            <a:r>
              <a:rPr lang="en-US" altLang="en-US" sz="1800" dirty="0">
                <a:latin typeface="Arial" panose="020B0604020202020204" pitchFamily="34" charset="0"/>
              </a:rPr>
              <a:t> sound outdoors</a:t>
            </a:r>
          </a:p>
          <a:p>
            <a:pPr lvl="1">
              <a:lnSpc>
                <a:spcPct val="100000"/>
              </a:lnSpc>
              <a:spcBef>
                <a:spcPct val="0"/>
              </a:spcBef>
            </a:pPr>
            <a:endParaRPr lang="en-US" altLang="en-US" sz="1800" dirty="0">
              <a:latin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 calcmode="lin" valueType="num">
                                      <p:cBhvr additive="base">
                                        <p:cTn id="7"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animEffect transition="in" filter="wheel(1)">
                                      <p:cBhvr>
                                        <p:cTn id="19" dur="2000"/>
                                        <p:tgtEl>
                                          <p:spTgt spid="819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195">
                                            <p:txEl>
                                              <p:pRg st="6" end="6"/>
                                            </p:txEl>
                                          </p:spTgt>
                                        </p:tgtEl>
                                        <p:attrNameLst>
                                          <p:attrName>style.visibility</p:attrName>
                                        </p:attrNameLst>
                                      </p:cBhvr>
                                      <p:to>
                                        <p:strVal val="visible"/>
                                      </p:to>
                                    </p:set>
                                    <p:animEffect transition="in" filter="randombar(horizontal)">
                                      <p:cBhvr>
                                        <p:cTn id="24" dur="500"/>
                                        <p:tgtEl>
                                          <p:spTgt spid="819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195">
                                            <p:txEl>
                                              <p:pRg st="7" end="7"/>
                                            </p:txEl>
                                          </p:spTgt>
                                        </p:tgtEl>
                                        <p:attrNameLst>
                                          <p:attrName>style.visibility</p:attrName>
                                        </p:attrNameLst>
                                      </p:cBhvr>
                                      <p:to>
                                        <p:strVal val="visible"/>
                                      </p:to>
                                    </p:set>
                                    <p:animEffect transition="in" filter="barn(inVertical)">
                                      <p:cBhvr>
                                        <p:cTn id="29" dur="500"/>
                                        <p:tgtEl>
                                          <p:spTgt spid="819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195">
                                            <p:txEl>
                                              <p:pRg st="8" end="8"/>
                                            </p:txEl>
                                          </p:spTgt>
                                        </p:tgtEl>
                                        <p:attrNameLst>
                                          <p:attrName>style.visibility</p:attrName>
                                        </p:attrNameLst>
                                      </p:cBhvr>
                                      <p:to>
                                        <p:strVal val="visible"/>
                                      </p:to>
                                    </p:set>
                                    <p:animEffect transition="in" filter="barn(inVertical)">
                                      <p:cBhvr>
                                        <p:cTn id="34" dur="500"/>
                                        <p:tgtEl>
                                          <p:spTgt spid="8195">
                                            <p:txEl>
                                              <p:pRg st="8" end="8"/>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195">
                                            <p:txEl>
                                              <p:pRg st="9" end="9"/>
                                            </p:txEl>
                                          </p:spTgt>
                                        </p:tgtEl>
                                        <p:attrNameLst>
                                          <p:attrName>style.visibility</p:attrName>
                                        </p:attrNameLst>
                                      </p:cBhvr>
                                      <p:to>
                                        <p:strVal val="visible"/>
                                      </p:to>
                                    </p:set>
                                    <p:animEffect transition="in" filter="barn(inVertical)">
                                      <p:cBhvr>
                                        <p:cTn id="37" dur="500"/>
                                        <p:tgtEl>
                                          <p:spTgt spid="8195">
                                            <p:txEl>
                                              <p:pRg st="9" end="9"/>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195">
                                            <p:txEl>
                                              <p:pRg st="10" end="10"/>
                                            </p:txEl>
                                          </p:spTgt>
                                        </p:tgtEl>
                                        <p:attrNameLst>
                                          <p:attrName>style.visibility</p:attrName>
                                        </p:attrNameLst>
                                      </p:cBhvr>
                                      <p:to>
                                        <p:strVal val="visible"/>
                                      </p:to>
                                    </p:set>
                                    <p:animEffect transition="in" filter="barn(inVertical)">
                                      <p:cBhvr>
                                        <p:cTn id="40" dur="500"/>
                                        <p:tgtEl>
                                          <p:spTgt spid="8195">
                                            <p:txEl>
                                              <p:pRg st="10" end="10"/>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195">
                                            <p:txEl>
                                              <p:pRg st="11" end="11"/>
                                            </p:txEl>
                                          </p:spTgt>
                                        </p:tgtEl>
                                        <p:attrNameLst>
                                          <p:attrName>style.visibility</p:attrName>
                                        </p:attrNameLst>
                                      </p:cBhvr>
                                      <p:to>
                                        <p:strVal val="visible"/>
                                      </p:to>
                                    </p:set>
                                    <p:animEffect transition="in" filter="barn(inVertical)">
                                      <p:cBhvr>
                                        <p:cTn id="43" dur="500"/>
                                        <p:tgtEl>
                                          <p:spTgt spid="8195">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8195">
                                            <p:txEl>
                                              <p:pRg st="12" end="12"/>
                                            </p:txEl>
                                          </p:spTgt>
                                        </p:tgtEl>
                                        <p:attrNameLst>
                                          <p:attrName>style.visibility</p:attrName>
                                        </p:attrNameLst>
                                      </p:cBhvr>
                                      <p:to>
                                        <p:strVal val="visible"/>
                                      </p:to>
                                    </p:set>
                                    <p:anim calcmode="lin" valueType="num">
                                      <p:cBhvr>
                                        <p:cTn id="48" dur="1000" fill="hold"/>
                                        <p:tgtEl>
                                          <p:spTgt spid="8195">
                                            <p:txEl>
                                              <p:pRg st="12" end="12"/>
                                            </p:txEl>
                                          </p:spTgt>
                                        </p:tgtEl>
                                        <p:attrNameLst>
                                          <p:attrName>ppt_w</p:attrName>
                                        </p:attrNameLst>
                                      </p:cBhvr>
                                      <p:tavLst>
                                        <p:tav tm="0">
                                          <p:val>
                                            <p:fltVal val="0"/>
                                          </p:val>
                                        </p:tav>
                                        <p:tav tm="100000">
                                          <p:val>
                                            <p:strVal val="#ppt_w"/>
                                          </p:val>
                                        </p:tav>
                                      </p:tavLst>
                                    </p:anim>
                                    <p:anim calcmode="lin" valueType="num">
                                      <p:cBhvr>
                                        <p:cTn id="49" dur="1000" fill="hold"/>
                                        <p:tgtEl>
                                          <p:spTgt spid="8195">
                                            <p:txEl>
                                              <p:pRg st="12" end="12"/>
                                            </p:txEl>
                                          </p:spTgt>
                                        </p:tgtEl>
                                        <p:attrNameLst>
                                          <p:attrName>ppt_h</p:attrName>
                                        </p:attrNameLst>
                                      </p:cBhvr>
                                      <p:tavLst>
                                        <p:tav tm="0">
                                          <p:val>
                                            <p:fltVal val="0"/>
                                          </p:val>
                                        </p:tav>
                                        <p:tav tm="100000">
                                          <p:val>
                                            <p:strVal val="#ppt_h"/>
                                          </p:val>
                                        </p:tav>
                                      </p:tavLst>
                                    </p:anim>
                                    <p:anim calcmode="lin" valueType="num">
                                      <p:cBhvr>
                                        <p:cTn id="50" dur="1000" fill="hold"/>
                                        <p:tgtEl>
                                          <p:spTgt spid="8195">
                                            <p:txEl>
                                              <p:pRg st="12" end="12"/>
                                            </p:txEl>
                                          </p:spTgt>
                                        </p:tgtEl>
                                        <p:attrNameLst>
                                          <p:attrName>style.rotation</p:attrName>
                                        </p:attrNameLst>
                                      </p:cBhvr>
                                      <p:tavLst>
                                        <p:tav tm="0">
                                          <p:val>
                                            <p:fltVal val="90"/>
                                          </p:val>
                                        </p:tav>
                                        <p:tav tm="100000">
                                          <p:val>
                                            <p:fltVal val="0"/>
                                          </p:val>
                                        </p:tav>
                                      </p:tavLst>
                                    </p:anim>
                                    <p:animEffect transition="in" filter="fade">
                                      <p:cBhvr>
                                        <p:cTn id="51" dur="1000"/>
                                        <p:tgtEl>
                                          <p:spTgt spid="8195">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19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endParaRPr lang="en-US" altLang="en-US" dirty="0" smtClean="0"/>
          </a:p>
        </p:txBody>
      </p:sp>
      <p:sp>
        <p:nvSpPr>
          <p:cNvPr id="61443" name="Rectangle 3"/>
          <p:cNvSpPr>
            <a:spLocks noGrp="1" noChangeArrowheads="1"/>
          </p:cNvSpPr>
          <p:nvPr>
            <p:ph type="body" idx="1"/>
          </p:nvPr>
        </p:nvSpPr>
        <p:spPr/>
        <p:txBody>
          <a:bodyPr/>
          <a:lstStyle/>
          <a:p>
            <a:endParaRPr lang="en-US" altLang="en-US" dirty="0" smtClean="0"/>
          </a:p>
        </p:txBody>
      </p:sp>
      <p:pic>
        <p:nvPicPr>
          <p:cNvPr id="61444" name="Picture 4" descr="CIMG02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dirty="0" smtClean="0"/>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62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b="16667"/>
          <a:stretch>
            <a:fillRect/>
          </a:stretch>
        </p:blipFill>
        <p:spPr bwMode="auto">
          <a:xfrm>
            <a:off x="222250" y="685800"/>
            <a:ext cx="35877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a:extLst>
              <a:ext uri="{28A0092B-C50C-407E-A947-70E740481C1C}">
                <a14:useLocalDpi xmlns:a14="http://schemas.microsoft.com/office/drawing/2010/main" val="0"/>
              </a:ext>
            </a:extLst>
          </a:blip>
          <a:srcRect b="26086"/>
          <a:stretch>
            <a:fillRect/>
          </a:stretch>
        </p:blipFill>
        <p:spPr bwMode="auto">
          <a:xfrm>
            <a:off x="1524000" y="3100387"/>
            <a:ext cx="55419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p:cNvPicPr>
            <a:picLocks noChangeAspect="1"/>
          </p:cNvPicPr>
          <p:nvPr/>
        </p:nvPicPr>
        <p:blipFill>
          <a:blip r:embed="rId4">
            <a:extLst>
              <a:ext uri="{28A0092B-C50C-407E-A947-70E740481C1C}">
                <a14:useLocalDpi xmlns:a14="http://schemas.microsoft.com/office/drawing/2010/main" val="0"/>
              </a:ext>
            </a:extLst>
          </a:blip>
          <a:srcRect b="21277"/>
          <a:stretch>
            <a:fillRect/>
          </a:stretch>
        </p:blipFill>
        <p:spPr bwMode="auto">
          <a:xfrm>
            <a:off x="3960813" y="152400"/>
            <a:ext cx="4775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t="17807" b="38527"/>
          <a:stretch>
            <a:fillRect/>
          </a:stretch>
        </p:blipFill>
        <p:spPr bwMode="auto">
          <a:xfrm>
            <a:off x="0" y="762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3" descr="*Intro 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54" r="-437"/>
          <a:stretch/>
        </p:blipFill>
        <p:spPr>
          <a:xfrm>
            <a:off x="152400" y="462524"/>
            <a:ext cx="8839200" cy="5638240"/>
          </a:xfrm>
        </p:spPr>
      </p:pic>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374650"/>
            <a:ext cx="7886700" cy="2392363"/>
          </a:xfrm>
        </p:spPr>
        <p:txBody>
          <a:bodyPr/>
          <a:lstStyle/>
          <a:p>
            <a:pPr algn="ctr" eaLnBrk="1" hangingPunct="1"/>
            <a:r>
              <a:rPr lang="en-US" altLang="en-US" sz="5400" dirty="0" smtClean="0"/>
              <a:t>NSHE 2015 Fall Conference</a:t>
            </a:r>
            <a:r>
              <a:rPr lang="en-US" altLang="en-US" dirty="0" smtClean="0"/>
              <a:t/>
            </a:r>
            <a:br>
              <a:rPr lang="en-US" altLang="en-US" dirty="0" smtClean="0"/>
            </a:br>
            <a:r>
              <a:rPr lang="en-US" altLang="en-US" sz="3600" dirty="0" smtClean="0"/>
              <a:t>St Mary’s Community Hospital</a:t>
            </a:r>
            <a:br>
              <a:rPr lang="en-US" altLang="en-US" sz="3600" dirty="0" smtClean="0"/>
            </a:br>
            <a:r>
              <a:rPr lang="en-US" altLang="en-US" sz="3600" dirty="0" smtClean="0"/>
              <a:t>Geothermal Heat Recovery</a:t>
            </a:r>
            <a:br>
              <a:rPr lang="en-US" altLang="en-US" sz="3600" dirty="0" smtClean="0"/>
            </a:br>
            <a:r>
              <a:rPr lang="en-US" altLang="en-US" sz="3600" dirty="0" smtClean="0"/>
              <a:t>Central Utilities Plant (CUP)</a:t>
            </a:r>
          </a:p>
        </p:txBody>
      </p:sp>
      <p:sp>
        <p:nvSpPr>
          <p:cNvPr id="66563" name="TextBox 3"/>
          <p:cNvSpPr txBox="1">
            <a:spLocks noChangeArrowheads="1"/>
          </p:cNvSpPr>
          <p:nvPr/>
        </p:nvSpPr>
        <p:spPr bwMode="auto">
          <a:xfrm>
            <a:off x="2290762" y="3090446"/>
            <a:ext cx="4676775" cy="338554"/>
          </a:xfrm>
          <a:prstGeom prst="rect">
            <a:avLst/>
          </a:prstGeom>
          <a:solidFill>
            <a:srgbClr val="92D050"/>
          </a:solidFill>
          <a:ln w="2857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dirty="0" smtClean="0">
                <a:solidFill>
                  <a:schemeClr val="bg1"/>
                </a:solidFill>
                <a:latin typeface="Arial" panose="020B0604020202020204" pitchFamily="34" charset="0"/>
              </a:rPr>
              <a:t>Live System Demonstration</a:t>
            </a:r>
            <a:endParaRPr lang="en-US" altLang="en-US" sz="1600" dirty="0">
              <a:solidFill>
                <a:schemeClr val="bg1"/>
              </a:solidFill>
              <a:latin typeface="Arial" panose="020B0604020202020204" pitchFamily="34" charset="0"/>
            </a:endParaRPr>
          </a:p>
        </p:txBody>
      </p:sp>
      <p:pic>
        <p:nvPicPr>
          <p:cNvPr id="6656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3582102"/>
            <a:ext cx="6229350" cy="2590098"/>
          </a:xfrm>
        </p:spPr>
      </p:pic>
      <p:sp>
        <p:nvSpPr>
          <p:cNvPr id="66565" name="TextBox 1"/>
          <p:cNvSpPr txBox="1">
            <a:spLocks noChangeArrowheads="1"/>
          </p:cNvSpPr>
          <p:nvPr/>
        </p:nvSpPr>
        <p:spPr bwMode="auto">
          <a:xfrm>
            <a:off x="2971800" y="3657600"/>
            <a:ext cx="3165475" cy="70802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dirty="0">
                <a:solidFill>
                  <a:srgbClr val="00B050"/>
                </a:solidFill>
                <a:latin typeface="Arial" panose="020B0604020202020204" pitchFamily="34" charset="0"/>
              </a:rPr>
              <a:t>THANK YOU</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49288" y="6096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9219" name="TextBox 3"/>
          <p:cNvSpPr txBox="1">
            <a:spLocks noChangeArrowheads="1"/>
          </p:cNvSpPr>
          <p:nvPr/>
        </p:nvSpPr>
        <p:spPr bwMode="auto">
          <a:xfrm>
            <a:off x="725488" y="2362200"/>
            <a:ext cx="77343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001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1800" dirty="0" smtClean="0">
                <a:latin typeface="Arial" panose="020B0604020202020204" pitchFamily="34" charset="0"/>
              </a:rPr>
              <a:t>Reasons CHI chose a geothermal Central Utilities Plant:</a:t>
            </a:r>
            <a:endParaRPr lang="en-US" altLang="en-US" sz="1800" dirty="0">
              <a:latin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endParaRPr>
          </a:p>
          <a:p>
            <a:pPr lvl="1">
              <a:lnSpc>
                <a:spcPct val="100000"/>
              </a:lnSpc>
              <a:spcBef>
                <a:spcPct val="0"/>
              </a:spcBef>
            </a:pPr>
            <a:r>
              <a:rPr lang="en-US" altLang="en-US" sz="1800" dirty="0">
                <a:latin typeface="Arial" panose="020B0604020202020204" pitchFamily="34" charset="0"/>
              </a:rPr>
              <a:t>Lower operating costs</a:t>
            </a:r>
          </a:p>
          <a:p>
            <a:pPr lvl="2">
              <a:lnSpc>
                <a:spcPct val="100000"/>
              </a:lnSpc>
              <a:spcBef>
                <a:spcPct val="0"/>
              </a:spcBef>
            </a:pPr>
            <a:r>
              <a:rPr lang="en-US" altLang="en-US" sz="1800" dirty="0">
                <a:latin typeface="Arial" panose="020B0604020202020204" pitchFamily="34" charset="0"/>
              </a:rPr>
              <a:t>Heating – Use earths heat - Heat Pump</a:t>
            </a:r>
          </a:p>
          <a:p>
            <a:pPr lvl="2">
              <a:lnSpc>
                <a:spcPct val="100000"/>
              </a:lnSpc>
              <a:spcBef>
                <a:spcPct val="0"/>
              </a:spcBef>
            </a:pPr>
            <a:r>
              <a:rPr lang="en-US" altLang="en-US" sz="1800" dirty="0">
                <a:latin typeface="Arial" panose="020B0604020202020204" pitchFamily="34" charset="0"/>
              </a:rPr>
              <a:t>Cooling – Cooler condensing temperatures</a:t>
            </a:r>
          </a:p>
          <a:p>
            <a:pPr lvl="2">
              <a:lnSpc>
                <a:spcPct val="100000"/>
              </a:lnSpc>
              <a:spcBef>
                <a:spcPct val="0"/>
              </a:spcBef>
            </a:pPr>
            <a:r>
              <a:rPr lang="en-US" altLang="en-US" sz="1800" dirty="0">
                <a:latin typeface="Arial" panose="020B0604020202020204" pitchFamily="34" charset="0"/>
              </a:rPr>
              <a:t>Heat Recovery – Use the heat we already own for heating hot water and for pre-heating domestic hot water</a:t>
            </a:r>
          </a:p>
          <a:p>
            <a:pPr lvl="1">
              <a:lnSpc>
                <a:spcPct val="100000"/>
              </a:lnSpc>
              <a:spcBef>
                <a:spcPct val="0"/>
              </a:spcBef>
            </a:pPr>
            <a:r>
              <a:rPr lang="en-US" altLang="en-US" sz="1800" dirty="0">
                <a:latin typeface="Arial" panose="020B0604020202020204" pitchFamily="34" charset="0"/>
              </a:rPr>
              <a:t>System expansion capabilities</a:t>
            </a:r>
          </a:p>
          <a:p>
            <a:pPr lvl="1">
              <a:lnSpc>
                <a:spcPct val="100000"/>
              </a:lnSpc>
              <a:spcBef>
                <a:spcPct val="0"/>
              </a:spcBef>
            </a:pPr>
            <a:r>
              <a:rPr lang="en-US" altLang="en-US" sz="1800" dirty="0" smtClean="0">
                <a:latin typeface="Arial" panose="020B0604020202020204" pitchFamily="34" charset="0"/>
              </a:rPr>
              <a:t>Demonstrate </a:t>
            </a:r>
            <a:r>
              <a:rPr lang="en-US" altLang="en-US" sz="1800" dirty="0">
                <a:latin typeface="Arial" panose="020B0604020202020204" pitchFamily="34" charset="0"/>
              </a:rPr>
              <a:t>“Green” to the Nebraska City </a:t>
            </a:r>
            <a:r>
              <a:rPr lang="en-US" altLang="en-US" sz="1800" dirty="0" smtClean="0">
                <a:latin typeface="Arial" panose="020B0604020202020204" pitchFamily="34" charset="0"/>
              </a:rPr>
              <a:t>Community</a:t>
            </a:r>
          </a:p>
          <a:p>
            <a:pPr lvl="1">
              <a:lnSpc>
                <a:spcPct val="100000"/>
              </a:lnSpc>
              <a:spcBef>
                <a:spcPct val="0"/>
              </a:spcBef>
            </a:pPr>
            <a:r>
              <a:rPr lang="en-US" sz="1800" dirty="0" smtClean="0">
                <a:latin typeface="Arial" panose="020B0604020202020204" pitchFamily="34" charset="0"/>
              </a:rPr>
              <a:t>CHI Pilot Project </a:t>
            </a:r>
            <a:endParaRPr lang="en-US" altLang="en-US" sz="1800" dirty="0">
              <a:latin typeface="Arial" panose="020B0604020202020204" pitchFamily="34" charset="0"/>
            </a:endParaRPr>
          </a:p>
          <a:p>
            <a:pPr lvl="1">
              <a:lnSpc>
                <a:spcPct val="100000"/>
              </a:lnSpc>
              <a:spcBef>
                <a:spcPct val="0"/>
              </a:spcBef>
            </a:pPr>
            <a:r>
              <a:rPr lang="en-US" altLang="en-US" sz="1800" dirty="0">
                <a:latin typeface="Arial" panose="020B0604020202020204" pitchFamily="34" charset="0"/>
              </a:rPr>
              <a:t>Gain first hand experience with geothermal</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barn(inVertical)">
                                      <p:cBhvr>
                                        <p:cTn id="7" dur="500"/>
                                        <p:tgtEl>
                                          <p:spTgt spid="9219">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219">
                                            <p:txEl>
                                              <p:pRg st="3" end="3"/>
                                            </p:txEl>
                                          </p:spTgt>
                                        </p:tgtEl>
                                        <p:attrNameLst>
                                          <p:attrName>style.visibility</p:attrName>
                                        </p:attrNameLst>
                                      </p:cBhvr>
                                      <p:to>
                                        <p:strVal val="visible"/>
                                      </p:to>
                                    </p:set>
                                    <p:animEffect transition="in" filter="barn(inVertical)">
                                      <p:cBhvr>
                                        <p:cTn id="10" dur="500"/>
                                        <p:tgtEl>
                                          <p:spTgt spid="9219">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219">
                                            <p:txEl>
                                              <p:pRg st="4" end="4"/>
                                            </p:txEl>
                                          </p:spTgt>
                                        </p:tgtEl>
                                        <p:attrNameLst>
                                          <p:attrName>style.visibility</p:attrName>
                                        </p:attrNameLst>
                                      </p:cBhvr>
                                      <p:to>
                                        <p:strVal val="visible"/>
                                      </p:to>
                                    </p:set>
                                    <p:animEffect transition="in" filter="barn(inVertical)">
                                      <p:cBhvr>
                                        <p:cTn id="13" dur="500"/>
                                        <p:tgtEl>
                                          <p:spTgt spid="9219">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219">
                                            <p:txEl>
                                              <p:pRg st="5" end="5"/>
                                            </p:txEl>
                                          </p:spTgt>
                                        </p:tgtEl>
                                        <p:attrNameLst>
                                          <p:attrName>style.visibility</p:attrName>
                                        </p:attrNameLst>
                                      </p:cBhvr>
                                      <p:to>
                                        <p:strVal val="visible"/>
                                      </p:to>
                                    </p:set>
                                    <p:animEffect transition="in" filter="barn(inVertical)">
                                      <p:cBhvr>
                                        <p:cTn id="16" dur="500"/>
                                        <p:tgtEl>
                                          <p:spTgt spid="9219">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219">
                                            <p:txEl>
                                              <p:pRg st="6" end="6"/>
                                            </p:txEl>
                                          </p:spTgt>
                                        </p:tgtEl>
                                        <p:attrNameLst>
                                          <p:attrName>style.visibility</p:attrName>
                                        </p:attrNameLst>
                                      </p:cBhvr>
                                      <p:to>
                                        <p:strVal val="visible"/>
                                      </p:to>
                                    </p:set>
                                    <p:animEffect transition="in" filter="circle(in)">
                                      <p:cBhvr>
                                        <p:cTn id="21" dur="2000"/>
                                        <p:tgtEl>
                                          <p:spTgt spid="9219">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219">
                                            <p:txEl>
                                              <p:pRg st="7" end="7"/>
                                            </p:txEl>
                                          </p:spTgt>
                                        </p:tgtEl>
                                        <p:attrNameLst>
                                          <p:attrName>style.visibility</p:attrName>
                                        </p:attrNameLst>
                                      </p:cBhvr>
                                      <p:to>
                                        <p:strVal val="visible"/>
                                      </p:to>
                                    </p:set>
                                    <p:animEffect transition="in" filter="randombar(horizontal)">
                                      <p:cBhvr>
                                        <p:cTn id="26" dur="500"/>
                                        <p:tgtEl>
                                          <p:spTgt spid="921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219">
                                            <p:txEl>
                                              <p:pRg st="8" end="8"/>
                                            </p:txEl>
                                          </p:spTgt>
                                        </p:tgtEl>
                                        <p:attrNameLst>
                                          <p:attrName>style.visibility</p:attrName>
                                        </p:attrNameLst>
                                      </p:cBhvr>
                                      <p:to>
                                        <p:strVal val="visible"/>
                                      </p:to>
                                    </p:set>
                                    <p:anim calcmode="lin" valueType="num">
                                      <p:cBhvr>
                                        <p:cTn id="31" dur="1000" fill="hold"/>
                                        <p:tgtEl>
                                          <p:spTgt spid="9219">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9219">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9219">
                                            <p:txEl>
                                              <p:pRg st="8" end="8"/>
                                            </p:txEl>
                                          </p:spTgt>
                                        </p:tgtEl>
                                        <p:attrNameLst>
                                          <p:attrName>style.rotation</p:attrName>
                                        </p:attrNameLst>
                                      </p:cBhvr>
                                      <p:tavLst>
                                        <p:tav tm="0">
                                          <p:val>
                                            <p:fltVal val="90"/>
                                          </p:val>
                                        </p:tav>
                                        <p:tav tm="100000">
                                          <p:val>
                                            <p:fltVal val="0"/>
                                          </p:val>
                                        </p:tav>
                                      </p:tavLst>
                                    </p:anim>
                                    <p:animEffect transition="in" filter="fade">
                                      <p:cBhvr>
                                        <p:cTn id="34" dur="1000"/>
                                        <p:tgtEl>
                                          <p:spTgt spid="9219">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219">
                                            <p:txEl>
                                              <p:pRg st="9" end="9"/>
                                            </p:txEl>
                                          </p:spTgt>
                                        </p:tgtEl>
                                        <p:attrNameLst>
                                          <p:attrName>style.visibility</p:attrName>
                                        </p:attrNameLst>
                                      </p:cBhvr>
                                      <p:to>
                                        <p:strVal val="visible"/>
                                      </p:to>
                                    </p:set>
                                    <p:anim calcmode="lin" valueType="num">
                                      <p:cBhvr additive="base">
                                        <p:cTn id="39" dur="500" fill="hold"/>
                                        <p:tgtEl>
                                          <p:spTgt spid="921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2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49288" y="3048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pic>
        <p:nvPicPr>
          <p:cNvPr id="102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4724400" cy="4278313"/>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Box 5"/>
          <p:cNvSpPr txBox="1">
            <a:spLocks noChangeArrowheads="1"/>
          </p:cNvSpPr>
          <p:nvPr/>
        </p:nvSpPr>
        <p:spPr bwMode="auto">
          <a:xfrm>
            <a:off x="6096000" y="1828800"/>
            <a:ext cx="21351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latin typeface="Arial" panose="020B0604020202020204" pitchFamily="34" charset="0"/>
              </a:rPr>
              <a:t>BENCHMARK</a:t>
            </a:r>
          </a:p>
          <a:p>
            <a:pPr algn="ctr">
              <a:lnSpc>
                <a:spcPct val="100000"/>
              </a:lnSpc>
              <a:spcBef>
                <a:spcPct val="0"/>
              </a:spcBef>
              <a:buFontTx/>
              <a:buNone/>
            </a:pPr>
            <a:r>
              <a:rPr lang="en-US" altLang="en-US" sz="1800" b="1" dirty="0">
                <a:latin typeface="Arial" panose="020B0604020202020204" pitchFamily="34" charset="0"/>
              </a:rPr>
              <a:t>OBJECTIVES</a:t>
            </a:r>
          </a:p>
          <a:p>
            <a:pPr algn="ctr">
              <a:lnSpc>
                <a:spcPct val="100000"/>
              </a:lnSpc>
              <a:spcBef>
                <a:spcPct val="0"/>
              </a:spcBef>
              <a:buFontTx/>
              <a:buNone/>
            </a:pPr>
            <a:r>
              <a:rPr lang="en-US" altLang="en-US" sz="1800" b="1" dirty="0">
                <a:latin typeface="Arial" panose="020B0604020202020204" pitchFamily="34" charset="0"/>
              </a:rPr>
              <a:t>30-35%</a:t>
            </a:r>
          </a:p>
          <a:p>
            <a:pPr algn="ctr">
              <a:lnSpc>
                <a:spcPct val="100000"/>
              </a:lnSpc>
              <a:spcBef>
                <a:spcPct val="0"/>
              </a:spcBef>
              <a:buFontTx/>
              <a:buNone/>
            </a:pPr>
            <a:r>
              <a:rPr lang="en-US" altLang="en-US" sz="1800" b="1" dirty="0">
                <a:latin typeface="Arial" panose="020B0604020202020204" pitchFamily="34" charset="0"/>
              </a:rPr>
              <a:t>Reduction</a:t>
            </a:r>
          </a:p>
          <a:p>
            <a:pPr algn="ctr">
              <a:lnSpc>
                <a:spcPct val="100000"/>
              </a:lnSpc>
              <a:spcBef>
                <a:spcPct val="0"/>
              </a:spcBef>
              <a:buFontTx/>
              <a:buNone/>
            </a:pPr>
            <a:endParaRPr lang="en-US" altLang="en-US" sz="1800" b="1" dirty="0">
              <a:latin typeface="Arial" panose="020B0604020202020204" pitchFamily="34" charset="0"/>
            </a:endParaRPr>
          </a:p>
          <a:p>
            <a:pPr algn="ctr">
              <a:lnSpc>
                <a:spcPct val="100000"/>
              </a:lnSpc>
              <a:spcBef>
                <a:spcPct val="0"/>
              </a:spcBef>
              <a:buFontTx/>
              <a:buNone/>
            </a:pPr>
            <a:r>
              <a:rPr lang="en-US" altLang="en-US" sz="1800" b="1" dirty="0">
                <a:latin typeface="Arial" panose="020B0604020202020204" pitchFamily="34" charset="0"/>
              </a:rPr>
              <a:t>Approaching One Year of Operation</a:t>
            </a:r>
          </a:p>
          <a:p>
            <a:pPr algn="ctr">
              <a:lnSpc>
                <a:spcPct val="100000"/>
              </a:lnSpc>
              <a:spcBef>
                <a:spcPct val="0"/>
              </a:spcBef>
              <a:buFontTx/>
              <a:buNone/>
            </a:pPr>
            <a:endParaRPr lang="en-US" altLang="en-US" sz="1800" b="1" dirty="0">
              <a:latin typeface="Arial" panose="020B0604020202020204" pitchFamily="34" charset="0"/>
            </a:endParaRPr>
          </a:p>
          <a:p>
            <a:pPr algn="ctr">
              <a:lnSpc>
                <a:spcPct val="100000"/>
              </a:lnSpc>
              <a:spcBef>
                <a:spcPct val="0"/>
              </a:spcBef>
              <a:buFontTx/>
              <a:buNone/>
            </a:pPr>
            <a:r>
              <a:rPr lang="en-US" altLang="en-US" sz="1800" b="1" dirty="0">
                <a:latin typeface="Arial" panose="020B0604020202020204" pitchFamily="34" charset="0"/>
              </a:rPr>
              <a:t>Facility Commissioning</a:t>
            </a:r>
          </a:p>
          <a:p>
            <a:pPr algn="ctr">
              <a:lnSpc>
                <a:spcPct val="100000"/>
              </a:lnSpc>
              <a:spcBef>
                <a:spcPct val="0"/>
              </a:spcBef>
              <a:buFontTx/>
              <a:buNone/>
            </a:pPr>
            <a:r>
              <a:rPr lang="en-US" altLang="en-US" sz="1800" b="1" dirty="0">
                <a:latin typeface="Arial" panose="020B0604020202020204" pitchFamily="34" charset="0"/>
              </a:rPr>
              <a:t>Ongoing</a:t>
            </a:r>
          </a:p>
          <a:p>
            <a:pPr algn="ctr">
              <a:lnSpc>
                <a:spcPct val="100000"/>
              </a:lnSpc>
              <a:spcBef>
                <a:spcPct val="0"/>
              </a:spcBef>
              <a:buFontTx/>
              <a:buNone/>
            </a:pPr>
            <a:endParaRPr lang="en-US" altLang="en-US" sz="1800" b="1" dirty="0">
              <a:latin typeface="Arial" panose="020B0604020202020204" pitchFamily="34" charset="0"/>
            </a:endParaRPr>
          </a:p>
          <a:p>
            <a:pPr algn="ctr">
              <a:lnSpc>
                <a:spcPct val="100000"/>
              </a:lnSpc>
              <a:spcBef>
                <a:spcPct val="0"/>
              </a:spcBef>
              <a:buFontTx/>
              <a:buNone/>
            </a:pPr>
            <a:r>
              <a:rPr lang="en-US" altLang="en-US" sz="1800" b="1" dirty="0">
                <a:latin typeface="Arial" panose="020B0604020202020204" pitchFamily="34" charset="0"/>
              </a:rPr>
              <a:t>Anticipate </a:t>
            </a:r>
          </a:p>
          <a:p>
            <a:pPr algn="ctr">
              <a:lnSpc>
                <a:spcPct val="100000"/>
              </a:lnSpc>
              <a:spcBef>
                <a:spcPct val="0"/>
              </a:spcBef>
              <a:buFontTx/>
              <a:buNone/>
            </a:pPr>
            <a:r>
              <a:rPr lang="en-US" altLang="en-US" sz="1800" b="1" dirty="0">
                <a:latin typeface="Arial" panose="020B0604020202020204" pitchFamily="34" charset="0"/>
              </a:rPr>
              <a:t>~ 10-12 Year</a:t>
            </a:r>
          </a:p>
          <a:p>
            <a:pPr algn="ctr">
              <a:lnSpc>
                <a:spcPct val="100000"/>
              </a:lnSpc>
              <a:spcBef>
                <a:spcPct val="0"/>
              </a:spcBef>
              <a:buFontTx/>
              <a:buNone/>
            </a:pPr>
            <a:r>
              <a:rPr lang="en-US" altLang="en-US" sz="1800" b="1" dirty="0">
                <a:latin typeface="Arial" panose="020B0604020202020204" pitchFamily="34" charset="0"/>
              </a:rPr>
              <a:t>Simple Payback</a:t>
            </a: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28650" y="2286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11267" name="TextBox 1"/>
          <p:cNvSpPr txBox="1">
            <a:spLocks noChangeArrowheads="1"/>
          </p:cNvSpPr>
          <p:nvPr/>
        </p:nvSpPr>
        <p:spPr bwMode="auto">
          <a:xfrm>
            <a:off x="457200" y="2193925"/>
            <a:ext cx="4419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u="sng" dirty="0">
                <a:latin typeface="Arial" panose="020B0604020202020204" pitchFamily="34" charset="0"/>
              </a:rPr>
              <a:t>Project Team</a:t>
            </a:r>
          </a:p>
          <a:p>
            <a:pPr>
              <a:lnSpc>
                <a:spcPct val="100000"/>
              </a:lnSpc>
              <a:spcBef>
                <a:spcPct val="0"/>
              </a:spcBef>
              <a:buFontTx/>
              <a:buNone/>
            </a:pPr>
            <a:endParaRPr lang="en-US" altLang="en-US" sz="1600" u="sng" dirty="0">
              <a:latin typeface="Arial" panose="020B0604020202020204" pitchFamily="34" charset="0"/>
            </a:endParaRPr>
          </a:p>
          <a:p>
            <a:pPr>
              <a:lnSpc>
                <a:spcPct val="100000"/>
              </a:lnSpc>
              <a:spcBef>
                <a:spcPct val="0"/>
              </a:spcBef>
              <a:spcAft>
                <a:spcPts val="600"/>
              </a:spcAft>
              <a:buFontTx/>
              <a:buNone/>
            </a:pPr>
            <a:r>
              <a:rPr lang="en-US" altLang="en-US" sz="1600" dirty="0">
                <a:latin typeface="Arial" panose="020B0604020202020204" pitchFamily="34" charset="0"/>
              </a:rPr>
              <a:t>Owner – Catholic Health Initiatives (CHI)</a:t>
            </a:r>
          </a:p>
          <a:p>
            <a:pPr>
              <a:lnSpc>
                <a:spcPct val="100000"/>
              </a:lnSpc>
              <a:spcBef>
                <a:spcPct val="0"/>
              </a:spcBef>
              <a:spcAft>
                <a:spcPts val="600"/>
              </a:spcAft>
              <a:buFontTx/>
              <a:buNone/>
            </a:pPr>
            <a:r>
              <a:rPr lang="en-US" altLang="en-US" sz="1600" dirty="0">
                <a:latin typeface="Arial" panose="020B0604020202020204" pitchFamily="34" charset="0"/>
              </a:rPr>
              <a:t>	St Mary’s Community Hospital</a:t>
            </a:r>
          </a:p>
          <a:p>
            <a:pPr>
              <a:lnSpc>
                <a:spcPct val="100000"/>
              </a:lnSpc>
              <a:spcBef>
                <a:spcPct val="0"/>
              </a:spcBef>
              <a:spcAft>
                <a:spcPts val="600"/>
              </a:spcAft>
              <a:buFontTx/>
              <a:buNone/>
            </a:pPr>
            <a:r>
              <a:rPr lang="en-US" altLang="en-US" sz="1600" dirty="0">
                <a:latin typeface="Arial" panose="020B0604020202020204" pitchFamily="34" charset="0"/>
              </a:rPr>
              <a:t>Architect – Earl Swenson Architects</a:t>
            </a:r>
          </a:p>
          <a:p>
            <a:pPr>
              <a:lnSpc>
                <a:spcPct val="100000"/>
              </a:lnSpc>
              <a:spcBef>
                <a:spcPct val="0"/>
              </a:spcBef>
              <a:spcAft>
                <a:spcPts val="600"/>
              </a:spcAft>
              <a:buFontTx/>
              <a:buNone/>
            </a:pPr>
            <a:r>
              <a:rPr lang="en-US" altLang="en-US" sz="1600" dirty="0">
                <a:latin typeface="Arial" panose="020B0604020202020204" pitchFamily="34" charset="0"/>
              </a:rPr>
              <a:t>Civil Engineer – Little John Engineering</a:t>
            </a:r>
          </a:p>
          <a:p>
            <a:pPr>
              <a:lnSpc>
                <a:spcPct val="100000"/>
              </a:lnSpc>
              <a:spcBef>
                <a:spcPct val="0"/>
              </a:spcBef>
              <a:spcAft>
                <a:spcPts val="600"/>
              </a:spcAft>
              <a:buFontTx/>
              <a:buNone/>
            </a:pPr>
            <a:r>
              <a:rPr lang="en-US" altLang="en-US" sz="1600" dirty="0">
                <a:latin typeface="Arial" panose="020B0604020202020204" pitchFamily="34" charset="0"/>
              </a:rPr>
              <a:t>MEP Engineer – Cator Ruma</a:t>
            </a:r>
          </a:p>
          <a:p>
            <a:pPr>
              <a:lnSpc>
                <a:spcPct val="100000"/>
              </a:lnSpc>
              <a:spcBef>
                <a:spcPct val="0"/>
              </a:spcBef>
              <a:spcAft>
                <a:spcPts val="600"/>
              </a:spcAft>
              <a:buFontTx/>
              <a:buNone/>
            </a:pPr>
            <a:r>
              <a:rPr lang="en-US" altLang="en-US" sz="1600" dirty="0">
                <a:latin typeface="Arial" panose="020B0604020202020204" pitchFamily="34" charset="0"/>
              </a:rPr>
              <a:t>Construction Manager – JE Dunn Construction</a:t>
            </a:r>
          </a:p>
          <a:p>
            <a:pPr>
              <a:lnSpc>
                <a:spcPct val="100000"/>
              </a:lnSpc>
              <a:spcBef>
                <a:spcPct val="0"/>
              </a:spcBef>
              <a:spcAft>
                <a:spcPts val="600"/>
              </a:spcAft>
              <a:buFontTx/>
              <a:buNone/>
            </a:pPr>
            <a:r>
              <a:rPr lang="en-US" altLang="en-US" sz="1600" dirty="0">
                <a:latin typeface="Arial" panose="020B0604020202020204" pitchFamily="34" charset="0"/>
              </a:rPr>
              <a:t>Mechanical – Midlands Mechanical</a:t>
            </a:r>
          </a:p>
          <a:p>
            <a:pPr>
              <a:lnSpc>
                <a:spcPct val="100000"/>
              </a:lnSpc>
              <a:spcBef>
                <a:spcPct val="0"/>
              </a:spcBef>
              <a:spcAft>
                <a:spcPts val="600"/>
              </a:spcAft>
              <a:buFontTx/>
              <a:buNone/>
            </a:pPr>
            <a:r>
              <a:rPr lang="en-US" altLang="en-US" sz="1600" dirty="0">
                <a:latin typeface="Arial" panose="020B0604020202020204" pitchFamily="34" charset="0"/>
              </a:rPr>
              <a:t>Controls – Control Management, Inc</a:t>
            </a:r>
          </a:p>
          <a:p>
            <a:pPr>
              <a:lnSpc>
                <a:spcPct val="100000"/>
              </a:lnSpc>
              <a:spcBef>
                <a:spcPct val="0"/>
              </a:spcBef>
              <a:spcAft>
                <a:spcPts val="600"/>
              </a:spcAft>
              <a:buFontTx/>
              <a:buNone/>
            </a:pPr>
            <a:r>
              <a:rPr lang="en-US" altLang="en-US" sz="1600" dirty="0">
                <a:latin typeface="Arial" panose="020B0604020202020204" pitchFamily="34" charset="0"/>
              </a:rPr>
              <a:t>Electrical – Commonwealth Electric</a:t>
            </a:r>
          </a:p>
          <a:p>
            <a:pPr>
              <a:lnSpc>
                <a:spcPct val="100000"/>
              </a:lnSpc>
              <a:spcBef>
                <a:spcPct val="0"/>
              </a:spcBef>
              <a:spcAft>
                <a:spcPts val="600"/>
              </a:spcAft>
              <a:buFontTx/>
              <a:buNone/>
            </a:pPr>
            <a:r>
              <a:rPr lang="en-US" altLang="en-US" sz="1600" dirty="0">
                <a:latin typeface="Arial" panose="020B0604020202020204" pitchFamily="34" charset="0"/>
              </a:rPr>
              <a:t>Commissioning Agent – Specialized   Engineering Solutions</a:t>
            </a:r>
          </a:p>
          <a:p>
            <a:pPr>
              <a:lnSpc>
                <a:spcPct val="100000"/>
              </a:lnSpc>
              <a:spcBef>
                <a:spcPct val="0"/>
              </a:spcBef>
              <a:buFontTx/>
              <a:buNone/>
            </a:pPr>
            <a:endParaRPr lang="en-US" altLang="en-US" sz="1800" dirty="0">
              <a:latin typeface="Arial" panose="020B0604020202020204" pitchFamily="34" charset="0"/>
            </a:endParaRPr>
          </a:p>
        </p:txBody>
      </p:sp>
      <p:sp>
        <p:nvSpPr>
          <p:cNvPr id="11268" name="TextBox 4"/>
          <p:cNvSpPr txBox="1">
            <a:spLocks noChangeArrowheads="1"/>
          </p:cNvSpPr>
          <p:nvPr/>
        </p:nvSpPr>
        <p:spPr bwMode="auto">
          <a:xfrm>
            <a:off x="4724400" y="2133276"/>
            <a:ext cx="4419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u="sng" dirty="0">
                <a:latin typeface="Arial" panose="020B0604020202020204" pitchFamily="34" charset="0"/>
              </a:rPr>
              <a:t>Geothermal Partners</a:t>
            </a:r>
          </a:p>
          <a:p>
            <a:pPr>
              <a:lnSpc>
                <a:spcPct val="100000"/>
              </a:lnSpc>
              <a:spcBef>
                <a:spcPct val="0"/>
              </a:spcBef>
              <a:spcAft>
                <a:spcPts val="600"/>
              </a:spcAft>
              <a:buFontTx/>
              <a:buNone/>
            </a:pPr>
            <a:endParaRPr lang="en-US" altLang="en-US" sz="1600" u="sng" dirty="0">
              <a:latin typeface="Arial" panose="020B0604020202020204" pitchFamily="34" charset="0"/>
            </a:endParaRPr>
          </a:p>
          <a:p>
            <a:pPr>
              <a:lnSpc>
                <a:spcPct val="100000"/>
              </a:lnSpc>
              <a:spcBef>
                <a:spcPct val="0"/>
              </a:spcBef>
              <a:spcAft>
                <a:spcPts val="600"/>
              </a:spcAft>
              <a:buFontTx/>
              <a:buNone/>
            </a:pPr>
            <a:r>
              <a:rPr lang="en-US" altLang="en-US" sz="1600" dirty="0">
                <a:latin typeface="Arial" panose="020B0604020202020204" pitchFamily="34" charset="0"/>
              </a:rPr>
              <a:t>Equipment – Mechanical Sales</a:t>
            </a:r>
          </a:p>
          <a:p>
            <a:pPr>
              <a:lnSpc>
                <a:spcPct val="100000"/>
              </a:lnSpc>
              <a:spcBef>
                <a:spcPct val="0"/>
              </a:spcBef>
              <a:spcAft>
                <a:spcPts val="600"/>
              </a:spcAft>
              <a:buFontTx/>
              <a:buNone/>
            </a:pPr>
            <a:r>
              <a:rPr lang="en-US" altLang="en-US" sz="1600" dirty="0">
                <a:latin typeface="Arial" panose="020B0604020202020204" pitchFamily="34" charset="0"/>
              </a:rPr>
              <a:t>Well-Field Design – Specialized Engineering       Solutions</a:t>
            </a:r>
            <a:br>
              <a:rPr lang="en-US" altLang="en-US" sz="1600" dirty="0">
                <a:latin typeface="Arial" panose="020B0604020202020204" pitchFamily="34" charset="0"/>
              </a:rPr>
            </a:br>
            <a:r>
              <a:rPr lang="en-US" altLang="en-US" sz="1600" dirty="0">
                <a:latin typeface="Arial" panose="020B0604020202020204" pitchFamily="34" charset="0"/>
              </a:rPr>
              <a:t>Well Drilling &amp; Piping  – Mid America Drilling</a:t>
            </a:r>
          </a:p>
          <a:p>
            <a:pPr>
              <a:lnSpc>
                <a:spcPct val="100000"/>
              </a:lnSpc>
              <a:spcBef>
                <a:spcPct val="0"/>
              </a:spcBef>
              <a:buFontTx/>
              <a:buNone/>
            </a:pPr>
            <a:endParaRPr lang="en-US" altLang="en-US" sz="1800" dirty="0">
              <a:latin typeface="Arial" panose="020B0604020202020204" pitchFamily="34" charset="0"/>
            </a:endParaRPr>
          </a:p>
        </p:txBody>
      </p:sp>
      <p:sp>
        <p:nvSpPr>
          <p:cNvPr id="2" name="Rectangle 1"/>
          <p:cNvSpPr/>
          <p:nvPr/>
        </p:nvSpPr>
        <p:spPr>
          <a:xfrm>
            <a:off x="1104900" y="1486945"/>
            <a:ext cx="6934200" cy="646331"/>
          </a:xfrm>
          <a:prstGeom prst="rect">
            <a:avLst/>
          </a:prstGeom>
        </p:spPr>
        <p:txBody>
          <a:bodyPr wrap="square">
            <a:spAutoFit/>
          </a:bodyPr>
          <a:lstStyle/>
          <a:p>
            <a:pPr algn="ctr" eaLnBrk="1" hangingPunct="1"/>
            <a:r>
              <a:rPr lang="en-US" altLang="en-US" b="1" dirty="0">
                <a:solidFill>
                  <a:srgbClr val="C00000"/>
                </a:solidFill>
              </a:rPr>
              <a:t>CHI Chose Mechanical Sales to </a:t>
            </a:r>
            <a:r>
              <a:rPr lang="en-US" altLang="en-US" b="1" dirty="0" smtClean="0">
                <a:solidFill>
                  <a:srgbClr val="C00000"/>
                </a:solidFill>
              </a:rPr>
              <a:t>Work Under JE Dunn and Lead </a:t>
            </a:r>
            <a:r>
              <a:rPr lang="en-US" altLang="en-US" b="1" dirty="0">
                <a:solidFill>
                  <a:srgbClr val="C00000"/>
                </a:solidFill>
              </a:rPr>
              <a:t>Geothermal Execution Effort -Unconventional Approach</a:t>
            </a: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3810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2" name="TextBox 1"/>
          <p:cNvSpPr txBox="1"/>
          <p:nvPr/>
        </p:nvSpPr>
        <p:spPr>
          <a:xfrm>
            <a:off x="533400" y="2362200"/>
            <a:ext cx="8039100" cy="3970318"/>
          </a:xfrm>
          <a:prstGeom prst="rect">
            <a:avLst/>
          </a:prstGeom>
          <a:noFill/>
        </p:spPr>
        <p:txBody>
          <a:bodyPr numCol="2">
            <a:spAutoFit/>
          </a:bodyPr>
          <a:lstStyle/>
          <a:p>
            <a:pPr>
              <a:defRPr/>
            </a:pPr>
            <a:r>
              <a:rPr lang="en-US" u="sng" dirty="0"/>
              <a:t>Project Scope</a:t>
            </a:r>
          </a:p>
          <a:p>
            <a:pPr>
              <a:defRPr/>
            </a:pPr>
            <a:endParaRPr lang="en-US" u="sng" dirty="0"/>
          </a:p>
          <a:p>
            <a:pPr marL="285750" indent="-285750">
              <a:buFont typeface="Arial" panose="020B0604020202020204" pitchFamily="34" charset="0"/>
              <a:buChar char="•"/>
              <a:defRPr/>
            </a:pPr>
            <a:r>
              <a:rPr lang="en-US" dirty="0"/>
              <a:t>Approximately 111,000-SF Hospital</a:t>
            </a:r>
          </a:p>
          <a:p>
            <a:pPr marL="285750" indent="-285750">
              <a:buFont typeface="Arial" panose="020B0604020202020204" pitchFamily="34" charset="0"/>
              <a:buChar char="•"/>
              <a:defRPr/>
            </a:pPr>
            <a:r>
              <a:rPr lang="en-US" dirty="0"/>
              <a:t>18 Patient Rooms</a:t>
            </a:r>
          </a:p>
          <a:p>
            <a:pPr marL="285750" indent="-285750">
              <a:buFont typeface="Arial" panose="020B0604020202020204" pitchFamily="34" charset="0"/>
              <a:buChar char="•"/>
              <a:defRPr/>
            </a:pPr>
            <a:r>
              <a:rPr lang="en-US" dirty="0"/>
              <a:t>Radiology Suite (MRI, 2 X-Rays, CT Scan, Nuclear Med, etc.)</a:t>
            </a:r>
          </a:p>
          <a:p>
            <a:pPr marL="285750" indent="-285750">
              <a:buFont typeface="Arial" panose="020B0604020202020204" pitchFamily="34" charset="0"/>
              <a:buChar char="•"/>
              <a:defRPr/>
            </a:pPr>
            <a:r>
              <a:rPr lang="en-US" dirty="0"/>
              <a:t>35,000-SF Clinic</a:t>
            </a:r>
          </a:p>
          <a:p>
            <a:pPr marL="285750" indent="-285750">
              <a:buFont typeface="Arial" panose="020B0604020202020204" pitchFamily="34" charset="0"/>
              <a:buChar char="•"/>
              <a:defRPr/>
            </a:pPr>
            <a:r>
              <a:rPr lang="en-US" dirty="0"/>
              <a:t>Administration Wing</a:t>
            </a:r>
          </a:p>
          <a:p>
            <a:pPr marL="285750" indent="-285750">
              <a:buFont typeface="Arial" panose="020B0604020202020204" pitchFamily="34" charset="0"/>
              <a:buChar char="•"/>
              <a:defRPr/>
            </a:pPr>
            <a:r>
              <a:rPr lang="en-US" dirty="0"/>
              <a:t>30-acre site</a:t>
            </a:r>
          </a:p>
          <a:p>
            <a:pPr marL="285750" indent="-285750">
              <a:buFont typeface="Arial" panose="020B0604020202020204" pitchFamily="34" charset="0"/>
              <a:buChar char="•"/>
              <a:defRPr/>
            </a:pPr>
            <a:r>
              <a:rPr lang="en-US" dirty="0"/>
              <a:t>2 Operating Rooms, Pharmacy, ER, Chapel, Dining &amp; Kitchen, and Lab</a:t>
            </a:r>
          </a:p>
          <a:p>
            <a:pPr marL="285750" indent="-285750">
              <a:buFont typeface="Arial" panose="020B0604020202020204" pitchFamily="34" charset="0"/>
              <a:buChar char="•"/>
              <a:defRPr/>
            </a:pPr>
            <a:r>
              <a:rPr lang="en-US" dirty="0"/>
              <a:t>3500-SF CUP including two (2) mezzanines</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Steel Structure</a:t>
            </a:r>
          </a:p>
          <a:p>
            <a:pPr marL="285750" indent="-285750">
              <a:buFont typeface="Arial" panose="020B0604020202020204" pitchFamily="34" charset="0"/>
              <a:buChar char="•"/>
              <a:defRPr/>
            </a:pPr>
            <a:r>
              <a:rPr lang="en-US" dirty="0"/>
              <a:t>Exterior Skin including Masonry, Glass, EIFS, and Metal Panels</a:t>
            </a:r>
          </a:p>
          <a:p>
            <a:pPr marL="285750" indent="-285750">
              <a:buFont typeface="Arial" panose="020B0604020202020204" pitchFamily="34" charset="0"/>
              <a:buChar char="•"/>
              <a:defRPr/>
            </a:pPr>
            <a:r>
              <a:rPr lang="en-US" dirty="0"/>
              <a:t>EPDM Roofing</a:t>
            </a:r>
          </a:p>
          <a:p>
            <a:pP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a:defRPr/>
            </a:pPr>
            <a:endParaRPr lang="en-US" dirty="0"/>
          </a:p>
          <a:p>
            <a:pPr>
              <a:defRPr/>
            </a:pPr>
            <a:endParaRPr lang="en-US" dirty="0"/>
          </a:p>
          <a:p>
            <a:pPr>
              <a:defRPr/>
            </a:pPr>
            <a:endParaRPr lang="en-US" dirty="0"/>
          </a:p>
          <a:p>
            <a:pPr>
              <a:defRPr/>
            </a:pPr>
            <a:r>
              <a:rPr lang="en-US" dirty="0"/>
              <a:t> </a:t>
            </a:r>
          </a:p>
        </p:txBody>
      </p:sp>
      <p:sp>
        <p:nvSpPr>
          <p:cNvPr id="4" name="Title 1"/>
          <p:cNvSpPr txBox="1">
            <a:spLocks/>
          </p:cNvSpPr>
          <p:nvPr/>
        </p:nvSpPr>
        <p:spPr bwMode="auto">
          <a:xfrm>
            <a:off x="2043807" y="1752600"/>
            <a:ext cx="5018286"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2400" b="1" dirty="0" smtClean="0">
                <a:solidFill>
                  <a:srgbClr val="C00000"/>
                </a:solidFill>
              </a:rPr>
              <a:t>New Replacement Hospital</a:t>
            </a: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58586" y="381000"/>
            <a:ext cx="7886700" cy="1371600"/>
          </a:xfrm>
        </p:spPr>
        <p:txBody>
          <a:bodyPr/>
          <a:lstStyle/>
          <a:p>
            <a:pPr algn="ctr" eaLnBrk="1" hangingPunct="1"/>
            <a:r>
              <a:rPr lang="en-US" altLang="en-US" sz="4000" dirty="0" smtClean="0"/>
              <a:t>St Mary’s Community Hospital</a:t>
            </a:r>
            <a:br>
              <a:rPr lang="en-US" altLang="en-US" sz="4000" dirty="0" smtClean="0"/>
            </a:br>
            <a:r>
              <a:rPr lang="en-US" altLang="en-US" sz="4000" dirty="0" smtClean="0"/>
              <a:t>Geothermal Heat Recovery CUP</a:t>
            </a:r>
          </a:p>
        </p:txBody>
      </p:sp>
      <p:sp>
        <p:nvSpPr>
          <p:cNvPr id="2" name="TextBox 1"/>
          <p:cNvSpPr txBox="1"/>
          <p:nvPr/>
        </p:nvSpPr>
        <p:spPr>
          <a:xfrm>
            <a:off x="659364" y="2819400"/>
            <a:ext cx="7848600" cy="3078163"/>
          </a:xfrm>
          <a:prstGeom prst="rect">
            <a:avLst/>
          </a:prstGeom>
          <a:noFill/>
        </p:spPr>
        <p:txBody>
          <a:bodyPr>
            <a:spAutoFit/>
          </a:bodyPr>
          <a:lstStyle/>
          <a:p>
            <a:pPr>
              <a:defRPr/>
            </a:pPr>
            <a:r>
              <a:rPr lang="en-US" sz="1600" u="sng" dirty="0"/>
              <a:t>Project Timeline</a:t>
            </a:r>
          </a:p>
          <a:p>
            <a:pPr>
              <a:defRPr/>
            </a:pPr>
            <a:endParaRPr lang="en-US" sz="1600" u="sng" dirty="0"/>
          </a:p>
          <a:p>
            <a:pPr marL="285750" indent="-285750">
              <a:buFont typeface="Arial" panose="020B0604020202020204" pitchFamily="34" charset="0"/>
              <a:buChar char="•"/>
              <a:defRPr/>
            </a:pPr>
            <a:r>
              <a:rPr lang="en-US" dirty="0"/>
              <a:t>JE Dunn Awarded Project – November 2012</a:t>
            </a:r>
          </a:p>
          <a:p>
            <a:pPr marL="285750" indent="-285750">
              <a:buFont typeface="Arial" panose="020B0604020202020204" pitchFamily="34" charset="0"/>
              <a:buChar char="•"/>
              <a:defRPr/>
            </a:pPr>
            <a:r>
              <a:rPr lang="en-US" dirty="0"/>
              <a:t>Preconstruction &amp; Value Management – November 2012 – May 2013</a:t>
            </a:r>
          </a:p>
          <a:p>
            <a:pPr marL="285750" indent="-285750">
              <a:buFont typeface="Arial" panose="020B0604020202020204" pitchFamily="34" charset="0"/>
              <a:buChar char="•"/>
              <a:defRPr/>
            </a:pPr>
            <a:r>
              <a:rPr lang="en-US" dirty="0"/>
              <a:t>100% Construction Documents – May 2013</a:t>
            </a:r>
          </a:p>
          <a:p>
            <a:pPr marL="285750" indent="-285750">
              <a:buFont typeface="Arial" panose="020B0604020202020204" pitchFamily="34" charset="0"/>
              <a:buChar char="•"/>
              <a:defRPr/>
            </a:pPr>
            <a:r>
              <a:rPr lang="en-US" dirty="0"/>
              <a:t>Decision Finalized for Geothermal Heat Recovery CUP – June 2013</a:t>
            </a:r>
          </a:p>
          <a:p>
            <a:pPr marL="285750" indent="-285750">
              <a:buFont typeface="Arial" panose="020B0604020202020204" pitchFamily="34" charset="0"/>
              <a:buChar char="•"/>
              <a:defRPr/>
            </a:pPr>
            <a:r>
              <a:rPr lang="en-US" dirty="0"/>
              <a:t>Revised 100% CDs with Geothermal – August 2013</a:t>
            </a:r>
          </a:p>
          <a:p>
            <a:pPr marL="285750" indent="-285750">
              <a:buFont typeface="Arial" panose="020B0604020202020204" pitchFamily="34" charset="0"/>
              <a:buChar char="•"/>
              <a:defRPr/>
            </a:pPr>
            <a:r>
              <a:rPr lang="en-US" dirty="0"/>
              <a:t>Drilling Geothermal Wells – October 2013</a:t>
            </a:r>
          </a:p>
          <a:p>
            <a:pPr marL="285750" indent="-285750">
              <a:buFont typeface="Arial" panose="020B0604020202020204" pitchFamily="34" charset="0"/>
              <a:buChar char="•"/>
              <a:defRPr/>
            </a:pPr>
            <a:r>
              <a:rPr lang="en-US" dirty="0"/>
              <a:t>St Mary Hospital Substantially Complete – October 2014</a:t>
            </a:r>
          </a:p>
          <a:p>
            <a:pPr>
              <a:defRPr/>
            </a:pPr>
            <a:endParaRPr lang="en-US" dirty="0"/>
          </a:p>
          <a:p>
            <a:pPr>
              <a:defRPr/>
            </a:pPr>
            <a:endParaRPr lang="en-US" dirty="0"/>
          </a:p>
        </p:txBody>
      </p:sp>
      <p:sp>
        <p:nvSpPr>
          <p:cNvPr id="4" name="Title 1"/>
          <p:cNvSpPr txBox="1">
            <a:spLocks/>
          </p:cNvSpPr>
          <p:nvPr/>
        </p:nvSpPr>
        <p:spPr bwMode="auto">
          <a:xfrm>
            <a:off x="1782536" y="1929955"/>
            <a:ext cx="5638800"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2400" b="1" dirty="0" smtClean="0">
                <a:solidFill>
                  <a:srgbClr val="C00000"/>
                </a:solidFill>
              </a:rPr>
              <a:t>Decision Made Late &amp; Still On-Time</a:t>
            </a: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15633</TotalTime>
  <Words>2026</Words>
  <Application>Microsoft Office PowerPoint</Application>
  <PresentationFormat>On-screen Show (4:3)</PresentationFormat>
  <Paragraphs>388</Paragraphs>
  <Slides>45</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Arial Narrow</vt:lpstr>
      <vt:lpstr>Calibri Light</vt:lpstr>
      <vt:lpstr>Wingdings</vt:lpstr>
      <vt:lpstr>Wingdings 2</vt:lpstr>
      <vt:lpstr>Office Theme</vt:lpstr>
      <vt:lpstr>Acrobat Document</vt:lpstr>
      <vt:lpstr>NSHE 2015 Fall Conference St Mary’s Community Hospital Geothermal Heat Recovery Central Utilities Plant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St Mary’s Community Hospital Geothermal Heat Recovery CUP</vt:lpstr>
      <vt:lpstr>Heat Recovery  Centralized vs De-Centralized Decision  Central Station Geothermal Operation</vt:lpstr>
      <vt:lpstr>DEDICATED HEAT RECOVERY CHILLERS</vt:lpstr>
      <vt:lpstr>WHY DHRC for St Mary’s Community Hospital</vt:lpstr>
      <vt:lpstr>PowerPoint Presentation</vt:lpstr>
      <vt:lpstr>PowerPoint Presentation</vt:lpstr>
      <vt:lpstr>Concurrent Heating/Cooling Load     Economic$ </vt:lpstr>
      <vt:lpstr>Concurrent Heating/Cooling Load Air Cooled Chiller – Gas Boiler</vt:lpstr>
      <vt:lpstr>Concurrent Heating/Cooling Load Economizer Cooling – Gas Boiler</vt:lpstr>
      <vt:lpstr>Concurrent Heating/Cooling Load HR Chiller Cooling – HR Chiller Heating</vt:lpstr>
      <vt:lpstr>PowerPoint Presentation</vt:lpstr>
      <vt:lpstr>PowerPoint Presentation</vt:lpstr>
      <vt:lpstr>Traditional WSHP</vt:lpstr>
      <vt:lpstr>   MULTISTACK VME II  Eliminates The Reversing Valve Pressure Drop Increasing Efficiency 3% </vt:lpstr>
      <vt:lpstr>MULTISTACK VME II  Eliminates the Reverse Cycle  So HX Efficiency is not Reduced by 4%</vt:lpstr>
      <vt:lpstr>Conventional WSHP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Installations - Epic Systems </vt:lpstr>
      <vt:lpstr>         Verona,Wisconsin </vt:lpstr>
      <vt:lpstr>PowerPoint Presentation</vt:lpstr>
      <vt:lpstr>PowerPoint Presentation</vt:lpstr>
      <vt:lpstr>PowerPoint Presentation</vt:lpstr>
      <vt:lpstr>PowerPoint Presentation</vt:lpstr>
      <vt:lpstr>PowerPoint Presentation</vt:lpstr>
      <vt:lpstr>PowerPoint Presentation</vt:lpstr>
      <vt:lpstr>NSHE 2015 Fall Conference St Mary’s Community Hospital Geothermal Heat Recovery Central Utilities Plant (CUP)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DeGier</dc:creator>
  <cp:lastModifiedBy>Mark Morris</cp:lastModifiedBy>
  <cp:revision>335</cp:revision>
  <cp:lastPrinted>2015-10-21T20:01:23Z</cp:lastPrinted>
  <dcterms:created xsi:type="dcterms:W3CDTF">1601-01-01T00:00:00Z</dcterms:created>
  <dcterms:modified xsi:type="dcterms:W3CDTF">2015-10-21T20:11:25Z</dcterms:modified>
</cp:coreProperties>
</file>