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 id="2147483808" r:id="rId2"/>
    <p:sldMasterId id="2147483820" r:id="rId3"/>
    <p:sldMasterId id="2147483832" r:id="rId4"/>
  </p:sldMasterIdLst>
  <p:notesMasterIdLst>
    <p:notesMasterId r:id="rId68"/>
  </p:notesMasterIdLst>
  <p:sldIdLst>
    <p:sldId id="354" r:id="rId5"/>
    <p:sldId id="378" r:id="rId6"/>
    <p:sldId id="379" r:id="rId7"/>
    <p:sldId id="439" r:id="rId8"/>
    <p:sldId id="380" r:id="rId9"/>
    <p:sldId id="359" r:id="rId10"/>
    <p:sldId id="383" r:id="rId11"/>
    <p:sldId id="361" r:id="rId12"/>
    <p:sldId id="278" r:id="rId13"/>
    <p:sldId id="385" r:id="rId14"/>
    <p:sldId id="386" r:id="rId15"/>
    <p:sldId id="387" r:id="rId16"/>
    <p:sldId id="342" r:id="rId17"/>
    <p:sldId id="276" r:id="rId18"/>
    <p:sldId id="388" r:id="rId19"/>
    <p:sldId id="389" r:id="rId20"/>
    <p:sldId id="390" r:id="rId21"/>
    <p:sldId id="391" r:id="rId22"/>
    <p:sldId id="392" r:id="rId23"/>
    <p:sldId id="399" r:id="rId24"/>
    <p:sldId id="393" r:id="rId25"/>
    <p:sldId id="394" r:id="rId26"/>
    <p:sldId id="285" r:id="rId27"/>
    <p:sldId id="404" r:id="rId28"/>
    <p:sldId id="405" r:id="rId29"/>
    <p:sldId id="406" r:id="rId30"/>
    <p:sldId id="407" r:id="rId31"/>
    <p:sldId id="408" r:id="rId32"/>
    <p:sldId id="413" r:id="rId33"/>
    <p:sldId id="410" r:id="rId34"/>
    <p:sldId id="412" r:id="rId35"/>
    <p:sldId id="277" r:id="rId36"/>
    <p:sldId id="395" r:id="rId37"/>
    <p:sldId id="396" r:id="rId38"/>
    <p:sldId id="321" r:id="rId39"/>
    <p:sldId id="327" r:id="rId40"/>
    <p:sldId id="443" r:id="rId41"/>
    <p:sldId id="440" r:id="rId42"/>
    <p:sldId id="300" r:id="rId43"/>
    <p:sldId id="362" r:id="rId44"/>
    <p:sldId id="344" r:id="rId45"/>
    <p:sldId id="346" r:id="rId46"/>
    <p:sldId id="363" r:id="rId47"/>
    <p:sldId id="364" r:id="rId48"/>
    <p:sldId id="442" r:id="rId49"/>
    <p:sldId id="416" r:id="rId50"/>
    <p:sldId id="417" r:id="rId51"/>
    <p:sldId id="418" r:id="rId52"/>
    <p:sldId id="419" r:id="rId53"/>
    <p:sldId id="420" r:id="rId54"/>
    <p:sldId id="422" r:id="rId55"/>
    <p:sldId id="423" r:id="rId56"/>
    <p:sldId id="421" r:id="rId57"/>
    <p:sldId id="424" r:id="rId58"/>
    <p:sldId id="426" r:id="rId59"/>
    <p:sldId id="427" r:id="rId60"/>
    <p:sldId id="428" r:id="rId61"/>
    <p:sldId id="429" r:id="rId62"/>
    <p:sldId id="425" r:id="rId63"/>
    <p:sldId id="444" r:id="rId64"/>
    <p:sldId id="375" r:id="rId65"/>
    <p:sldId id="372" r:id="rId66"/>
    <p:sldId id="373" r:id="rId6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070DF615-BBBE-419E-95DB-03634704E10F}" type="datetimeFigureOut">
              <a:rPr lang="en-US" smtClean="0"/>
              <a:t>10/16/2015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CA8F0F8F-4374-4323-98BC-90F453D6E5C0}" type="slidenum">
              <a:rPr lang="en-US" smtClean="0"/>
              <a:t>‹#›</a:t>
            </a:fld>
            <a:endParaRPr lang="en-US"/>
          </a:p>
        </p:txBody>
      </p:sp>
    </p:spTree>
    <p:extLst>
      <p:ext uri="{BB962C8B-B14F-4D97-AF65-F5344CB8AC3E}">
        <p14:creationId xmlns:p14="http://schemas.microsoft.com/office/powerpoint/2010/main" val="1254534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4FE82-A61D-4EF6-966F-B3081C124F96}" type="slidenum">
              <a:rPr lang="en-US"/>
              <a:pPr/>
              <a:t>35</a:t>
            </a:fld>
            <a:endParaRPr lang="en-US"/>
          </a:p>
        </p:txBody>
      </p:sp>
      <p:sp>
        <p:nvSpPr>
          <p:cNvPr id="386050" name="Rectangle 2"/>
          <p:cNvSpPr>
            <a:spLocks noGrp="1" noRot="1" noChangeAspect="1" noChangeArrowheads="1" noTextEdit="1"/>
          </p:cNvSpPr>
          <p:nvPr>
            <p:ph type="sldImg"/>
          </p:nvPr>
        </p:nvSpPr>
        <p:spPr>
          <a:xfrm>
            <a:off x="1198563" y="701675"/>
            <a:ext cx="4681537" cy="3509963"/>
          </a:xfrm>
          <a:ln/>
        </p:spPr>
      </p:sp>
      <p:sp>
        <p:nvSpPr>
          <p:cNvPr id="386051" name="Rectangle 3"/>
          <p:cNvSpPr>
            <a:spLocks noGrp="1" noChangeArrowheads="1"/>
          </p:cNvSpPr>
          <p:nvPr>
            <p:ph type="body" idx="1"/>
          </p:nvPr>
        </p:nvSpPr>
        <p:spPr>
          <a:xfrm>
            <a:off x="707708" y="4447461"/>
            <a:ext cx="5661660" cy="4213384"/>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881C0-E462-4B63-86EC-0F835290DE7D}" type="slidenum">
              <a:rPr lang="en-US"/>
              <a:pPr/>
              <a:t>36</a:t>
            </a:fld>
            <a:endParaRPr lang="en-US"/>
          </a:p>
        </p:txBody>
      </p:sp>
      <p:sp>
        <p:nvSpPr>
          <p:cNvPr id="634882" name="Rectangle 2"/>
          <p:cNvSpPr>
            <a:spLocks noGrp="1" noRot="1" noChangeAspect="1" noChangeArrowheads="1" noTextEdit="1"/>
          </p:cNvSpPr>
          <p:nvPr>
            <p:ph type="sldImg"/>
          </p:nvPr>
        </p:nvSpPr>
        <p:spPr bwMode="auto">
          <a:xfrm>
            <a:off x="1198563" y="701675"/>
            <a:ext cx="4683125" cy="3511550"/>
          </a:xfrm>
          <a:prstGeom prst="rect">
            <a:avLst/>
          </a:prstGeom>
          <a:solidFill>
            <a:srgbClr val="FFFFFF"/>
          </a:solidFill>
          <a:ln>
            <a:solidFill>
              <a:srgbClr val="000000"/>
            </a:solidFill>
            <a:miter lim="800000"/>
            <a:headEnd/>
            <a:tailEnd/>
          </a:ln>
        </p:spPr>
      </p:sp>
      <p:sp>
        <p:nvSpPr>
          <p:cNvPr id="634883" name="Rectangle 3"/>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93232" tIns="46616" rIns="93232" bIns="46616"/>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38637" eaLnBrk="0" hangingPunct="0">
              <a:spcBef>
                <a:spcPct val="30000"/>
              </a:spcBef>
              <a:defRPr sz="1200">
                <a:solidFill>
                  <a:schemeClr val="tx1"/>
                </a:solidFill>
                <a:latin typeface="Calibri" pitchFamily="34" charset="0"/>
              </a:defRPr>
            </a:lvl1pPr>
            <a:lvl2pPr marL="739532" indent="-284436" defTabSz="938637" eaLnBrk="0" hangingPunct="0">
              <a:spcBef>
                <a:spcPct val="30000"/>
              </a:spcBef>
              <a:defRPr sz="1200">
                <a:solidFill>
                  <a:schemeClr val="tx1"/>
                </a:solidFill>
                <a:latin typeface="Calibri" pitchFamily="34" charset="0"/>
              </a:defRPr>
            </a:lvl2pPr>
            <a:lvl3pPr marL="1137742" indent="-227548" defTabSz="938637" eaLnBrk="0" hangingPunct="0">
              <a:spcBef>
                <a:spcPct val="30000"/>
              </a:spcBef>
              <a:defRPr sz="1200">
                <a:solidFill>
                  <a:schemeClr val="tx1"/>
                </a:solidFill>
                <a:latin typeface="Calibri" pitchFamily="34" charset="0"/>
              </a:defRPr>
            </a:lvl3pPr>
            <a:lvl4pPr marL="1592839" indent="-227548" defTabSz="938637" eaLnBrk="0" hangingPunct="0">
              <a:spcBef>
                <a:spcPct val="30000"/>
              </a:spcBef>
              <a:defRPr sz="1200">
                <a:solidFill>
                  <a:schemeClr val="tx1"/>
                </a:solidFill>
                <a:latin typeface="Calibri" pitchFamily="34" charset="0"/>
              </a:defRPr>
            </a:lvl4pPr>
            <a:lvl5pPr marL="2047936" indent="-227548" defTabSz="938637" eaLnBrk="0" hangingPunct="0">
              <a:spcBef>
                <a:spcPct val="30000"/>
              </a:spcBef>
              <a:defRPr sz="1200">
                <a:solidFill>
                  <a:schemeClr val="tx1"/>
                </a:solidFill>
                <a:latin typeface="Calibri" pitchFamily="34" charset="0"/>
              </a:defRPr>
            </a:lvl5pPr>
            <a:lvl6pPr marL="2503033" indent="-227548" defTabSz="938637" eaLnBrk="0" fontAlgn="base" hangingPunct="0">
              <a:spcBef>
                <a:spcPct val="30000"/>
              </a:spcBef>
              <a:spcAft>
                <a:spcPct val="0"/>
              </a:spcAft>
              <a:defRPr sz="1200">
                <a:solidFill>
                  <a:schemeClr val="tx1"/>
                </a:solidFill>
                <a:latin typeface="Calibri" pitchFamily="34" charset="0"/>
              </a:defRPr>
            </a:lvl6pPr>
            <a:lvl7pPr marL="2958130" indent="-227548" defTabSz="938637" eaLnBrk="0" fontAlgn="base" hangingPunct="0">
              <a:spcBef>
                <a:spcPct val="30000"/>
              </a:spcBef>
              <a:spcAft>
                <a:spcPct val="0"/>
              </a:spcAft>
              <a:defRPr sz="1200">
                <a:solidFill>
                  <a:schemeClr val="tx1"/>
                </a:solidFill>
                <a:latin typeface="Calibri" pitchFamily="34" charset="0"/>
              </a:defRPr>
            </a:lvl7pPr>
            <a:lvl8pPr marL="3413227" indent="-227548" defTabSz="938637" eaLnBrk="0" fontAlgn="base" hangingPunct="0">
              <a:spcBef>
                <a:spcPct val="30000"/>
              </a:spcBef>
              <a:spcAft>
                <a:spcPct val="0"/>
              </a:spcAft>
              <a:defRPr sz="1200">
                <a:solidFill>
                  <a:schemeClr val="tx1"/>
                </a:solidFill>
                <a:latin typeface="Calibri" pitchFamily="34" charset="0"/>
              </a:defRPr>
            </a:lvl8pPr>
            <a:lvl9pPr marL="3868323" indent="-227548" defTabSz="938637" eaLnBrk="0" fontAlgn="base" hangingPunct="0">
              <a:spcBef>
                <a:spcPct val="30000"/>
              </a:spcBef>
              <a:spcAft>
                <a:spcPct val="0"/>
              </a:spcAft>
              <a:defRPr sz="1200">
                <a:solidFill>
                  <a:schemeClr val="tx1"/>
                </a:solidFill>
                <a:latin typeface="Calibri" pitchFamily="34" charset="0"/>
              </a:defRPr>
            </a:lvl9pPr>
          </a:lstStyle>
          <a:p>
            <a:pPr>
              <a:spcBef>
                <a:spcPct val="0"/>
              </a:spcBef>
            </a:pPr>
            <a:fld id="{A99B75C8-D891-4EAE-9019-27924BC3330C}" type="slidenum">
              <a:rPr lang="en-US" altLang="en-US" smtClean="0">
                <a:latin typeface="Tahoma" pitchFamily="34" charset="0"/>
              </a:rPr>
              <a:pPr>
                <a:spcBef>
                  <a:spcPct val="0"/>
                </a:spcBef>
              </a:pPr>
              <a:t>40</a:t>
            </a:fld>
            <a:endParaRPr lang="en-US" altLang="en-US" smtClean="0">
              <a:latin typeface="Tahoma" pitchFamily="34" charset="0"/>
            </a:endParaRPr>
          </a:p>
        </p:txBody>
      </p:sp>
      <p:sp>
        <p:nvSpPr>
          <p:cNvPr id="136195" name="Rectangle 2"/>
          <p:cNvSpPr>
            <a:spLocks noGrp="1" noRot="1" noChangeAspect="1" noChangeArrowheads="1" noTextEdit="1"/>
          </p:cNvSpPr>
          <p:nvPr>
            <p:ph type="sldImg"/>
          </p:nvPr>
        </p:nvSpPr>
        <p:spPr>
          <a:xfrm>
            <a:off x="417513" y="701675"/>
            <a:ext cx="6245225" cy="3513138"/>
          </a:xfrm>
          <a:solidFill>
            <a:srgbClr val="FFFFFF"/>
          </a:solidFill>
          <a:ln/>
        </p:spPr>
      </p:sp>
      <p:sp>
        <p:nvSpPr>
          <p:cNvPr id="136196" name="Rectangle 3"/>
          <p:cNvSpPr>
            <a:spLocks noGrp="1" noChangeArrowheads="1"/>
          </p:cNvSpPr>
          <p:nvPr>
            <p:ph type="body" idx="1"/>
          </p:nvPr>
        </p:nvSpPr>
        <p:spPr>
          <a:xfrm>
            <a:off x="943294" y="4447422"/>
            <a:ext cx="5190489" cy="4214092"/>
          </a:xfrm>
          <a:solidFill>
            <a:srgbClr val="FFFFFF"/>
          </a:solidFill>
          <a:ln>
            <a:solidFill>
              <a:srgbClr val="000000"/>
            </a:solidFill>
            <a:miter lim="800000"/>
            <a:headEnd/>
            <a:tailEnd/>
          </a:ln>
        </p:spPr>
        <p:txBody>
          <a:bodyPr lIns="93227" tIns="46614" rIns="93227" bIns="46614"/>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38637" eaLnBrk="0" hangingPunct="0">
              <a:spcBef>
                <a:spcPct val="30000"/>
              </a:spcBef>
              <a:defRPr sz="1200">
                <a:solidFill>
                  <a:schemeClr val="tx1"/>
                </a:solidFill>
                <a:latin typeface="Calibri" pitchFamily="34" charset="0"/>
              </a:defRPr>
            </a:lvl1pPr>
            <a:lvl2pPr marL="739532" indent="-284436" defTabSz="938637" eaLnBrk="0" hangingPunct="0">
              <a:spcBef>
                <a:spcPct val="30000"/>
              </a:spcBef>
              <a:defRPr sz="1200">
                <a:solidFill>
                  <a:schemeClr val="tx1"/>
                </a:solidFill>
                <a:latin typeface="Calibri" pitchFamily="34" charset="0"/>
              </a:defRPr>
            </a:lvl2pPr>
            <a:lvl3pPr marL="1137742" indent="-227548" defTabSz="938637" eaLnBrk="0" hangingPunct="0">
              <a:spcBef>
                <a:spcPct val="30000"/>
              </a:spcBef>
              <a:defRPr sz="1200">
                <a:solidFill>
                  <a:schemeClr val="tx1"/>
                </a:solidFill>
                <a:latin typeface="Calibri" pitchFamily="34" charset="0"/>
              </a:defRPr>
            </a:lvl3pPr>
            <a:lvl4pPr marL="1592839" indent="-227548" defTabSz="938637" eaLnBrk="0" hangingPunct="0">
              <a:spcBef>
                <a:spcPct val="30000"/>
              </a:spcBef>
              <a:defRPr sz="1200">
                <a:solidFill>
                  <a:schemeClr val="tx1"/>
                </a:solidFill>
                <a:latin typeface="Calibri" pitchFamily="34" charset="0"/>
              </a:defRPr>
            </a:lvl4pPr>
            <a:lvl5pPr marL="2047936" indent="-227548" defTabSz="938637" eaLnBrk="0" hangingPunct="0">
              <a:spcBef>
                <a:spcPct val="30000"/>
              </a:spcBef>
              <a:defRPr sz="1200">
                <a:solidFill>
                  <a:schemeClr val="tx1"/>
                </a:solidFill>
                <a:latin typeface="Calibri" pitchFamily="34" charset="0"/>
              </a:defRPr>
            </a:lvl5pPr>
            <a:lvl6pPr marL="2503033" indent="-227548" defTabSz="938637" eaLnBrk="0" fontAlgn="base" hangingPunct="0">
              <a:spcBef>
                <a:spcPct val="30000"/>
              </a:spcBef>
              <a:spcAft>
                <a:spcPct val="0"/>
              </a:spcAft>
              <a:defRPr sz="1200">
                <a:solidFill>
                  <a:schemeClr val="tx1"/>
                </a:solidFill>
                <a:latin typeface="Calibri" pitchFamily="34" charset="0"/>
              </a:defRPr>
            </a:lvl6pPr>
            <a:lvl7pPr marL="2958130" indent="-227548" defTabSz="938637" eaLnBrk="0" fontAlgn="base" hangingPunct="0">
              <a:spcBef>
                <a:spcPct val="30000"/>
              </a:spcBef>
              <a:spcAft>
                <a:spcPct val="0"/>
              </a:spcAft>
              <a:defRPr sz="1200">
                <a:solidFill>
                  <a:schemeClr val="tx1"/>
                </a:solidFill>
                <a:latin typeface="Calibri" pitchFamily="34" charset="0"/>
              </a:defRPr>
            </a:lvl7pPr>
            <a:lvl8pPr marL="3413227" indent="-227548" defTabSz="938637" eaLnBrk="0" fontAlgn="base" hangingPunct="0">
              <a:spcBef>
                <a:spcPct val="30000"/>
              </a:spcBef>
              <a:spcAft>
                <a:spcPct val="0"/>
              </a:spcAft>
              <a:defRPr sz="1200">
                <a:solidFill>
                  <a:schemeClr val="tx1"/>
                </a:solidFill>
                <a:latin typeface="Calibri" pitchFamily="34" charset="0"/>
              </a:defRPr>
            </a:lvl8pPr>
            <a:lvl9pPr marL="3868323" indent="-227548" defTabSz="938637" eaLnBrk="0" fontAlgn="base" hangingPunct="0">
              <a:spcBef>
                <a:spcPct val="30000"/>
              </a:spcBef>
              <a:spcAft>
                <a:spcPct val="0"/>
              </a:spcAft>
              <a:defRPr sz="1200">
                <a:solidFill>
                  <a:schemeClr val="tx1"/>
                </a:solidFill>
                <a:latin typeface="Calibri" pitchFamily="34" charset="0"/>
              </a:defRPr>
            </a:lvl9pPr>
          </a:lstStyle>
          <a:p>
            <a:pPr>
              <a:spcBef>
                <a:spcPct val="0"/>
              </a:spcBef>
            </a:pPr>
            <a:fld id="{4CC54555-D026-41C0-81C9-5D068DDE2CEC}" type="slidenum">
              <a:rPr lang="en-US" altLang="en-US" smtClean="0">
                <a:latin typeface="Tahoma" pitchFamily="34" charset="0"/>
              </a:rPr>
              <a:pPr>
                <a:spcBef>
                  <a:spcPct val="0"/>
                </a:spcBef>
              </a:pPr>
              <a:t>43</a:t>
            </a:fld>
            <a:endParaRPr lang="en-US" altLang="en-US" smtClean="0">
              <a:latin typeface="Tahoma" pitchFamily="34" charset="0"/>
            </a:endParaRPr>
          </a:p>
        </p:txBody>
      </p:sp>
      <p:sp>
        <p:nvSpPr>
          <p:cNvPr id="137219" name="Rectangle 2"/>
          <p:cNvSpPr>
            <a:spLocks noGrp="1" noRot="1" noChangeAspect="1" noChangeArrowheads="1" noTextEdit="1"/>
          </p:cNvSpPr>
          <p:nvPr>
            <p:ph type="sldImg"/>
          </p:nvPr>
        </p:nvSpPr>
        <p:spPr>
          <a:xfrm>
            <a:off x="417513" y="701675"/>
            <a:ext cx="6245225" cy="3513138"/>
          </a:xfrm>
          <a:solidFill>
            <a:srgbClr val="FFFFFF"/>
          </a:solidFill>
          <a:ln/>
        </p:spPr>
      </p:sp>
      <p:sp>
        <p:nvSpPr>
          <p:cNvPr id="137220" name="Rectangle 3"/>
          <p:cNvSpPr>
            <a:spLocks noGrp="1" noChangeArrowheads="1"/>
          </p:cNvSpPr>
          <p:nvPr>
            <p:ph type="body" idx="1"/>
          </p:nvPr>
        </p:nvSpPr>
        <p:spPr>
          <a:xfrm>
            <a:off x="943294" y="4447422"/>
            <a:ext cx="5190489" cy="4214092"/>
          </a:xfrm>
          <a:solidFill>
            <a:srgbClr val="FFFFFF"/>
          </a:solidFill>
          <a:ln>
            <a:solidFill>
              <a:srgbClr val="000000"/>
            </a:solidFill>
            <a:miter lim="800000"/>
            <a:headEnd/>
            <a:tailEnd/>
          </a:ln>
        </p:spPr>
        <p:txBody>
          <a:bodyPr lIns="93227" tIns="46614" rIns="93227" bIns="46614"/>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38637" eaLnBrk="0" hangingPunct="0">
              <a:spcBef>
                <a:spcPct val="30000"/>
              </a:spcBef>
              <a:defRPr sz="1200">
                <a:solidFill>
                  <a:schemeClr val="tx1"/>
                </a:solidFill>
                <a:latin typeface="Calibri" pitchFamily="34" charset="0"/>
              </a:defRPr>
            </a:lvl1pPr>
            <a:lvl2pPr marL="739532" indent="-284436" defTabSz="938637" eaLnBrk="0" hangingPunct="0">
              <a:spcBef>
                <a:spcPct val="30000"/>
              </a:spcBef>
              <a:defRPr sz="1200">
                <a:solidFill>
                  <a:schemeClr val="tx1"/>
                </a:solidFill>
                <a:latin typeface="Calibri" pitchFamily="34" charset="0"/>
              </a:defRPr>
            </a:lvl2pPr>
            <a:lvl3pPr marL="1137742" indent="-227548" defTabSz="938637" eaLnBrk="0" hangingPunct="0">
              <a:spcBef>
                <a:spcPct val="30000"/>
              </a:spcBef>
              <a:defRPr sz="1200">
                <a:solidFill>
                  <a:schemeClr val="tx1"/>
                </a:solidFill>
                <a:latin typeface="Calibri" pitchFamily="34" charset="0"/>
              </a:defRPr>
            </a:lvl3pPr>
            <a:lvl4pPr marL="1592839" indent="-227548" defTabSz="938637" eaLnBrk="0" hangingPunct="0">
              <a:spcBef>
                <a:spcPct val="30000"/>
              </a:spcBef>
              <a:defRPr sz="1200">
                <a:solidFill>
                  <a:schemeClr val="tx1"/>
                </a:solidFill>
                <a:latin typeface="Calibri" pitchFamily="34" charset="0"/>
              </a:defRPr>
            </a:lvl4pPr>
            <a:lvl5pPr marL="2047936" indent="-227548" defTabSz="938637" eaLnBrk="0" hangingPunct="0">
              <a:spcBef>
                <a:spcPct val="30000"/>
              </a:spcBef>
              <a:defRPr sz="1200">
                <a:solidFill>
                  <a:schemeClr val="tx1"/>
                </a:solidFill>
                <a:latin typeface="Calibri" pitchFamily="34" charset="0"/>
              </a:defRPr>
            </a:lvl5pPr>
            <a:lvl6pPr marL="2503033" indent="-227548" defTabSz="938637" eaLnBrk="0" fontAlgn="base" hangingPunct="0">
              <a:spcBef>
                <a:spcPct val="30000"/>
              </a:spcBef>
              <a:spcAft>
                <a:spcPct val="0"/>
              </a:spcAft>
              <a:defRPr sz="1200">
                <a:solidFill>
                  <a:schemeClr val="tx1"/>
                </a:solidFill>
                <a:latin typeface="Calibri" pitchFamily="34" charset="0"/>
              </a:defRPr>
            </a:lvl6pPr>
            <a:lvl7pPr marL="2958130" indent="-227548" defTabSz="938637" eaLnBrk="0" fontAlgn="base" hangingPunct="0">
              <a:spcBef>
                <a:spcPct val="30000"/>
              </a:spcBef>
              <a:spcAft>
                <a:spcPct val="0"/>
              </a:spcAft>
              <a:defRPr sz="1200">
                <a:solidFill>
                  <a:schemeClr val="tx1"/>
                </a:solidFill>
                <a:latin typeface="Calibri" pitchFamily="34" charset="0"/>
              </a:defRPr>
            </a:lvl7pPr>
            <a:lvl8pPr marL="3413227" indent="-227548" defTabSz="938637" eaLnBrk="0" fontAlgn="base" hangingPunct="0">
              <a:spcBef>
                <a:spcPct val="30000"/>
              </a:spcBef>
              <a:spcAft>
                <a:spcPct val="0"/>
              </a:spcAft>
              <a:defRPr sz="1200">
                <a:solidFill>
                  <a:schemeClr val="tx1"/>
                </a:solidFill>
                <a:latin typeface="Calibri" pitchFamily="34" charset="0"/>
              </a:defRPr>
            </a:lvl8pPr>
            <a:lvl9pPr marL="3868323" indent="-227548" defTabSz="938637" eaLnBrk="0" fontAlgn="base" hangingPunct="0">
              <a:spcBef>
                <a:spcPct val="30000"/>
              </a:spcBef>
              <a:spcAft>
                <a:spcPct val="0"/>
              </a:spcAft>
              <a:defRPr sz="1200">
                <a:solidFill>
                  <a:schemeClr val="tx1"/>
                </a:solidFill>
                <a:latin typeface="Calibri" pitchFamily="34" charset="0"/>
              </a:defRPr>
            </a:lvl9pPr>
          </a:lstStyle>
          <a:p>
            <a:pPr>
              <a:spcBef>
                <a:spcPct val="0"/>
              </a:spcBef>
            </a:pPr>
            <a:fld id="{8B26111B-F3C9-40D3-BBA2-59D9E69753C9}" type="slidenum">
              <a:rPr lang="en-US" altLang="en-US" smtClean="0">
                <a:latin typeface="Tahoma" pitchFamily="34" charset="0"/>
              </a:rPr>
              <a:pPr>
                <a:spcBef>
                  <a:spcPct val="0"/>
                </a:spcBef>
              </a:pPr>
              <a:t>44</a:t>
            </a:fld>
            <a:endParaRPr lang="en-US" altLang="en-US" smtClean="0">
              <a:latin typeface="Tahoma" pitchFamily="34" charset="0"/>
            </a:endParaRPr>
          </a:p>
        </p:txBody>
      </p:sp>
      <p:sp>
        <p:nvSpPr>
          <p:cNvPr id="138243" name="Rectangle 2"/>
          <p:cNvSpPr>
            <a:spLocks noGrp="1" noRot="1" noChangeAspect="1" noChangeArrowheads="1" noTextEdit="1"/>
          </p:cNvSpPr>
          <p:nvPr>
            <p:ph type="sldImg"/>
          </p:nvPr>
        </p:nvSpPr>
        <p:spPr>
          <a:xfrm>
            <a:off x="417513" y="701675"/>
            <a:ext cx="6245225" cy="3513138"/>
          </a:xfrm>
          <a:solidFill>
            <a:srgbClr val="FFFFFF"/>
          </a:solidFill>
          <a:ln/>
        </p:spPr>
      </p:sp>
      <p:sp>
        <p:nvSpPr>
          <p:cNvPr id="138244" name="Rectangle 3"/>
          <p:cNvSpPr>
            <a:spLocks noGrp="1" noChangeArrowheads="1"/>
          </p:cNvSpPr>
          <p:nvPr>
            <p:ph type="body" idx="1"/>
          </p:nvPr>
        </p:nvSpPr>
        <p:spPr>
          <a:xfrm>
            <a:off x="943294" y="4447422"/>
            <a:ext cx="5190489" cy="4214092"/>
          </a:xfrm>
          <a:solidFill>
            <a:srgbClr val="FFFFFF"/>
          </a:solidFill>
          <a:ln>
            <a:solidFill>
              <a:srgbClr val="000000"/>
            </a:solidFill>
            <a:miter lim="800000"/>
            <a:headEnd/>
            <a:tailEnd/>
          </a:ln>
        </p:spPr>
        <p:txBody>
          <a:bodyPr lIns="93227" tIns="46614" rIns="93227" bIns="46614"/>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38637" eaLnBrk="0" hangingPunct="0">
              <a:spcBef>
                <a:spcPct val="30000"/>
              </a:spcBef>
              <a:defRPr sz="1200">
                <a:solidFill>
                  <a:schemeClr val="tx1"/>
                </a:solidFill>
                <a:latin typeface="Calibri" pitchFamily="34" charset="0"/>
              </a:defRPr>
            </a:lvl1pPr>
            <a:lvl2pPr marL="739532" indent="-284436" defTabSz="938637" eaLnBrk="0" hangingPunct="0">
              <a:spcBef>
                <a:spcPct val="30000"/>
              </a:spcBef>
              <a:defRPr sz="1200">
                <a:solidFill>
                  <a:schemeClr val="tx1"/>
                </a:solidFill>
                <a:latin typeface="Calibri" pitchFamily="34" charset="0"/>
              </a:defRPr>
            </a:lvl2pPr>
            <a:lvl3pPr marL="1137742" indent="-227548" defTabSz="938637" eaLnBrk="0" hangingPunct="0">
              <a:spcBef>
                <a:spcPct val="30000"/>
              </a:spcBef>
              <a:defRPr sz="1200">
                <a:solidFill>
                  <a:schemeClr val="tx1"/>
                </a:solidFill>
                <a:latin typeface="Calibri" pitchFamily="34" charset="0"/>
              </a:defRPr>
            </a:lvl3pPr>
            <a:lvl4pPr marL="1592839" indent="-227548" defTabSz="938637" eaLnBrk="0" hangingPunct="0">
              <a:spcBef>
                <a:spcPct val="30000"/>
              </a:spcBef>
              <a:defRPr sz="1200">
                <a:solidFill>
                  <a:schemeClr val="tx1"/>
                </a:solidFill>
                <a:latin typeface="Calibri" pitchFamily="34" charset="0"/>
              </a:defRPr>
            </a:lvl4pPr>
            <a:lvl5pPr marL="2047936" indent="-227548" defTabSz="938637" eaLnBrk="0" hangingPunct="0">
              <a:spcBef>
                <a:spcPct val="30000"/>
              </a:spcBef>
              <a:defRPr sz="1200">
                <a:solidFill>
                  <a:schemeClr val="tx1"/>
                </a:solidFill>
                <a:latin typeface="Calibri" pitchFamily="34" charset="0"/>
              </a:defRPr>
            </a:lvl5pPr>
            <a:lvl6pPr marL="2503033" indent="-227548" defTabSz="938637" eaLnBrk="0" fontAlgn="base" hangingPunct="0">
              <a:spcBef>
                <a:spcPct val="30000"/>
              </a:spcBef>
              <a:spcAft>
                <a:spcPct val="0"/>
              </a:spcAft>
              <a:defRPr sz="1200">
                <a:solidFill>
                  <a:schemeClr val="tx1"/>
                </a:solidFill>
                <a:latin typeface="Calibri" pitchFamily="34" charset="0"/>
              </a:defRPr>
            </a:lvl6pPr>
            <a:lvl7pPr marL="2958130" indent="-227548" defTabSz="938637" eaLnBrk="0" fontAlgn="base" hangingPunct="0">
              <a:spcBef>
                <a:spcPct val="30000"/>
              </a:spcBef>
              <a:spcAft>
                <a:spcPct val="0"/>
              </a:spcAft>
              <a:defRPr sz="1200">
                <a:solidFill>
                  <a:schemeClr val="tx1"/>
                </a:solidFill>
                <a:latin typeface="Calibri" pitchFamily="34" charset="0"/>
              </a:defRPr>
            </a:lvl7pPr>
            <a:lvl8pPr marL="3413227" indent="-227548" defTabSz="938637" eaLnBrk="0" fontAlgn="base" hangingPunct="0">
              <a:spcBef>
                <a:spcPct val="30000"/>
              </a:spcBef>
              <a:spcAft>
                <a:spcPct val="0"/>
              </a:spcAft>
              <a:defRPr sz="1200">
                <a:solidFill>
                  <a:schemeClr val="tx1"/>
                </a:solidFill>
                <a:latin typeface="Calibri" pitchFamily="34" charset="0"/>
              </a:defRPr>
            </a:lvl8pPr>
            <a:lvl9pPr marL="3868323" indent="-227548" defTabSz="938637" eaLnBrk="0" fontAlgn="base" hangingPunct="0">
              <a:spcBef>
                <a:spcPct val="30000"/>
              </a:spcBef>
              <a:spcAft>
                <a:spcPct val="0"/>
              </a:spcAft>
              <a:defRPr sz="1200">
                <a:solidFill>
                  <a:schemeClr val="tx1"/>
                </a:solidFill>
                <a:latin typeface="Calibri" pitchFamily="34" charset="0"/>
              </a:defRPr>
            </a:lvl9pPr>
          </a:lstStyle>
          <a:p>
            <a:pPr>
              <a:spcBef>
                <a:spcPct val="0"/>
              </a:spcBef>
            </a:pPr>
            <a:fld id="{67B597F2-EC95-4900-B311-364F54F4C710}" type="slidenum">
              <a:rPr lang="en-US" altLang="en-US" smtClean="0">
                <a:latin typeface="Tahoma" pitchFamily="34" charset="0"/>
              </a:rPr>
              <a:pPr>
                <a:spcBef>
                  <a:spcPct val="0"/>
                </a:spcBef>
              </a:pPr>
              <a:t>61</a:t>
            </a:fld>
            <a:endParaRPr lang="en-US" altLang="en-US" smtClean="0">
              <a:latin typeface="Tahoma" pitchFamily="34" charset="0"/>
            </a:endParaRPr>
          </a:p>
        </p:txBody>
      </p:sp>
      <p:sp>
        <p:nvSpPr>
          <p:cNvPr id="142339" name="Rectangle 2"/>
          <p:cNvSpPr>
            <a:spLocks noGrp="1" noRot="1" noChangeAspect="1" noChangeArrowheads="1" noTextEdit="1"/>
          </p:cNvSpPr>
          <p:nvPr>
            <p:ph type="sldImg"/>
          </p:nvPr>
        </p:nvSpPr>
        <p:spPr>
          <a:xfrm>
            <a:off x="419100" y="701675"/>
            <a:ext cx="6242050" cy="3511550"/>
          </a:xfrm>
          <a:solidFill>
            <a:srgbClr val="FFFFFF"/>
          </a:solidFill>
          <a:ln/>
        </p:spPr>
      </p:sp>
      <p:sp>
        <p:nvSpPr>
          <p:cNvPr id="142340" name="Rectangle 3"/>
          <p:cNvSpPr>
            <a:spLocks noGrp="1" noChangeArrowheads="1"/>
          </p:cNvSpPr>
          <p:nvPr>
            <p:ph type="body" idx="1"/>
          </p:nvPr>
        </p:nvSpPr>
        <p:spPr>
          <a:xfrm>
            <a:off x="943294" y="4447422"/>
            <a:ext cx="5190489" cy="4214092"/>
          </a:xfrm>
          <a:solidFill>
            <a:srgbClr val="FFFFFF"/>
          </a:solidFill>
          <a:ln>
            <a:solidFill>
              <a:srgbClr val="000000"/>
            </a:solidFill>
            <a:miter lim="800000"/>
            <a:headEnd/>
            <a:tailEnd/>
          </a:ln>
        </p:spPr>
        <p:txBody>
          <a:bodyPr lIns="93221" tIns="46611" rIns="93221" bIns="46611"/>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38637" eaLnBrk="0" hangingPunct="0">
              <a:spcBef>
                <a:spcPct val="30000"/>
              </a:spcBef>
              <a:defRPr sz="1200">
                <a:solidFill>
                  <a:schemeClr val="tx1"/>
                </a:solidFill>
                <a:latin typeface="Calibri" pitchFamily="34" charset="0"/>
              </a:defRPr>
            </a:lvl1pPr>
            <a:lvl2pPr marL="739532" indent="-284436" defTabSz="938637" eaLnBrk="0" hangingPunct="0">
              <a:spcBef>
                <a:spcPct val="30000"/>
              </a:spcBef>
              <a:defRPr sz="1200">
                <a:solidFill>
                  <a:schemeClr val="tx1"/>
                </a:solidFill>
                <a:latin typeface="Calibri" pitchFamily="34" charset="0"/>
              </a:defRPr>
            </a:lvl2pPr>
            <a:lvl3pPr marL="1137742" indent="-227548" defTabSz="938637" eaLnBrk="0" hangingPunct="0">
              <a:spcBef>
                <a:spcPct val="30000"/>
              </a:spcBef>
              <a:defRPr sz="1200">
                <a:solidFill>
                  <a:schemeClr val="tx1"/>
                </a:solidFill>
                <a:latin typeface="Calibri" pitchFamily="34" charset="0"/>
              </a:defRPr>
            </a:lvl3pPr>
            <a:lvl4pPr marL="1592839" indent="-227548" defTabSz="938637" eaLnBrk="0" hangingPunct="0">
              <a:spcBef>
                <a:spcPct val="30000"/>
              </a:spcBef>
              <a:defRPr sz="1200">
                <a:solidFill>
                  <a:schemeClr val="tx1"/>
                </a:solidFill>
                <a:latin typeface="Calibri" pitchFamily="34" charset="0"/>
              </a:defRPr>
            </a:lvl4pPr>
            <a:lvl5pPr marL="2047936" indent="-227548" defTabSz="938637" eaLnBrk="0" hangingPunct="0">
              <a:spcBef>
                <a:spcPct val="30000"/>
              </a:spcBef>
              <a:defRPr sz="1200">
                <a:solidFill>
                  <a:schemeClr val="tx1"/>
                </a:solidFill>
                <a:latin typeface="Calibri" pitchFamily="34" charset="0"/>
              </a:defRPr>
            </a:lvl5pPr>
            <a:lvl6pPr marL="2503033" indent="-227548" defTabSz="938637" eaLnBrk="0" fontAlgn="base" hangingPunct="0">
              <a:spcBef>
                <a:spcPct val="30000"/>
              </a:spcBef>
              <a:spcAft>
                <a:spcPct val="0"/>
              </a:spcAft>
              <a:defRPr sz="1200">
                <a:solidFill>
                  <a:schemeClr val="tx1"/>
                </a:solidFill>
                <a:latin typeface="Calibri" pitchFamily="34" charset="0"/>
              </a:defRPr>
            </a:lvl6pPr>
            <a:lvl7pPr marL="2958130" indent="-227548" defTabSz="938637" eaLnBrk="0" fontAlgn="base" hangingPunct="0">
              <a:spcBef>
                <a:spcPct val="30000"/>
              </a:spcBef>
              <a:spcAft>
                <a:spcPct val="0"/>
              </a:spcAft>
              <a:defRPr sz="1200">
                <a:solidFill>
                  <a:schemeClr val="tx1"/>
                </a:solidFill>
                <a:latin typeface="Calibri" pitchFamily="34" charset="0"/>
              </a:defRPr>
            </a:lvl7pPr>
            <a:lvl8pPr marL="3413227" indent="-227548" defTabSz="938637" eaLnBrk="0" fontAlgn="base" hangingPunct="0">
              <a:spcBef>
                <a:spcPct val="30000"/>
              </a:spcBef>
              <a:spcAft>
                <a:spcPct val="0"/>
              </a:spcAft>
              <a:defRPr sz="1200">
                <a:solidFill>
                  <a:schemeClr val="tx1"/>
                </a:solidFill>
                <a:latin typeface="Calibri" pitchFamily="34" charset="0"/>
              </a:defRPr>
            </a:lvl8pPr>
            <a:lvl9pPr marL="3868323" indent="-227548" defTabSz="938637" eaLnBrk="0" fontAlgn="base" hangingPunct="0">
              <a:spcBef>
                <a:spcPct val="30000"/>
              </a:spcBef>
              <a:spcAft>
                <a:spcPct val="0"/>
              </a:spcAft>
              <a:defRPr sz="1200">
                <a:solidFill>
                  <a:schemeClr val="tx1"/>
                </a:solidFill>
                <a:latin typeface="Calibri" pitchFamily="34" charset="0"/>
              </a:defRPr>
            </a:lvl9pPr>
          </a:lstStyle>
          <a:p>
            <a:pPr>
              <a:spcBef>
                <a:spcPct val="0"/>
              </a:spcBef>
            </a:pPr>
            <a:fld id="{499A0661-6BDA-47A5-B94D-5856E60BBC31}" type="slidenum">
              <a:rPr lang="en-US" altLang="en-US" smtClean="0">
                <a:latin typeface="Tahoma" pitchFamily="34" charset="0"/>
              </a:rPr>
              <a:pPr>
                <a:spcBef>
                  <a:spcPct val="0"/>
                </a:spcBef>
              </a:pPr>
              <a:t>62</a:t>
            </a:fld>
            <a:endParaRPr lang="en-US" altLang="en-US" smtClean="0">
              <a:latin typeface="Tahoma" pitchFamily="34" charset="0"/>
            </a:endParaRPr>
          </a:p>
        </p:txBody>
      </p:sp>
      <p:sp>
        <p:nvSpPr>
          <p:cNvPr id="153603" name="Rectangle 2"/>
          <p:cNvSpPr>
            <a:spLocks noGrp="1" noRot="1" noChangeAspect="1" noChangeArrowheads="1" noTextEdit="1"/>
          </p:cNvSpPr>
          <p:nvPr>
            <p:ph type="sldImg"/>
          </p:nvPr>
        </p:nvSpPr>
        <p:spPr>
          <a:xfrm>
            <a:off x="1189038" y="692150"/>
            <a:ext cx="4708525" cy="3532188"/>
          </a:xfrm>
          <a:ln/>
        </p:spPr>
      </p:sp>
      <p:sp>
        <p:nvSpPr>
          <p:cNvPr id="153604" name="Rectangle 3"/>
          <p:cNvSpPr>
            <a:spLocks noGrp="1" noChangeArrowheads="1"/>
          </p:cNvSpPr>
          <p:nvPr>
            <p:ph type="body" idx="1"/>
          </p:nvPr>
        </p:nvSpPr>
        <p:spPr>
          <a:xfrm>
            <a:off x="943294" y="4450575"/>
            <a:ext cx="5190489" cy="4221976"/>
          </a:xfrm>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C0766D0-183E-44E6-99AC-6EC3A6B3E101}" type="datetimeFigureOut">
              <a:rPr lang="en-US" smtClean="0"/>
              <a:t>10/16/2015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231DA44-C7F6-4998-B36A-0CC94DFE03C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231DA44-C7F6-4998-B36A-0CC94DFE03C7}"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C0766D0-183E-44E6-99AC-6EC3A6B3E101}" type="datetimeFigureOut">
              <a:rPr lang="en-US" smtClean="0"/>
              <a:t>10/16/2015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231DA44-C7F6-4998-B36A-0CC94DFE03C7}"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C0766D0-183E-44E6-99AC-6EC3A6B3E101}" type="datetimeFigureOut">
              <a:rPr lang="en-US" smtClean="0"/>
              <a:t>10/16/2015</a:t>
            </a:fld>
            <a:endParaRPr lang="en-US"/>
          </a:p>
        </p:txBody>
      </p:sp>
      <p:sp>
        <p:nvSpPr>
          <p:cNvPr id="10" name="Slide Number Placeholder 9"/>
          <p:cNvSpPr>
            <a:spLocks noGrp="1"/>
          </p:cNvSpPr>
          <p:nvPr>
            <p:ph type="sldNum" sz="quarter" idx="16"/>
          </p:nvPr>
        </p:nvSpPr>
        <p:spPr/>
        <p:txBody>
          <a:bodyPr rtlCol="0"/>
          <a:lstStyle/>
          <a:p>
            <a:fld id="{C231DA44-C7F6-4998-B36A-0CC94DFE03C7}"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C0766D0-183E-44E6-99AC-6EC3A6B3E101}" type="datetimeFigureOut">
              <a:rPr lang="en-US" smtClean="0"/>
              <a:t>10/16/2015</a:t>
            </a:fld>
            <a:endParaRPr lang="en-US"/>
          </a:p>
        </p:txBody>
      </p:sp>
      <p:sp>
        <p:nvSpPr>
          <p:cNvPr id="12" name="Slide Number Placeholder 11"/>
          <p:cNvSpPr>
            <a:spLocks noGrp="1"/>
          </p:cNvSpPr>
          <p:nvPr>
            <p:ph type="sldNum" sz="quarter" idx="16"/>
          </p:nvPr>
        </p:nvSpPr>
        <p:spPr/>
        <p:txBody>
          <a:bodyPr rtlCol="0"/>
          <a:lstStyle/>
          <a:p>
            <a:fld id="{C231DA44-C7F6-4998-B36A-0CC94DFE03C7}"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C0766D0-183E-44E6-99AC-6EC3A6B3E101}" type="datetimeFigureOut">
              <a:rPr lang="en-US" smtClean="0"/>
              <a:t>10/16/2015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66D0-183E-44E6-99AC-6EC3A6B3E101}" type="datetimeFigureOut">
              <a:rPr lang="en-US" smtClean="0"/>
              <a:t>10/16/2015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C0766D0-183E-44E6-99AC-6EC3A6B3E101}" type="datetimeFigureOut">
              <a:rPr lang="en-US" smtClean="0"/>
              <a:t>10/16/2015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231DA44-C7F6-4998-B36A-0CC94DFE03C7}"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BC0766D0-183E-44E6-99AC-6EC3A6B3E101}" type="datetimeFigureOut">
              <a:rPr lang="en-US" smtClean="0"/>
              <a:t>10/16/2015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231DA44-C7F6-4998-B36A-0CC94DFE03C7}"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231DA44-C7F6-4998-B36A-0CC94DFE03C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C0766D0-183E-44E6-99AC-6EC3A6B3E101}" type="datetimeFigureOut">
              <a:rPr lang="en-US" smtClean="0"/>
              <a:t>10/16/2015</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C0766D0-183E-44E6-99AC-6EC3A6B3E101}" type="datetimeFigureOut">
              <a:rPr lang="en-US" smtClean="0"/>
              <a:t>10/16/2015</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C0766D0-183E-44E6-99AC-6EC3A6B3E101}" type="datetimeFigureOut">
              <a:rPr lang="en-US" smtClean="0"/>
              <a:t>10/16/2015</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C231DA44-C7F6-4998-B36A-0CC94DFE03C7}"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C0766D0-183E-44E6-99AC-6EC3A6B3E101}" type="datetimeFigureOut">
              <a:rPr lang="en-US" smtClean="0"/>
              <a:t>10/16/2015</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C0766D0-183E-44E6-99AC-6EC3A6B3E101}" type="datetimeFigureOut">
              <a:rPr lang="en-US" smtClean="0"/>
              <a:t>10/16/2015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C231DA44-C7F6-4998-B36A-0CC94DFE03C7}"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C0766D0-183E-44E6-99AC-6EC3A6B3E101}" type="datetimeFigureOut">
              <a:rPr lang="en-US" smtClean="0"/>
              <a:t>10/16/2015</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0766D0-183E-44E6-99AC-6EC3A6B3E101}" type="datetimeFigureOut">
              <a:rPr lang="en-US" smtClean="0"/>
              <a:t>10/16/2015</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C0766D0-183E-44E6-99AC-6EC3A6B3E101}" type="datetimeFigureOut">
              <a:rPr lang="en-US" smtClean="0"/>
              <a:t>10/16/2015</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231DA44-C7F6-4998-B36A-0CC94DFE03C7}"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0766D0-183E-44E6-99AC-6EC3A6B3E101}"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4167774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shade val="50000"/>
                </a:srgbClr>
              </a:solidFill>
            </a:endParaRPr>
          </a:p>
        </p:txBody>
      </p:sp>
      <p:sp>
        <p:nvSpPr>
          <p:cNvPr id="6" name="Slide Number Placeholder 5"/>
          <p:cNvSpPr>
            <a:spLocks noGrp="1"/>
          </p:cNvSpPr>
          <p:nvPr>
            <p:ph type="sldNum" sz="quarter" idx="12"/>
          </p:nvPr>
        </p:nvSpPr>
        <p:spPr/>
        <p:txBody>
          <a:bodyPr/>
          <a:lstStyle/>
          <a:p>
            <a:pPr>
              <a:defRPr/>
            </a:pPr>
            <a:fld id="{5063EF6C-4F2E-4A9C-A015-C28589BB664D}" type="slidenum">
              <a:rPr lang="en-US" smtClean="0">
                <a:solidFill>
                  <a:srgbClr val="000000">
                    <a:shade val="50000"/>
                  </a:srgbClr>
                </a:solidFill>
              </a:rPr>
              <a:pPr>
                <a:defRPr/>
              </a:pPr>
              <a:t>‹#›</a:t>
            </a:fld>
            <a:endParaRPr lang="en-US">
              <a:solidFill>
                <a:srgbClr val="000000">
                  <a:shade val="50000"/>
                </a:srgbClr>
              </a:solidFill>
            </a:endParaRPr>
          </a:p>
        </p:txBody>
      </p:sp>
    </p:spTree>
    <p:extLst>
      <p:ext uri="{BB962C8B-B14F-4D97-AF65-F5344CB8AC3E}">
        <p14:creationId xmlns:p14="http://schemas.microsoft.com/office/powerpoint/2010/main" val="1562463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4350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4122896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2186146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363624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04BD28-9780-46D2-84E8-EE18FB37CA61}" type="slidenum">
              <a:rPr lang="en-US" smtClean="0"/>
              <a:pPr/>
              <a:t>‹#›</a:t>
            </a:fld>
            <a:endParaRPr lang="en-US"/>
          </a:p>
        </p:txBody>
      </p:sp>
    </p:spTree>
    <p:extLst>
      <p:ext uri="{BB962C8B-B14F-4D97-AF65-F5344CB8AC3E}">
        <p14:creationId xmlns:p14="http://schemas.microsoft.com/office/powerpoint/2010/main" val="529702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3288834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1345638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528416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hade val="50000"/>
                </a:srgbClr>
              </a:solidFill>
              <a:latin typeface="Tahoma" pitchFamily="34"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E9E7F24-598A-4305-BBB9-033BE67EE38D}" type="slidenum">
              <a:rPr lang="en-US" smtClean="0">
                <a:solidFill>
                  <a:srgbClr val="000000">
                    <a:shade val="50000"/>
                  </a:srgbClr>
                </a:solidFill>
                <a:latin typeface="Tahoma" pitchFamily="34" charset="0"/>
                <a:cs typeface="Arial" charset="0"/>
              </a:rPr>
              <a:pPr fontAlgn="base">
                <a:spcBef>
                  <a:spcPct val="0"/>
                </a:spcBef>
                <a:spcAft>
                  <a:spcPct val="0"/>
                </a:spcAft>
                <a:defRPr/>
              </a:pPr>
              <a:t>‹#›</a:t>
            </a:fld>
            <a:endParaRPr lang="en-US">
              <a:solidFill>
                <a:srgbClr val="000000">
                  <a:shade val="50000"/>
                </a:srgbClr>
              </a:solidFill>
              <a:latin typeface="Tahoma" pitchFamily="34" charset="0"/>
              <a:cs typeface="Arial" charset="0"/>
            </a:endParaRPr>
          </a:p>
        </p:txBody>
      </p:sp>
    </p:spTree>
    <p:extLst>
      <p:ext uri="{BB962C8B-B14F-4D97-AF65-F5344CB8AC3E}">
        <p14:creationId xmlns:p14="http://schemas.microsoft.com/office/powerpoint/2010/main" val="42927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231DA44-C7F6-4998-B36A-0CC94DFE03C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0766D0-183E-44E6-99AC-6EC3A6B3E101}" type="datetimeFigureOut">
              <a:rPr lang="en-US" smtClean="0"/>
              <a:t>10/16/2015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231DA44-C7F6-4998-B36A-0CC94DFE03C7}"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C0766D0-183E-44E6-99AC-6EC3A6B3E101}" type="datetimeFigureOut">
              <a:rPr lang="en-US" smtClean="0"/>
              <a:t>10/16/2015</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C231DA44-C7F6-4998-B36A-0CC94DFE03C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C0766D0-183E-44E6-99AC-6EC3A6B3E101}" type="datetimeFigureOut">
              <a:rPr lang="en-US" smtClean="0"/>
              <a:t>10/16/2015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231DA44-C7F6-4998-B36A-0CC94DFE03C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C0766D0-183E-44E6-99AC-6EC3A6B3E101}" type="datetimeFigureOut">
              <a:rPr lang="en-US" smtClean="0"/>
              <a:t>10/16/2015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231DA44-C7F6-4998-B36A-0CC94DFE03C7}"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66D0-183E-44E6-99AC-6EC3A6B3E101}" type="datetimeFigureOut">
              <a:rPr lang="en-US" smtClean="0"/>
              <a:t>10/16/2015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1DA44-C7F6-4998-B36A-0CC94DFE03C7}" type="slidenum">
              <a:rPr lang="en-US" smtClean="0"/>
              <a:t>‹#›</a:t>
            </a:fld>
            <a:endParaRPr lang="en-US"/>
          </a:p>
        </p:txBody>
      </p:sp>
    </p:spTree>
    <p:extLst>
      <p:ext uri="{BB962C8B-B14F-4D97-AF65-F5344CB8AC3E}">
        <p14:creationId xmlns:p14="http://schemas.microsoft.com/office/powerpoint/2010/main" val="15290427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wmf"/></Relationships>
</file>

<file path=ppt/slides/_rels/slide63.xml.rels><?xml version="1.0" encoding="UTF-8" standalone="yes"?>
<Relationships xmlns="http://schemas.openxmlformats.org/package/2006/relationships"><Relationship Id="rId2" Type="http://schemas.openxmlformats.org/officeDocument/2006/relationships/hyperlink" Target="mailto:don.fritz@nebraska.gov" TargetMode="Externa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22313" y="787400"/>
            <a:ext cx="7772400" cy="2413000"/>
          </a:xfrm>
        </p:spPr>
        <p:txBody>
          <a:bodyPr>
            <a:normAutofit/>
          </a:bodyPr>
          <a:lstStyle/>
          <a:p>
            <a:pPr algn="ctr">
              <a:defRPr/>
            </a:pPr>
            <a:r>
              <a:rPr lang="en-US" dirty="0" smtClean="0"/>
              <a:t>Hospital Top Ten Deficiencies</a:t>
            </a:r>
            <a:r>
              <a:rPr lang="en-US" dirty="0" smtClean="0"/>
              <a:t/>
            </a:r>
            <a:br>
              <a:rPr lang="en-US" dirty="0" smtClean="0"/>
            </a:br>
            <a:r>
              <a:rPr lang="en-US" dirty="0" smtClean="0">
                <a:effectLst>
                  <a:outerShdw blurRad="38100" dist="38100" dir="2700000" algn="tl">
                    <a:srgbClr val="000000">
                      <a:alpha val="43137"/>
                    </a:srgbClr>
                  </a:outerShdw>
                </a:effectLst>
              </a:rPr>
              <a:t>2014</a:t>
            </a:r>
            <a:endParaRPr lang="en-US" dirty="0" smtClean="0">
              <a:effectLst>
                <a:outerShdw blurRad="38100" dist="38100" dir="2700000" algn="tl">
                  <a:srgbClr val="000000">
                    <a:alpha val="43137"/>
                  </a:srgbClr>
                </a:outerShdw>
              </a:effectLst>
            </a:endParaRPr>
          </a:p>
        </p:txBody>
      </p:sp>
      <p:sp>
        <p:nvSpPr>
          <p:cNvPr id="2051" name="Rectangle 3"/>
          <p:cNvSpPr>
            <a:spLocks noGrp="1" noChangeArrowheads="1"/>
          </p:cNvSpPr>
          <p:nvPr>
            <p:ph type="subTitle" idx="1"/>
          </p:nvPr>
        </p:nvSpPr>
        <p:spPr>
          <a:xfrm>
            <a:off x="722313" y="3685117"/>
            <a:ext cx="7772400" cy="914400"/>
          </a:xfrm>
          <a:ln>
            <a:solidFill>
              <a:schemeClr val="accent2"/>
            </a:solidFill>
            <a:miter lim="800000"/>
            <a:headEnd/>
            <a:tailEnd/>
          </a:ln>
        </p:spPr>
        <p:txBody>
          <a:bodyPr>
            <a:normAutofit/>
          </a:bodyPr>
          <a:lstStyle/>
          <a:p>
            <a:pPr eaLnBrk="1" fontAlgn="auto" hangingPunct="1">
              <a:spcAft>
                <a:spcPts val="0"/>
              </a:spcAft>
              <a:buFont typeface="Wingdings 2"/>
              <a:buNone/>
              <a:defRPr/>
            </a:pPr>
            <a:r>
              <a:rPr lang="en-US" altLang="en-US" dirty="0" smtClean="0"/>
              <a:t>Presented by Don Fritz</a:t>
            </a:r>
          </a:p>
          <a:p>
            <a:pPr eaLnBrk="1" fontAlgn="auto" hangingPunct="1">
              <a:spcAft>
                <a:spcPts val="0"/>
              </a:spcAft>
              <a:buFont typeface="Wingdings 2"/>
              <a:buNone/>
              <a:defRPr/>
            </a:pPr>
            <a:r>
              <a:rPr lang="en-US" altLang="en-US" dirty="0" smtClean="0"/>
              <a:t>Assistant State Fire Marshal</a:t>
            </a:r>
          </a:p>
          <a:p>
            <a:pPr eaLnBrk="1" fontAlgn="auto" hangingPunct="1">
              <a:spcAft>
                <a:spcPts val="0"/>
              </a:spcAft>
              <a:buFont typeface="Wingdings 2"/>
              <a:buNone/>
              <a:defRPr/>
            </a:pPr>
            <a:endParaRPr lang="en-US" altLang="en-US" dirty="0" smtClean="0"/>
          </a:p>
        </p:txBody>
      </p:sp>
    </p:spTree>
    <p:extLst>
      <p:ext uri="{BB962C8B-B14F-4D97-AF65-F5344CB8AC3E}">
        <p14:creationId xmlns:p14="http://schemas.microsoft.com/office/powerpoint/2010/main" val="339130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ne.ne.gov\stnedfs$\SFMHome$\don.fritz\My Documents\PICTURES\door blocked ipen (2) DSCN75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2400"/>
            <a:ext cx="7848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964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one.ne.gov\stnedfs$\SFMHome$\don.fritz\My Documents\PICTURES\door blocked open Picture 0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81000"/>
            <a:ext cx="7239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14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one.ne.gov\stnedfs$\SFMHome$\don.fritz\My Documents\PICTURES\hold open device - not approved K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04800"/>
            <a:ext cx="6705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92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228600"/>
            <a:ext cx="8382000" cy="6324600"/>
          </a:xfrm>
        </p:spPr>
      </p:pic>
    </p:spTree>
    <p:extLst>
      <p:ext uri="{BB962C8B-B14F-4D97-AF65-F5344CB8AC3E}">
        <p14:creationId xmlns:p14="http://schemas.microsoft.com/office/powerpoint/2010/main" val="2266225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K147  Electrical Wiring &amp; Equipment</a:t>
            </a:r>
          </a:p>
        </p:txBody>
      </p:sp>
      <p:sp>
        <p:nvSpPr>
          <p:cNvPr id="6147" name="Rectangle 3"/>
          <p:cNvSpPr>
            <a:spLocks noGrp="1" noChangeArrowheads="1"/>
          </p:cNvSpPr>
          <p:nvPr>
            <p:ph sz="quarter" idx="1"/>
          </p:nvPr>
        </p:nvSpPr>
        <p:spPr/>
        <p:txBody>
          <a:bodyPr/>
          <a:lstStyle/>
          <a:p>
            <a:pPr eaLnBrk="1" hangingPunct="1"/>
            <a:endParaRPr lang="en-US" altLang="en-US" dirty="0" smtClean="0"/>
          </a:p>
          <a:p>
            <a:pPr eaLnBrk="1" hangingPunct="1">
              <a:lnSpc>
                <a:spcPct val="80000"/>
              </a:lnSpc>
            </a:pPr>
            <a:r>
              <a:rPr lang="en-US" altLang="en-US" sz="1800" dirty="0" smtClean="0"/>
              <a:t>Electrical wiring and equipment is in accordance with NFPA 70,  National Electrical Code. 9.1.2</a:t>
            </a:r>
          </a:p>
          <a:p>
            <a:pPr eaLnBrk="1" hangingPunct="1">
              <a:lnSpc>
                <a:spcPct val="80000"/>
              </a:lnSpc>
            </a:pPr>
            <a:endParaRPr lang="en-US" altLang="en-US" sz="2400" dirty="0"/>
          </a:p>
          <a:p>
            <a:pPr eaLnBrk="1" hangingPunct="1">
              <a:lnSpc>
                <a:spcPct val="80000"/>
              </a:lnSpc>
            </a:pPr>
            <a:r>
              <a:rPr lang="en-US" altLang="en-US" sz="2400" dirty="0" smtClean="0"/>
              <a:t>Deficient Practices that require tag cited:</a:t>
            </a:r>
          </a:p>
          <a:p>
            <a:pPr eaLnBrk="1" hangingPunct="1">
              <a:lnSpc>
                <a:spcPct val="80000"/>
              </a:lnSpc>
            </a:pPr>
            <a:r>
              <a:rPr lang="en-US" altLang="en-US" sz="1800" dirty="0" smtClean="0"/>
              <a:t>Extension cords used for permanent wiring.</a:t>
            </a:r>
          </a:p>
          <a:p>
            <a:pPr eaLnBrk="1" hangingPunct="1">
              <a:lnSpc>
                <a:spcPct val="80000"/>
              </a:lnSpc>
            </a:pPr>
            <a:r>
              <a:rPr lang="en-US" altLang="en-US" sz="1800" dirty="0" smtClean="0"/>
              <a:t>Open electrical junction boxes, broken or missing receptacle face plates.</a:t>
            </a:r>
          </a:p>
          <a:p>
            <a:pPr eaLnBrk="1" hangingPunct="1">
              <a:lnSpc>
                <a:spcPct val="80000"/>
              </a:lnSpc>
            </a:pPr>
            <a:r>
              <a:rPr lang="en-US" altLang="en-US" sz="1800" dirty="0" smtClean="0"/>
              <a:t>Working space electrical panel:  storage in front of electrical panels.</a:t>
            </a:r>
          </a:p>
          <a:p>
            <a:pPr eaLnBrk="1" hangingPunct="1">
              <a:lnSpc>
                <a:spcPct val="80000"/>
              </a:lnSpc>
            </a:pPr>
            <a:r>
              <a:rPr lang="en-US" altLang="en-US" sz="1800" dirty="0" smtClean="0"/>
              <a:t>Openings in electrical panel.</a:t>
            </a:r>
          </a:p>
          <a:p>
            <a:pPr eaLnBrk="1" hangingPunct="1">
              <a:lnSpc>
                <a:spcPct val="80000"/>
              </a:lnSpc>
            </a:pPr>
            <a:r>
              <a:rPr lang="en-US" altLang="en-US" sz="1800" dirty="0" smtClean="0"/>
              <a:t>Dead front covers missing electrical panels.</a:t>
            </a:r>
          </a:p>
          <a:p>
            <a:pPr eaLnBrk="1" hangingPunct="1"/>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one.ne.gov\stnedfs$\SFMHome$\don.fritz\My Documents\PICTURES\electrical - cord thru door K1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8610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500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one.ne.gov\stnedfs$\SFMHome$\don.fritz\My Documents\PICTURES\electrical - daisy chained power strips K14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65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one.ne.gov\stnedfs$\SFMHome$\don.fritz\My Documents\PICTURES\electrical open junction box DSCN2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9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one.ne.gov\stnedfs$\SFMHome$\don.fritz\My Documents\PICTURES\electrical wires blocking fire damper Picture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531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one.ne.gov\stnedfs$\SFMHome$\don.fritz\My Documents\HEALTH CITATIONPICTURES\Blocked electrical pan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12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530352"/>
            <a:ext cx="8183880" cy="5565648"/>
          </a:xfrm>
        </p:spPr>
        <p:txBody>
          <a:bodyPr/>
          <a:lstStyle/>
          <a:p>
            <a:r>
              <a:rPr lang="en-US" dirty="0" smtClean="0"/>
              <a:t>Survey to determine compliance with regulations to participate in CMS Medicare/Medicaid program.</a:t>
            </a:r>
          </a:p>
          <a:p>
            <a:endParaRPr lang="en-US" dirty="0" smtClean="0"/>
          </a:p>
          <a:p>
            <a:r>
              <a:rPr lang="en-US" dirty="0" smtClean="0"/>
              <a:t>2000 Life Safety Code</a:t>
            </a:r>
          </a:p>
          <a:p>
            <a:endParaRPr lang="en-US" dirty="0" smtClean="0"/>
          </a:p>
          <a:p>
            <a:r>
              <a:rPr lang="en-US" dirty="0" smtClean="0"/>
              <a:t>Referenced NFPA Standards</a:t>
            </a:r>
          </a:p>
          <a:p>
            <a:pPr lvl="1"/>
            <a:r>
              <a:rPr lang="en-US" dirty="0" smtClean="0"/>
              <a:t>10, 13, 25, 45, 54, 70, 72, 80, 90A, 90B, 96, 110, 220, 251, 253, 255, 265, 267, 286, 701</a:t>
            </a:r>
          </a:p>
          <a:p>
            <a:pPr marL="347472" lvl="1" indent="0">
              <a:buNone/>
            </a:pPr>
            <a:endParaRPr lang="en-US" dirty="0" smtClean="0"/>
          </a:p>
          <a:p>
            <a:pPr marL="347472" lvl="1" indent="0">
              <a:buNone/>
            </a:pPr>
            <a:r>
              <a:rPr lang="en-US" dirty="0" smtClean="0"/>
              <a:t>CMS Directives</a:t>
            </a:r>
          </a:p>
          <a:p>
            <a:pPr lvl="1"/>
            <a:endParaRPr lang="en-US" dirty="0"/>
          </a:p>
          <a:p>
            <a:pPr lvl="1"/>
            <a:endParaRPr lang="en-US" dirty="0"/>
          </a:p>
        </p:txBody>
      </p:sp>
    </p:spTree>
    <p:extLst>
      <p:ext uri="{BB962C8B-B14F-4D97-AF65-F5344CB8AC3E}">
        <p14:creationId xmlns:p14="http://schemas.microsoft.com/office/powerpoint/2010/main" val="3319325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tone.ne.gov\stnedfs$\SFMHome$\don.fritz\My Documents\HEALTH CITATIONPICTURES\DSCN02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77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one.ne.gov\stnedfs$\SFMHome$\don.fritz\My Documents\HEALTH CITATIONPICTURES\1-A Fire Hazard Defin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8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one.ne.gov\stnedfs$\SFMHome$\don.fritz\My Documents\HEALTH CITATIONPICTURES\4-A Fire Hazard Defin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48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1"/>
            <a:ext cx="8229600" cy="914399"/>
          </a:xfrm>
        </p:spPr>
        <p:txBody>
          <a:bodyPr/>
          <a:lstStyle/>
          <a:p>
            <a:pPr eaLnBrk="1" fontAlgn="auto" hangingPunct="1">
              <a:spcAft>
                <a:spcPts val="0"/>
              </a:spcAft>
              <a:defRPr/>
            </a:pPr>
            <a:r>
              <a:rPr lang="en-US" dirty="0" smtClean="0"/>
              <a:t>K038  Exit Access</a:t>
            </a:r>
          </a:p>
        </p:txBody>
      </p:sp>
      <p:sp>
        <p:nvSpPr>
          <p:cNvPr id="24579" name="Rectangle 3"/>
          <p:cNvSpPr>
            <a:spLocks noGrp="1" noChangeArrowheads="1"/>
          </p:cNvSpPr>
          <p:nvPr>
            <p:ph sz="quarter" idx="1"/>
          </p:nvPr>
        </p:nvSpPr>
        <p:spPr>
          <a:xfrm>
            <a:off x="457200" y="1600200"/>
            <a:ext cx="8229600" cy="5105400"/>
          </a:xfrm>
        </p:spPr>
        <p:txBody>
          <a:bodyPr>
            <a:normAutofit/>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400" dirty="0" smtClean="0"/>
              <a:t>Exit access is arranged so that exits are readily accessible at all times in accordance with section 7.1</a:t>
            </a:r>
            <a:r>
              <a:rPr lang="en-US" sz="1400" dirty="0" smtClean="0"/>
              <a:t>.     </a:t>
            </a:r>
            <a:r>
              <a:rPr lang="en-US" sz="2400" dirty="0" smtClean="0"/>
              <a:t>19.2.1</a:t>
            </a:r>
          </a:p>
          <a:p>
            <a:pPr marL="548640" indent="-411480" eaLnBrk="1" fontAlgn="auto" hangingPunct="1">
              <a:lnSpc>
                <a:spcPct val="80000"/>
              </a:lnSpc>
              <a:spcAft>
                <a:spcPts val="0"/>
              </a:spcAft>
              <a:buClr>
                <a:schemeClr val="tx1">
                  <a:shade val="95000"/>
                </a:schemeClr>
              </a:buClr>
              <a:buFont typeface="Wingdings 2"/>
              <a:buChar char=""/>
              <a:defRPr/>
            </a:pPr>
            <a:endParaRPr lang="en-US" sz="24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400" dirty="0" smtClean="0"/>
              <a:t>Deficient Practices that require tag cited:</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Delayed egress locks not operating correctly. Required to release within 15 seconds. Signage posted </a:t>
            </a:r>
            <a:r>
              <a:rPr lang="en-US" sz="2000" b="1" i="1" dirty="0" smtClean="0"/>
              <a:t>on</a:t>
            </a:r>
            <a:r>
              <a:rPr lang="en-US" sz="1400" dirty="0" smtClean="0"/>
              <a:t> the door advising operation of delayed egress. Limit one delayed egress lock in a means of egress.</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Card control electronic locks all staff required to carry card. </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Key pad electronic locks all staff required to know code to release doors. Code to release doors is available to all visitors and patients that do not require specialized security measures.</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Special door locking arrangements that incorporate card reader/key pad or delayed-egress must automatically unlock the electronic locks upon activation of the building fire protective signaling systems or automatic sprinkler systems or loss of power to the part of the access control systems.</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Door Swing and force to be able to open the door.</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Exterior sidewalks not cleared of snow and ice to a public way.</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Required sidewalks not terminating at a public way.</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Decorations, wall hangings over exit signs or egress doors.</a:t>
            </a:r>
          </a:p>
          <a:p>
            <a:pPr marL="548640" indent="-411480" eaLnBrk="1" fontAlgn="auto" hangingPunct="1">
              <a:lnSpc>
                <a:spcPct val="80000"/>
              </a:lnSpc>
              <a:spcAft>
                <a:spcPts val="0"/>
              </a:spcAft>
              <a:buClr>
                <a:schemeClr val="tx1">
                  <a:shade val="95000"/>
                </a:schemeClr>
              </a:buClr>
              <a:buFont typeface="Wingdings 2"/>
              <a:buChar char=""/>
              <a:defRPr/>
            </a:pPr>
            <a:r>
              <a:rPr lang="en-US" sz="1400" dirty="0" smtClean="0"/>
              <a:t>Corridor obstructions.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tone.ne.gov\stnedfs$\SFMHome$\don.fritz\My Documents\HEALTH CITATIONPICTURES\DSCN01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4616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ne.ne.gov\stnedfs$\SFMHome$\don.fritz\My Documents\PICTURES\corridor obsructions (2)K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993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tone.ne.gov\stnedfs$\SFMHome$\don.fritz\My Documents\PICTURES\corridor obstrcutions (3)K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37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tone.ne.gov\stnedfs$\SFMHome$\don.fritz\My Documents\PICTURES\corridor obstructions (4) K7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14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tone.ne.gov\stnedfs$\SFMHome$\don.fritz\My Documents\PICTURES\corridor obstructions (5) K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38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tone.ne.gov\stnedfs$\SFMHome$\don.fritz\My Documents\PICTURES\orridor obstrcutions (6) cK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2846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67400"/>
            <a:ext cx="8183880" cy="60960"/>
          </a:xfrm>
        </p:spPr>
        <p:txBody>
          <a:bodyPr>
            <a:normAutofit fontScale="90000"/>
          </a:bodyPr>
          <a:lstStyle/>
          <a:p>
            <a:endParaRPr lang="en-US"/>
          </a:p>
        </p:txBody>
      </p:sp>
      <p:sp>
        <p:nvSpPr>
          <p:cNvPr id="3" name="Content Placeholder 2"/>
          <p:cNvSpPr>
            <a:spLocks noGrp="1"/>
          </p:cNvSpPr>
          <p:nvPr>
            <p:ph idx="1"/>
          </p:nvPr>
        </p:nvSpPr>
        <p:spPr>
          <a:xfrm>
            <a:off x="502920" y="530352"/>
            <a:ext cx="8183880" cy="5565648"/>
          </a:xfrm>
        </p:spPr>
        <p:txBody>
          <a:bodyPr/>
          <a:lstStyle/>
          <a:p>
            <a:r>
              <a:rPr lang="en-US" dirty="0" smtClean="0"/>
              <a:t>Facility is responsible for maintaining compliance with the </a:t>
            </a:r>
            <a:r>
              <a:rPr lang="en-US" dirty="0" smtClean="0"/>
              <a:t>regulations </a:t>
            </a:r>
            <a:r>
              <a:rPr lang="en-US" dirty="0" smtClean="0"/>
              <a:t>at all times.</a:t>
            </a:r>
          </a:p>
          <a:p>
            <a:endParaRPr lang="en-US" dirty="0"/>
          </a:p>
          <a:p>
            <a:r>
              <a:rPr lang="en-US" dirty="0" smtClean="0"/>
              <a:t>Should not “get ready for the survey”</a:t>
            </a:r>
          </a:p>
          <a:p>
            <a:endParaRPr lang="en-US" dirty="0"/>
          </a:p>
          <a:p>
            <a:r>
              <a:rPr lang="en-US" dirty="0" smtClean="0"/>
              <a:t>Should </a:t>
            </a:r>
            <a:r>
              <a:rPr lang="en-US" b="1" u="sng" dirty="0" smtClean="0"/>
              <a:t>always</a:t>
            </a:r>
            <a:r>
              <a:rPr lang="en-US" dirty="0" smtClean="0"/>
              <a:t> be in compliance with the regulations</a:t>
            </a:r>
          </a:p>
          <a:p>
            <a:endParaRPr lang="en-US" dirty="0"/>
          </a:p>
          <a:p>
            <a:r>
              <a:rPr lang="en-US" dirty="0" smtClean="0"/>
              <a:t>Fire plays no favorites and sets no schedules</a:t>
            </a:r>
            <a:endParaRPr lang="en-US" dirty="0"/>
          </a:p>
        </p:txBody>
      </p:sp>
    </p:spTree>
    <p:extLst>
      <p:ext uri="{BB962C8B-B14F-4D97-AF65-F5344CB8AC3E}">
        <p14:creationId xmlns:p14="http://schemas.microsoft.com/office/powerpoint/2010/main" val="783764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tone.ne.gov\stnedfs$\SFMHome$\don.fritz\My Documents\PICTURES\exit blocked by snow DSCN2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87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tone.ne.gov\stnedfs$\SFMHome$\don.fritz\My Documents\PICTURES\Obstructed exit door K3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448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08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K062  Sprinkler System Maintenance</a:t>
            </a:r>
            <a:br>
              <a:rPr lang="en-US" dirty="0" smtClean="0"/>
            </a:br>
            <a:r>
              <a:rPr lang="en-US" sz="3200" dirty="0" smtClean="0"/>
              <a:t>AND TESTING</a:t>
            </a:r>
            <a:endParaRPr lang="en-US" dirty="0" smtClean="0"/>
          </a:p>
        </p:txBody>
      </p:sp>
      <p:sp>
        <p:nvSpPr>
          <p:cNvPr id="20483" name="Rectangle 3"/>
          <p:cNvSpPr>
            <a:spLocks noGrp="1" noChangeArrowheads="1"/>
          </p:cNvSpPr>
          <p:nvPr>
            <p:ph sz="quarter" idx="1"/>
          </p:nvPr>
        </p:nvSpPr>
        <p:spPr/>
        <p:txBody>
          <a:bodyPr>
            <a:normAutofit/>
          </a:bodyPr>
          <a:lstStyle/>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Required automatic sprinkler systems are continuously maintained in reliable operating condition and are inspected and tested periodically.     19.7.6, 4.6.12, NFPA 13, NFPA 25, 9.7.5</a:t>
            </a:r>
          </a:p>
          <a:p>
            <a:pPr marL="548640" indent="-411480" eaLnBrk="1" fontAlgn="auto" hangingPunct="1">
              <a:lnSpc>
                <a:spcPct val="80000"/>
              </a:lnSpc>
              <a:spcAft>
                <a:spcPts val="0"/>
              </a:spcAft>
              <a:buClr>
                <a:schemeClr val="tx1">
                  <a:shade val="95000"/>
                </a:schemeClr>
              </a:buClr>
              <a:buFont typeface="Wingdings 2"/>
              <a:buChar char=""/>
              <a:defRPr/>
            </a:pPr>
            <a:endParaRPr lang="en-US" sz="24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400" dirty="0" smtClean="0"/>
              <a:t>Deficient Practices that require tag cited:</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Automatic sprinkler system inspection documentation not on site for review.</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Quarterly sprinkler inspection testing not performed.</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Storage within 18 inches of sprinkler head deflectors.</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Escutcheons missing from sprinkler heads, missing extra sprinkler replacement heads, missing sprinkler head wrench. </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Dirty, painted, or corroded sprinkler heads.</a:t>
            </a:r>
          </a:p>
          <a:p>
            <a:pPr marL="548640" indent="-411480" eaLnBrk="1" fontAlgn="auto" hangingPunct="1">
              <a:lnSpc>
                <a:spcPct val="80000"/>
              </a:lnSpc>
              <a:spcAft>
                <a:spcPts val="0"/>
              </a:spcAft>
              <a:buClr>
                <a:schemeClr val="tx1">
                  <a:shade val="95000"/>
                </a:schemeClr>
              </a:buClr>
              <a:buFont typeface="Wingdings 2"/>
              <a:buChar char=""/>
              <a:defRPr/>
            </a:pPr>
            <a:r>
              <a:rPr lang="en-US" sz="2000" dirty="0" smtClean="0"/>
              <a:t>Five year sprinkler obstruction testing not done.</a:t>
            </a:r>
          </a:p>
          <a:p>
            <a:pPr marL="548640" indent="-411480" eaLnBrk="1" fontAlgn="auto" hangingPunct="1">
              <a:lnSpc>
                <a:spcPct val="80000"/>
              </a:lnSpc>
              <a:spcAft>
                <a:spcPts val="0"/>
              </a:spcAft>
              <a:buClr>
                <a:schemeClr val="tx1">
                  <a:shade val="95000"/>
                </a:schemeClr>
              </a:buClr>
              <a:buFont typeface="Wingdings 2"/>
              <a:buChar char=""/>
              <a:defRPr/>
            </a:pPr>
            <a:endParaRPr lang="en-US" sz="2000" dirty="0" smtClean="0"/>
          </a:p>
          <a:p>
            <a:pPr marL="548640" indent="-411480" eaLnBrk="1" fontAlgn="auto" hangingPunct="1">
              <a:lnSpc>
                <a:spcPct val="80000"/>
              </a:lnSpc>
              <a:spcAft>
                <a:spcPts val="0"/>
              </a:spcAft>
              <a:buClr>
                <a:schemeClr val="tx1">
                  <a:shade val="95000"/>
                </a:schemeClr>
              </a:buClr>
              <a:buFont typeface="Wingdings 2"/>
              <a:buChar char=""/>
              <a:defRP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tone.ne.gov\stnedfs$\SFMHome$\don.fritz\My Documents\PICTURES\Corroded sprinkler head SCN21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27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tone.ne.gov\stnedfs$\SFMHome$\don.fritz\My Documents\PICTURES\sprinkler obstruction K6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850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5638800" y="228600"/>
            <a:ext cx="3352800" cy="180022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kumimoji="1" lang="en-US" sz="2800" b="0">
                <a:solidFill>
                  <a:schemeClr val="tx2"/>
                </a:solidFill>
              </a:rPr>
              <a:t>Must maintain 18” obstruction free around every sprinkler head</a:t>
            </a:r>
          </a:p>
        </p:txBody>
      </p:sp>
      <p:pic>
        <p:nvPicPr>
          <p:cNvPr id="385027" name="Picture 3" descr="Picture1"/>
          <p:cNvPicPr>
            <a:picLocks noChangeAspect="1" noChangeArrowheads="1"/>
          </p:cNvPicPr>
          <p:nvPr/>
        </p:nvPicPr>
        <p:blipFill>
          <a:blip r:embed="rId3"/>
          <a:srcRect/>
          <a:stretch>
            <a:fillRect/>
          </a:stretch>
        </p:blipFill>
        <p:spPr bwMode="auto">
          <a:xfrm>
            <a:off x="533400" y="304800"/>
            <a:ext cx="8382000" cy="6248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1026"/>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lstStyle/>
          <a:p>
            <a:endParaRPr lang="en-US" sz="3200">
              <a:solidFill>
                <a:schemeClr val="tx2"/>
              </a:solidFill>
              <a:effectLst>
                <a:outerShdw blurRad="38100" dist="38100" dir="2700000" algn="tl">
                  <a:srgbClr val="000000"/>
                </a:outerShdw>
              </a:effectLst>
              <a:latin typeface="Garamond" pitchFamily="18" charset="0"/>
            </a:endParaRPr>
          </a:p>
        </p:txBody>
      </p:sp>
      <p:pic>
        <p:nvPicPr>
          <p:cNvPr id="633859" name="Picture 1027" descr="DSChalloween00026"/>
          <p:cNvPicPr>
            <a:picLocks noChangeAspect="1" noChangeArrowheads="1"/>
          </p:cNvPicPr>
          <p:nvPr/>
        </p:nvPicPr>
        <p:blipFill>
          <a:blip r:embed="rId3"/>
          <a:srcRect/>
          <a:stretch>
            <a:fillRect/>
          </a:stretch>
        </p:blipFill>
        <p:spPr bwMode="auto">
          <a:xfrm>
            <a:off x="838200" y="684213"/>
            <a:ext cx="8001000" cy="577215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K052 Fire Alarm IMT</a:t>
            </a:r>
            <a:endParaRPr lang="en-US" dirty="0"/>
          </a:p>
        </p:txBody>
      </p:sp>
      <p:sp>
        <p:nvSpPr>
          <p:cNvPr id="3" name="Content Placeholder 2"/>
          <p:cNvSpPr>
            <a:spLocks noGrp="1"/>
          </p:cNvSpPr>
          <p:nvPr>
            <p:ph sz="quarter" idx="1"/>
          </p:nvPr>
        </p:nvSpPr>
        <p:spPr>
          <a:xfrm>
            <a:off x="533400" y="2514600"/>
            <a:ext cx="8153400" cy="2667000"/>
          </a:xfrm>
        </p:spPr>
        <p:txBody>
          <a:bodyPr/>
          <a:lstStyle/>
          <a:p>
            <a:r>
              <a:rPr lang="en-US" dirty="0" smtClean="0"/>
              <a:t>Smoke sensitivity testing</a:t>
            </a:r>
          </a:p>
          <a:p>
            <a:r>
              <a:rPr lang="en-US" dirty="0" smtClean="0"/>
              <a:t>100% devices tested annually</a:t>
            </a:r>
          </a:p>
          <a:p>
            <a:r>
              <a:rPr lang="en-US" dirty="0" smtClean="0"/>
              <a:t>Records available for review</a:t>
            </a:r>
          </a:p>
          <a:p>
            <a:r>
              <a:rPr lang="en-US" dirty="0" smtClean="0"/>
              <a:t>Proper inspection form used – NFPA 72</a:t>
            </a:r>
          </a:p>
          <a:p>
            <a:endParaRPr lang="en-US" dirty="0"/>
          </a:p>
        </p:txBody>
      </p:sp>
    </p:spTree>
    <p:extLst>
      <p:ext uri="{BB962C8B-B14F-4D97-AF65-F5344CB8AC3E}">
        <p14:creationId xmlns:p14="http://schemas.microsoft.com/office/powerpoint/2010/main" val="953141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K056 Automatic </a:t>
            </a:r>
            <a:r>
              <a:rPr lang="en-US" dirty="0"/>
              <a:t>Sprinkler System</a:t>
            </a:r>
          </a:p>
        </p:txBody>
      </p:sp>
      <p:sp>
        <p:nvSpPr>
          <p:cNvPr id="4" name="Rectangle 3"/>
          <p:cNvSpPr/>
          <p:nvPr/>
        </p:nvSpPr>
        <p:spPr>
          <a:xfrm>
            <a:off x="762000" y="2057400"/>
            <a:ext cx="6934200" cy="3859518"/>
          </a:xfrm>
          <a:prstGeom prst="rect">
            <a:avLst/>
          </a:prstGeom>
        </p:spPr>
        <p:txBody>
          <a:bodyPr wrap="square">
            <a:spAutoFit/>
          </a:bodyPr>
          <a:lstStyle/>
          <a:p>
            <a:pPr marL="548640" indent="-411480">
              <a:lnSpc>
                <a:spcPct val="80000"/>
              </a:lnSpc>
              <a:buClr>
                <a:schemeClr val="tx1">
                  <a:shade val="95000"/>
                </a:schemeClr>
              </a:buClr>
              <a:buFont typeface="Wingdings 2"/>
              <a:buChar char=""/>
              <a:defRPr/>
            </a:pPr>
            <a:r>
              <a:rPr lang="en-US" dirty="0"/>
              <a:t>If there is an automatic sprinkler system, it is installed in accordance with NFPA 13, Standard for the Installation of Sprinkler Systems, to provide complete coverage for all portions of the building.  The system is properly maintained in accordance with NFPA 25, Standard for the Inspection, Testing, and Maintenance of Water-Based Fire Protection Systems.  It is fully supervised.  There is a reliable, adequate water supply for the system.  Required sprinkler systems are equipped with water flow and tamper switches, which are electrically connected to the building fire alarm system.     19.3.5</a:t>
            </a:r>
          </a:p>
          <a:p>
            <a:pPr marL="548640" indent="-411480">
              <a:lnSpc>
                <a:spcPct val="80000"/>
              </a:lnSpc>
              <a:buClr>
                <a:schemeClr val="tx1">
                  <a:shade val="95000"/>
                </a:schemeClr>
              </a:buClr>
              <a:buFont typeface="Wingdings 2"/>
              <a:buChar char=""/>
              <a:defRPr/>
            </a:pPr>
            <a:r>
              <a:rPr lang="en-US" dirty="0"/>
              <a:t>Deficient Practices that require tag cited:</a:t>
            </a:r>
          </a:p>
          <a:p>
            <a:pPr marL="548640" indent="-411480">
              <a:lnSpc>
                <a:spcPct val="80000"/>
              </a:lnSpc>
              <a:buClr>
                <a:schemeClr val="tx1">
                  <a:shade val="95000"/>
                </a:schemeClr>
              </a:buClr>
              <a:buFont typeface="Wingdings 2"/>
              <a:buChar char=""/>
              <a:defRPr/>
            </a:pPr>
            <a:r>
              <a:rPr lang="en-US" dirty="0"/>
              <a:t>Facility partially sprinkler protected or none and building construction requires sprinklers.</a:t>
            </a:r>
          </a:p>
          <a:p>
            <a:pPr marL="548640" indent="-411480">
              <a:lnSpc>
                <a:spcPct val="80000"/>
              </a:lnSpc>
              <a:buClr>
                <a:schemeClr val="tx1">
                  <a:shade val="95000"/>
                </a:schemeClr>
              </a:buClr>
              <a:buFont typeface="Wingdings 2"/>
              <a:buChar char=""/>
              <a:defRPr/>
            </a:pPr>
            <a:r>
              <a:rPr lang="en-US" dirty="0"/>
              <a:t>Combustible canopies/overhangs over four feet in width not sprinkler protected.</a:t>
            </a:r>
          </a:p>
          <a:p>
            <a:pPr marL="548640" indent="-411480">
              <a:lnSpc>
                <a:spcPct val="80000"/>
              </a:lnSpc>
              <a:buClr>
                <a:schemeClr val="tx1">
                  <a:shade val="95000"/>
                </a:schemeClr>
              </a:buClr>
              <a:buFont typeface="Wingdings 2"/>
              <a:buChar char=""/>
              <a:defRPr/>
            </a:pPr>
            <a:r>
              <a:rPr lang="en-US" dirty="0"/>
              <a:t>Walk-in coolers/freezers not sprinkler protected.</a:t>
            </a:r>
          </a:p>
          <a:p>
            <a:pPr marL="548640" indent="-411480">
              <a:lnSpc>
                <a:spcPct val="80000"/>
              </a:lnSpc>
              <a:buClr>
                <a:schemeClr val="tx1">
                  <a:shade val="95000"/>
                </a:schemeClr>
              </a:buClr>
              <a:buFont typeface="Wingdings 2"/>
              <a:buChar char=""/>
              <a:defRPr/>
            </a:pPr>
            <a:r>
              <a:rPr lang="en-US" dirty="0"/>
              <a:t>Closets not sprinkler protected.</a:t>
            </a:r>
          </a:p>
        </p:txBody>
      </p:sp>
    </p:spTree>
    <p:extLst>
      <p:ext uri="{BB962C8B-B14F-4D97-AF65-F5344CB8AC3E}">
        <p14:creationId xmlns:p14="http://schemas.microsoft.com/office/powerpoint/2010/main" val="1517308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fontAlgn="auto" hangingPunct="1">
              <a:spcAft>
                <a:spcPts val="0"/>
              </a:spcAft>
              <a:defRPr/>
            </a:pPr>
            <a:r>
              <a:rPr lang="en-US" dirty="0" smtClean="0"/>
              <a:t>K069  Cooking Facilities</a:t>
            </a:r>
          </a:p>
        </p:txBody>
      </p:sp>
      <p:sp>
        <p:nvSpPr>
          <p:cNvPr id="49155" name="Rectangle 3"/>
          <p:cNvSpPr>
            <a:spLocks noGrp="1" noChangeArrowheads="1"/>
          </p:cNvSpPr>
          <p:nvPr>
            <p:ph sz="quarter" idx="1"/>
          </p:nvPr>
        </p:nvSpPr>
        <p:spPr/>
        <p:txBody>
          <a:bodyPr>
            <a:normAutofit/>
          </a:bodyPr>
          <a:lstStyle/>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Cooking facilities shall be protected in accordance with 9.2.3 NFPA 101 18/19.3.2.6 &amp; NFPA 96</a:t>
            </a:r>
          </a:p>
          <a:p>
            <a:pPr marL="548640" indent="-411480" eaLnBrk="1" fontAlgn="auto" hangingPunct="1">
              <a:lnSpc>
                <a:spcPct val="80000"/>
              </a:lnSpc>
              <a:spcAft>
                <a:spcPts val="0"/>
              </a:spcAft>
              <a:buClr>
                <a:schemeClr val="tx1">
                  <a:shade val="95000"/>
                </a:schemeClr>
              </a:buClr>
              <a:buFont typeface="Wingdings 2"/>
              <a:buChar char=""/>
              <a:defRPr/>
            </a:pPr>
            <a:endParaRPr lang="en-US" sz="2800" b="1"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800" b="1" dirty="0" smtClean="0"/>
              <a:t>Deficient Practices that require tag cited:</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All seams, joints, and penetrations of the hood enclosure that direct and capture grease-laden vapors shall have liquid tight continuous external weld. Internal hood joints, seams, filter support frames shall be sealed or otherwise made grease tight</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Fire extinguishing system inspected every 6 months and documentation of the last year inspections on site and available for review</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The entire exhaust system shall be inspected every 6 months for contamination from grease-laden vapors by a properly trained, qualified company or person(s). Documentation of the last year of inspections showing date of inspection or cleaning shall be maintained on the premises. After cleaning is completed, the vent cleaning contractor shall place or display within the kitchen area a label indicating the date cleaned and the name of the servicing company.</a:t>
            </a:r>
          </a:p>
          <a:p>
            <a:pPr marL="548640" indent="-411480" eaLnBrk="1" fontAlgn="auto" hangingPunct="1">
              <a:lnSpc>
                <a:spcPct val="80000"/>
              </a:lnSpc>
              <a:spcAft>
                <a:spcPts val="0"/>
              </a:spcAft>
              <a:buClr>
                <a:schemeClr val="tx1">
                  <a:shade val="95000"/>
                </a:schemeClr>
              </a:buClr>
              <a:buFont typeface="Wingdings 2"/>
              <a:buChar char=""/>
              <a:defRPr/>
            </a:pPr>
            <a:endParaRPr lang="en-US" sz="18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530352"/>
            <a:ext cx="8183880" cy="5413248"/>
          </a:xfrm>
        </p:spPr>
        <p:txBody>
          <a:bodyPr/>
          <a:lstStyle/>
          <a:p>
            <a:r>
              <a:rPr lang="en-US" dirty="0" smtClean="0"/>
              <a:t>The very first thing is the entrance interview</a:t>
            </a:r>
          </a:p>
          <a:p>
            <a:endParaRPr lang="en-US" dirty="0"/>
          </a:p>
          <a:p>
            <a:r>
              <a:rPr lang="en-US" dirty="0" smtClean="0"/>
              <a:t>Explain process</a:t>
            </a:r>
          </a:p>
          <a:p>
            <a:endParaRPr lang="en-US" dirty="0"/>
          </a:p>
          <a:p>
            <a:r>
              <a:rPr lang="en-US" dirty="0" smtClean="0"/>
              <a:t>Facility would provide surveyor with any categorical waivers the facility has elected to use.</a:t>
            </a:r>
          </a:p>
          <a:p>
            <a:endParaRPr lang="en-US" dirty="0"/>
          </a:p>
          <a:p>
            <a:r>
              <a:rPr lang="en-US" dirty="0" smtClean="0"/>
              <a:t>Copies of any other waivers</a:t>
            </a:r>
            <a:endParaRPr lang="en-US" dirty="0"/>
          </a:p>
        </p:txBody>
      </p:sp>
    </p:spTree>
    <p:extLst>
      <p:ext uri="{BB962C8B-B14F-4D97-AF65-F5344CB8AC3E}">
        <p14:creationId xmlns:p14="http://schemas.microsoft.com/office/powerpoint/2010/main" val="17400410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1027"/>
          <p:cNvSpPr>
            <a:spLocks noGrp="1" noChangeArrowheads="1"/>
          </p:cNvSpPr>
          <p:nvPr>
            <p:ph type="title"/>
          </p:nvPr>
        </p:nvSpPr>
        <p:spPr>
          <a:xfrm>
            <a:off x="685800" y="609601"/>
            <a:ext cx="7772400" cy="573617"/>
          </a:xfrm>
        </p:spPr>
        <p:txBody>
          <a:bodyPr rtlCol="0">
            <a:normAutofit fontScale="90000"/>
          </a:bodyPr>
          <a:lstStyle/>
          <a:p>
            <a:pPr eaLnBrk="1" fontAlgn="auto" hangingPunct="1">
              <a:spcAft>
                <a:spcPts val="0"/>
              </a:spcAft>
              <a:defRPr/>
            </a:pPr>
            <a:endParaRPr lang="en-US" dirty="0"/>
          </a:p>
        </p:txBody>
      </p:sp>
      <p:sp>
        <p:nvSpPr>
          <p:cNvPr id="84995" name="Rectangle 1026"/>
          <p:cNvSpPr>
            <a:spLocks noGrp="1" noChangeArrowheads="1"/>
          </p:cNvSpPr>
          <p:nvPr>
            <p:ph idx="1"/>
          </p:nvPr>
        </p:nvSpPr>
        <p:spPr>
          <a:xfrm>
            <a:off x="685801" y="1524000"/>
            <a:ext cx="4030663" cy="4572000"/>
          </a:xfrm>
        </p:spPr>
        <p:txBody>
          <a:bodyPr/>
          <a:lstStyle/>
          <a:p>
            <a:pPr eaLnBrk="1" hangingPunct="1">
              <a:lnSpc>
                <a:spcPct val="90000"/>
              </a:lnSpc>
            </a:pPr>
            <a:endParaRPr lang="en-US" altLang="en-US" smtClean="0"/>
          </a:p>
        </p:txBody>
      </p:sp>
      <p:pic>
        <p:nvPicPr>
          <p:cNvPr id="84996" name="Picture 1028" descr="DSCF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7467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2" descr="DSCF0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01600"/>
            <a:ext cx="82296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2" descr="DSCF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76200"/>
            <a:ext cx="8509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60499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52400"/>
            <a:ext cx="6629400" cy="6477000"/>
          </a:xfrm>
        </p:spPr>
      </p:pic>
    </p:spTree>
    <p:extLst>
      <p:ext uri="{BB962C8B-B14F-4D97-AF65-F5344CB8AC3E}">
        <p14:creationId xmlns:p14="http://schemas.microsoft.com/office/powerpoint/2010/main" val="2018651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228600"/>
            <a:ext cx="8382000" cy="6400800"/>
          </a:xfrm>
        </p:spPr>
      </p:pic>
    </p:spTree>
    <p:extLst>
      <p:ext uri="{BB962C8B-B14F-4D97-AF65-F5344CB8AC3E}">
        <p14:creationId xmlns:p14="http://schemas.microsoft.com/office/powerpoint/2010/main" val="456235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1027"/>
          <p:cNvSpPr>
            <a:spLocks noGrp="1" noChangeArrowheads="1"/>
          </p:cNvSpPr>
          <p:nvPr>
            <p:ph type="title"/>
          </p:nvPr>
        </p:nvSpPr>
        <p:spPr>
          <a:xfrm>
            <a:off x="228600" y="482601"/>
            <a:ext cx="7772400" cy="573617"/>
          </a:xfrm>
        </p:spPr>
        <p:txBody>
          <a:bodyPr rtlCol="0">
            <a:normAutofit fontScale="90000"/>
          </a:bodyPr>
          <a:lstStyle/>
          <a:p>
            <a:pPr eaLnBrk="1" fontAlgn="auto" hangingPunct="1">
              <a:spcAft>
                <a:spcPts val="0"/>
              </a:spcAft>
              <a:defRPr/>
            </a:pPr>
            <a:endParaRPr lang="en-US" dirty="0"/>
          </a:p>
        </p:txBody>
      </p:sp>
      <p:sp>
        <p:nvSpPr>
          <p:cNvPr id="86019" name="Rectangle 1026"/>
          <p:cNvSpPr>
            <a:spLocks noGrp="1" noChangeArrowheads="1"/>
          </p:cNvSpPr>
          <p:nvPr>
            <p:ph idx="1"/>
          </p:nvPr>
        </p:nvSpPr>
        <p:spPr>
          <a:xfrm>
            <a:off x="685801" y="1524000"/>
            <a:ext cx="4030663" cy="4572000"/>
          </a:xfrm>
        </p:spPr>
        <p:txBody>
          <a:bodyPr/>
          <a:lstStyle/>
          <a:p>
            <a:pPr eaLnBrk="1" hangingPunct="1">
              <a:lnSpc>
                <a:spcPct val="90000"/>
              </a:lnSpc>
            </a:pPr>
            <a:endParaRPr lang="en-US" altLang="en-US" smtClean="0"/>
          </a:p>
        </p:txBody>
      </p:sp>
      <p:pic>
        <p:nvPicPr>
          <p:cNvPr id="86020" name="Picture 1028" descr="DSCF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1"/>
            <a:ext cx="7391400" cy="61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40931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SCF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617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K011 Building Construction</a:t>
            </a:r>
            <a:endParaRPr lang="en-US" dirty="0"/>
          </a:p>
        </p:txBody>
      </p:sp>
      <p:sp>
        <p:nvSpPr>
          <p:cNvPr id="3" name="Content Placeholder 2"/>
          <p:cNvSpPr>
            <a:spLocks noGrp="1"/>
          </p:cNvSpPr>
          <p:nvPr>
            <p:ph sz="quarter" idx="1"/>
          </p:nvPr>
        </p:nvSpPr>
        <p:spPr/>
        <p:txBody>
          <a:bodyPr>
            <a:normAutofit lnSpcReduction="10000"/>
          </a:bodyPr>
          <a:lstStyle/>
          <a:p>
            <a:pPr marL="548640" indent="-411480">
              <a:lnSpc>
                <a:spcPct val="80000"/>
              </a:lnSpc>
              <a:buClr>
                <a:schemeClr val="tx1">
                  <a:shade val="95000"/>
                </a:schemeClr>
              </a:buClr>
              <a:buFont typeface="Wingdings 2"/>
              <a:buChar char=""/>
              <a:defRPr/>
            </a:pPr>
            <a:r>
              <a:rPr lang="en-US" dirty="0"/>
              <a:t>If the building has a common wall with a nonconforming building, the common wall is a fire barrier having at least a two-hour fire resistance rating constructed of materials as required for the addition.  Communicating openings occur only in corridors and are protected by approved self-closing fire doors.  19.1.1.4.1, 19.1.1.4.2</a:t>
            </a:r>
          </a:p>
          <a:p>
            <a:pPr marL="548640" indent="-411480">
              <a:lnSpc>
                <a:spcPct val="80000"/>
              </a:lnSpc>
              <a:buClr>
                <a:schemeClr val="tx1">
                  <a:shade val="95000"/>
                </a:schemeClr>
              </a:buClr>
              <a:buFont typeface="Wingdings 2"/>
              <a:buChar char=""/>
              <a:defRPr/>
            </a:pPr>
            <a:r>
              <a:rPr lang="en-US" sz="1600" dirty="0"/>
              <a:t>Deficient Practices that require tag cited</a:t>
            </a:r>
          </a:p>
          <a:p>
            <a:pPr marL="548640" indent="-411480">
              <a:lnSpc>
                <a:spcPct val="80000"/>
              </a:lnSpc>
              <a:buClr>
                <a:schemeClr val="tx1">
                  <a:shade val="95000"/>
                </a:schemeClr>
              </a:buClr>
              <a:buFont typeface="Wingdings 2"/>
              <a:buChar char=""/>
              <a:defRPr/>
            </a:pPr>
            <a:r>
              <a:rPr lang="en-US" sz="2800" dirty="0"/>
              <a:t>Building with two different construction types not separated with two-hour fire resistance construction.</a:t>
            </a:r>
          </a:p>
          <a:p>
            <a:pPr marL="548640" indent="-411480">
              <a:lnSpc>
                <a:spcPct val="80000"/>
              </a:lnSpc>
              <a:buClr>
                <a:schemeClr val="tx1">
                  <a:shade val="95000"/>
                </a:schemeClr>
              </a:buClr>
              <a:buFont typeface="Wingdings 2"/>
              <a:buChar char=""/>
              <a:defRPr/>
            </a:pPr>
            <a:r>
              <a:rPr lang="en-US" sz="2800" dirty="0"/>
              <a:t>Communication openings (doors &amp; windows) not 90 minute fire rated construction or doors not equipped with self closing devices.</a:t>
            </a:r>
          </a:p>
          <a:p>
            <a:endParaRPr lang="en-US" dirty="0"/>
          </a:p>
        </p:txBody>
      </p:sp>
    </p:spTree>
    <p:extLst>
      <p:ext uri="{BB962C8B-B14F-4D97-AF65-F5344CB8AC3E}">
        <p14:creationId xmlns:p14="http://schemas.microsoft.com/office/powerpoint/2010/main" val="25672551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K144 Generator Testing/Maintenance</a:t>
            </a:r>
            <a:endParaRPr lang="en-US" dirty="0"/>
          </a:p>
        </p:txBody>
      </p:sp>
      <p:sp>
        <p:nvSpPr>
          <p:cNvPr id="3" name="Content Placeholder 2"/>
          <p:cNvSpPr>
            <a:spLocks noGrp="1"/>
          </p:cNvSpPr>
          <p:nvPr>
            <p:ph sz="quarter" idx="1"/>
          </p:nvPr>
        </p:nvSpPr>
        <p:spPr/>
        <p:txBody>
          <a:bodyPr>
            <a:normAutofit/>
          </a:bodyPr>
          <a:lstStyle/>
          <a:p>
            <a:r>
              <a:rPr lang="en-US" sz="2800" dirty="0" smtClean="0"/>
              <a:t>Applicable Standards</a:t>
            </a:r>
          </a:p>
          <a:p>
            <a:r>
              <a:rPr lang="en-US" dirty="0" smtClean="0"/>
              <a:t>NFPA </a:t>
            </a:r>
            <a:r>
              <a:rPr lang="en-US" dirty="0"/>
              <a:t>110 – Standard for Emergency and Standby Power Systems 1999 Edition</a:t>
            </a:r>
          </a:p>
          <a:p>
            <a:pPr lvl="1"/>
            <a:r>
              <a:rPr lang="en-US" dirty="0"/>
              <a:t>Requirements for testing of generator</a:t>
            </a:r>
          </a:p>
          <a:p>
            <a:r>
              <a:rPr lang="en-US" dirty="0"/>
              <a:t>NFPA 99 – Standard for Health Care Facilities 1999 Edition</a:t>
            </a:r>
          </a:p>
          <a:p>
            <a:pPr lvl="1"/>
            <a:r>
              <a:rPr lang="en-US" dirty="0"/>
              <a:t>Requirements for testing of essential electrical system</a:t>
            </a:r>
          </a:p>
          <a:p>
            <a:endParaRPr lang="en-US" sz="1800" dirty="0" smtClean="0"/>
          </a:p>
          <a:p>
            <a:endParaRPr lang="en-US" sz="1800" dirty="0"/>
          </a:p>
          <a:p>
            <a:endParaRPr lang="en-US" sz="1800" dirty="0" smtClean="0"/>
          </a:p>
          <a:p>
            <a:endParaRPr lang="en-US" sz="1800" dirty="0"/>
          </a:p>
        </p:txBody>
      </p:sp>
    </p:spTree>
    <p:extLst>
      <p:ext uri="{BB962C8B-B14F-4D97-AF65-F5344CB8AC3E}">
        <p14:creationId xmlns:p14="http://schemas.microsoft.com/office/powerpoint/2010/main" val="334820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Requirement Overview</a:t>
            </a:r>
          </a:p>
        </p:txBody>
      </p:sp>
      <p:sp>
        <p:nvSpPr>
          <p:cNvPr id="3" name="Content Placeholder 2"/>
          <p:cNvSpPr>
            <a:spLocks noGrp="1"/>
          </p:cNvSpPr>
          <p:nvPr>
            <p:ph sz="quarter" idx="1"/>
          </p:nvPr>
        </p:nvSpPr>
        <p:spPr/>
        <p:txBody>
          <a:bodyPr/>
          <a:lstStyle/>
          <a:p>
            <a:r>
              <a:rPr lang="en-US" dirty="0"/>
              <a:t>Weekly Visual Inspections (Preventative Maintenance)</a:t>
            </a:r>
          </a:p>
          <a:p>
            <a:r>
              <a:rPr lang="en-US" dirty="0"/>
              <a:t>Monthly Load Tests (Operational Testing)</a:t>
            </a:r>
          </a:p>
          <a:p>
            <a:r>
              <a:rPr lang="en-US" dirty="0"/>
              <a:t>Annual Load Bank Test</a:t>
            </a:r>
          </a:p>
          <a:p>
            <a:pPr lvl="1"/>
            <a:r>
              <a:rPr lang="en-US" dirty="0"/>
              <a:t>If monthly load tests for diesel generators do not meet minimum criteria</a:t>
            </a:r>
          </a:p>
          <a:p>
            <a:r>
              <a:rPr lang="en-US" dirty="0"/>
              <a:t>Annual Maintenance</a:t>
            </a:r>
          </a:p>
          <a:p>
            <a:r>
              <a:rPr lang="en-US" dirty="0"/>
              <a:t>Documentation of all testing</a:t>
            </a:r>
          </a:p>
          <a:p>
            <a:endParaRPr lang="en-US" dirty="0"/>
          </a:p>
        </p:txBody>
      </p:sp>
    </p:spTree>
    <p:extLst>
      <p:ext uri="{BB962C8B-B14F-4D97-AF65-F5344CB8AC3E}">
        <p14:creationId xmlns:p14="http://schemas.microsoft.com/office/powerpoint/2010/main" val="3562282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Visual Inspections</a:t>
            </a:r>
          </a:p>
        </p:txBody>
      </p:sp>
      <p:sp>
        <p:nvSpPr>
          <p:cNvPr id="3" name="Content Placeholder 2"/>
          <p:cNvSpPr>
            <a:spLocks noGrp="1"/>
          </p:cNvSpPr>
          <p:nvPr>
            <p:ph sz="quarter" idx="1"/>
          </p:nvPr>
        </p:nvSpPr>
        <p:spPr/>
        <p:txBody>
          <a:bodyPr/>
          <a:lstStyle/>
          <a:p>
            <a:r>
              <a:rPr lang="en-US" dirty="0"/>
              <a:t>NFPA 110, Figure A-6-3.1(a) contains ten components</a:t>
            </a:r>
          </a:p>
          <a:p>
            <a:pPr lvl="1"/>
            <a:r>
              <a:rPr lang="en-US" dirty="0"/>
              <a:t>Fuel, Lubrication System, Cooling System, Exhaust System, Battery System, Electrical System, Prime Mover, Generator</a:t>
            </a:r>
          </a:p>
          <a:p>
            <a:pPr lvl="1"/>
            <a:r>
              <a:rPr lang="en-US" dirty="0"/>
              <a:t>Each component has subcomponents</a:t>
            </a:r>
          </a:p>
          <a:p>
            <a:pPr lvl="1"/>
            <a:r>
              <a:rPr lang="en-US" dirty="0"/>
              <a:t>At least one subcomponent of each component requires a weekly visual inspection</a:t>
            </a:r>
          </a:p>
          <a:p>
            <a:pPr lvl="2"/>
            <a:r>
              <a:rPr lang="en-US" dirty="0"/>
              <a:t>Examples: Fuel level, oil level, cooling system hoses, battery electrolyte level, service room/housing housekeeping</a:t>
            </a:r>
          </a:p>
        </p:txBody>
      </p:sp>
    </p:spTree>
    <p:extLst>
      <p:ext uri="{BB962C8B-B14F-4D97-AF65-F5344CB8AC3E}">
        <p14:creationId xmlns:p14="http://schemas.microsoft.com/office/powerpoint/2010/main" val="935719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Visual Inspections Cont’d</a:t>
            </a:r>
          </a:p>
        </p:txBody>
      </p:sp>
      <p:sp>
        <p:nvSpPr>
          <p:cNvPr id="3" name="Content Placeholder 2"/>
          <p:cNvSpPr>
            <a:spLocks noGrp="1"/>
          </p:cNvSpPr>
          <p:nvPr>
            <p:ph idx="1"/>
          </p:nvPr>
        </p:nvSpPr>
        <p:spPr/>
        <p:txBody>
          <a:bodyPr>
            <a:normAutofit fontScale="92500" lnSpcReduction="20000"/>
          </a:bodyPr>
          <a:lstStyle/>
          <a:p>
            <a:r>
              <a:rPr lang="en-US" dirty="0"/>
              <a:t>What is required to meet visual inspections requirements?</a:t>
            </a:r>
          </a:p>
          <a:p>
            <a:pPr lvl="1"/>
            <a:r>
              <a:rPr lang="en-US" dirty="0"/>
              <a:t>Itemized documentation that shows weekly visual inspections have been performed</a:t>
            </a:r>
          </a:p>
          <a:p>
            <a:pPr lvl="1"/>
            <a:r>
              <a:rPr lang="en-US" dirty="0"/>
              <a:t>List of weekly visual inspections should be compiled from manufacturer information and NFPA 99 and 110 requirements</a:t>
            </a:r>
          </a:p>
          <a:p>
            <a:pPr lvl="1"/>
            <a:r>
              <a:rPr lang="en-US" dirty="0"/>
              <a:t>Battery inspections at least every 7 days, as specified by NFPA 110 Section 6-3.6 and NFPA 99 Section 3-4.4.1.3</a:t>
            </a:r>
          </a:p>
          <a:p>
            <a:pPr lvl="2"/>
            <a:r>
              <a:rPr lang="en-US" dirty="0"/>
              <a:t>Starting batteries are the most common reason for emergency power sources failing to come on-line</a:t>
            </a:r>
          </a:p>
        </p:txBody>
      </p:sp>
    </p:spTree>
    <p:extLst>
      <p:ext uri="{BB962C8B-B14F-4D97-AF65-F5344CB8AC3E}">
        <p14:creationId xmlns:p14="http://schemas.microsoft.com/office/powerpoint/2010/main" val="2957321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183880" cy="4724400"/>
          </a:xfrm>
        </p:spPr>
        <p:txBody>
          <a:bodyPr>
            <a:normAutofit/>
          </a:bodyPr>
          <a:lstStyle/>
          <a:p>
            <a:endParaRPr lang="en-US" dirty="0"/>
          </a:p>
        </p:txBody>
      </p:sp>
      <p:sp>
        <p:nvSpPr>
          <p:cNvPr id="3" name="Content Placeholder 2"/>
          <p:cNvSpPr>
            <a:spLocks noGrp="1"/>
          </p:cNvSpPr>
          <p:nvPr>
            <p:ph idx="1"/>
          </p:nvPr>
        </p:nvSpPr>
        <p:spPr>
          <a:xfrm>
            <a:off x="457200" y="609600"/>
            <a:ext cx="8183880" cy="5943600"/>
          </a:xfrm>
        </p:spPr>
        <p:txBody>
          <a:bodyPr>
            <a:normAutofit/>
          </a:bodyPr>
          <a:lstStyle/>
          <a:p>
            <a:pPr algn="ctr"/>
            <a:r>
              <a:rPr lang="en-US" dirty="0" smtClean="0"/>
              <a:t>DOCUMENTATION</a:t>
            </a:r>
          </a:p>
          <a:p>
            <a:endParaRPr lang="en-US" sz="1600" dirty="0"/>
          </a:p>
          <a:p>
            <a:r>
              <a:rPr lang="en-US" sz="1600" dirty="0" smtClean="0"/>
              <a:t>Fire Drills</a:t>
            </a:r>
          </a:p>
          <a:p>
            <a:r>
              <a:rPr lang="en-US" sz="1600" dirty="0" smtClean="0"/>
              <a:t>Hood Inspections</a:t>
            </a:r>
          </a:p>
          <a:p>
            <a:r>
              <a:rPr lang="en-US" sz="1600" dirty="0" smtClean="0"/>
              <a:t>Hood Cleaning </a:t>
            </a:r>
          </a:p>
          <a:p>
            <a:r>
              <a:rPr lang="en-US" sz="1600" dirty="0" smtClean="0"/>
              <a:t>Sprinkler Inspections </a:t>
            </a:r>
          </a:p>
          <a:p>
            <a:r>
              <a:rPr lang="en-US" sz="1600" dirty="0" smtClean="0"/>
              <a:t>Fire Alarm Inspections</a:t>
            </a:r>
          </a:p>
          <a:p>
            <a:r>
              <a:rPr lang="en-US" sz="1600" dirty="0" smtClean="0"/>
              <a:t>Central Receiving Station logs for fire alarm activations</a:t>
            </a:r>
          </a:p>
          <a:p>
            <a:r>
              <a:rPr lang="en-US" sz="1600" dirty="0" smtClean="0"/>
              <a:t>Spec sheets for interior finish, drapes, curtains, etc.</a:t>
            </a:r>
          </a:p>
          <a:p>
            <a:r>
              <a:rPr lang="en-US" sz="1600" dirty="0" smtClean="0"/>
              <a:t>Documentation for flame retardant applications</a:t>
            </a:r>
          </a:p>
          <a:p>
            <a:r>
              <a:rPr lang="en-US" sz="1600" dirty="0" smtClean="0"/>
              <a:t>Generator testing and inspections</a:t>
            </a:r>
          </a:p>
          <a:p>
            <a:r>
              <a:rPr lang="en-US" sz="1600" dirty="0" smtClean="0"/>
              <a:t>Fire procedures and evacuation plan</a:t>
            </a:r>
          </a:p>
          <a:p>
            <a:r>
              <a:rPr lang="en-US" sz="1600" dirty="0" smtClean="0"/>
              <a:t>Fire watch policy</a:t>
            </a:r>
          </a:p>
          <a:p>
            <a:r>
              <a:rPr lang="en-US" sz="1600" dirty="0" smtClean="0"/>
              <a:t>Smoking policy and resident evaluation procedure</a:t>
            </a:r>
          </a:p>
          <a:p>
            <a:r>
              <a:rPr lang="en-US" sz="1600" dirty="0" smtClean="0"/>
              <a:t>Facility floor plan</a:t>
            </a:r>
          </a:p>
          <a:p>
            <a:r>
              <a:rPr lang="en-US" sz="1600" dirty="0" smtClean="0"/>
              <a:t>Resident census</a:t>
            </a:r>
          </a:p>
          <a:p>
            <a:r>
              <a:rPr lang="en-US" sz="1600" dirty="0" smtClean="0"/>
              <a:t>Waivers</a:t>
            </a:r>
          </a:p>
          <a:p>
            <a:r>
              <a:rPr lang="en-US" sz="1600" dirty="0" smtClean="0"/>
              <a:t>See handout for complete list</a:t>
            </a:r>
          </a:p>
          <a:p>
            <a:endParaRPr lang="en-US" sz="1600" dirty="0" smtClean="0"/>
          </a:p>
          <a:p>
            <a:endParaRPr lang="en-US" sz="1600" dirty="0" smtClean="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9073527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Visual Inspections Cont’d</a:t>
            </a:r>
          </a:p>
        </p:txBody>
      </p:sp>
      <p:sp>
        <p:nvSpPr>
          <p:cNvPr id="3" name="Content Placeholder 2"/>
          <p:cNvSpPr>
            <a:spLocks noGrp="1"/>
          </p:cNvSpPr>
          <p:nvPr>
            <p:ph idx="1"/>
          </p:nvPr>
        </p:nvSpPr>
        <p:spPr/>
        <p:txBody>
          <a:bodyPr/>
          <a:lstStyle/>
          <a:p>
            <a:r>
              <a:rPr lang="en-US" dirty="0"/>
              <a:t>What does not meet requirements</a:t>
            </a:r>
          </a:p>
          <a:p>
            <a:pPr lvl="1"/>
            <a:r>
              <a:rPr lang="en-US" dirty="0"/>
              <a:t>Weekly run test of generator</a:t>
            </a:r>
          </a:p>
          <a:p>
            <a:pPr lvl="1"/>
            <a:r>
              <a:rPr lang="en-US" dirty="0"/>
              <a:t>Single line item stating visual inspections conducted</a:t>
            </a:r>
          </a:p>
          <a:p>
            <a:pPr lvl="1"/>
            <a:r>
              <a:rPr lang="en-US" dirty="0"/>
              <a:t>Incomplete list of visual inspections</a:t>
            </a:r>
          </a:p>
          <a:p>
            <a:endParaRPr lang="en-US" dirty="0"/>
          </a:p>
        </p:txBody>
      </p:sp>
    </p:spTree>
    <p:extLst>
      <p:ext uri="{BB962C8B-B14F-4D97-AF65-F5344CB8AC3E}">
        <p14:creationId xmlns:p14="http://schemas.microsoft.com/office/powerpoint/2010/main" val="4141525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Load Tests Cont’d</a:t>
            </a:r>
          </a:p>
        </p:txBody>
      </p:sp>
      <p:sp>
        <p:nvSpPr>
          <p:cNvPr id="3" name="Content Placeholder 2"/>
          <p:cNvSpPr>
            <a:spLocks noGrp="1"/>
          </p:cNvSpPr>
          <p:nvPr>
            <p:ph idx="1"/>
          </p:nvPr>
        </p:nvSpPr>
        <p:spPr/>
        <p:txBody>
          <a:bodyPr>
            <a:normAutofit fontScale="92500" lnSpcReduction="20000"/>
          </a:bodyPr>
          <a:lstStyle/>
          <a:p>
            <a:r>
              <a:rPr lang="en-US" dirty="0"/>
              <a:t>NFPA 110 Section 6-4.1 – Level 1 and 2 Emergency Power Supply Systems (EPSSs) shall be exercised under load at least monthly</a:t>
            </a:r>
          </a:p>
          <a:p>
            <a:r>
              <a:rPr lang="en-US" dirty="0"/>
              <a:t>NFPA 110 Section 6-4.2 – Generator sets shall be exercised at least once monthly, for a minimum of 30 minutes, using one of the following methods</a:t>
            </a:r>
          </a:p>
          <a:p>
            <a:pPr lvl="1"/>
            <a:r>
              <a:rPr lang="en-US" dirty="0"/>
              <a:t>(a) Under operating temperature conditions or at least 30% of nameplate rating</a:t>
            </a:r>
          </a:p>
          <a:p>
            <a:pPr lvl="1"/>
            <a:r>
              <a:rPr lang="en-US" dirty="0"/>
              <a:t>(b) Loading that maintains the minimum exhaust gas temperatures as recommended by manufacturer</a:t>
            </a:r>
          </a:p>
        </p:txBody>
      </p:sp>
    </p:spTree>
    <p:extLst>
      <p:ext uri="{BB962C8B-B14F-4D97-AF65-F5344CB8AC3E}">
        <p14:creationId xmlns:p14="http://schemas.microsoft.com/office/powerpoint/2010/main" val="1780715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Load Tests Cont’d</a:t>
            </a:r>
          </a:p>
        </p:txBody>
      </p:sp>
      <p:sp>
        <p:nvSpPr>
          <p:cNvPr id="3" name="Content Placeholder 2"/>
          <p:cNvSpPr>
            <a:spLocks noGrp="1"/>
          </p:cNvSpPr>
          <p:nvPr>
            <p:ph idx="1"/>
          </p:nvPr>
        </p:nvSpPr>
        <p:spPr/>
        <p:txBody>
          <a:bodyPr>
            <a:normAutofit fontScale="85000" lnSpcReduction="10000"/>
          </a:bodyPr>
          <a:lstStyle/>
          <a:p>
            <a:r>
              <a:rPr lang="en-US" dirty="0"/>
              <a:t>NFPA 110 Section 6-4.3 – Load tests of generator sets shall include complete cold starts</a:t>
            </a:r>
          </a:p>
          <a:p>
            <a:r>
              <a:rPr lang="en-US" dirty="0"/>
              <a:t>NFPA 110 Section 6-4.5 – Level 1 and 2 transfer switches shall be operated monthly.  The monthly test shall consist of electrically operating every transfer switch</a:t>
            </a:r>
          </a:p>
          <a:p>
            <a:r>
              <a:rPr lang="en-US" dirty="0"/>
              <a:t>NFPA 99 Section 3-4.4.1.1(b)2. – The test under load shall include cold start and appropriate automatic and manual transfer of all essential electrical loads</a:t>
            </a:r>
          </a:p>
          <a:p>
            <a:pPr lvl="1"/>
            <a:r>
              <a:rPr lang="en-US" dirty="0"/>
              <a:t>This does not specify two separate load tests (one manual and one automatic transfer) must be conducted</a:t>
            </a:r>
          </a:p>
        </p:txBody>
      </p:sp>
    </p:spTree>
    <p:extLst>
      <p:ext uri="{BB962C8B-B14F-4D97-AF65-F5344CB8AC3E}">
        <p14:creationId xmlns:p14="http://schemas.microsoft.com/office/powerpoint/2010/main" val="38045766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Load Tests</a:t>
            </a:r>
          </a:p>
        </p:txBody>
      </p:sp>
      <p:sp>
        <p:nvSpPr>
          <p:cNvPr id="3" name="Content Placeholder 2"/>
          <p:cNvSpPr>
            <a:spLocks noGrp="1"/>
          </p:cNvSpPr>
          <p:nvPr>
            <p:ph idx="1"/>
          </p:nvPr>
        </p:nvSpPr>
        <p:spPr/>
        <p:txBody>
          <a:bodyPr>
            <a:normAutofit lnSpcReduction="10000"/>
          </a:bodyPr>
          <a:lstStyle/>
          <a:p>
            <a:r>
              <a:rPr lang="en-US" dirty="0"/>
              <a:t>NFPA 99 Section 3-4.4.1.1(b)1. – Generator sets shall be tested 12 times a year with test intervals between 20 and 40 days.  Generator sets shall be tested in accordance with NFPA 110.</a:t>
            </a:r>
          </a:p>
          <a:p>
            <a:pPr lvl="1"/>
            <a:r>
              <a:rPr lang="en-US" dirty="0"/>
              <a:t>The actual running time of the engine must be long enough to ensure engine parts have been lubricated… this must be balanced to ensure acids and carbon are purged by the operating temperature of the engine</a:t>
            </a:r>
          </a:p>
          <a:p>
            <a:endParaRPr lang="en-US" dirty="0"/>
          </a:p>
        </p:txBody>
      </p:sp>
    </p:spTree>
    <p:extLst>
      <p:ext uri="{BB962C8B-B14F-4D97-AF65-F5344CB8AC3E}">
        <p14:creationId xmlns:p14="http://schemas.microsoft.com/office/powerpoint/2010/main" val="15174374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Load Tests Cont’d</a:t>
            </a:r>
          </a:p>
        </p:txBody>
      </p:sp>
      <p:sp>
        <p:nvSpPr>
          <p:cNvPr id="3" name="Content Placeholder 2"/>
          <p:cNvSpPr>
            <a:spLocks noGrp="1"/>
          </p:cNvSpPr>
          <p:nvPr>
            <p:ph idx="1"/>
          </p:nvPr>
        </p:nvSpPr>
        <p:spPr/>
        <p:txBody>
          <a:bodyPr/>
          <a:lstStyle/>
          <a:p>
            <a:r>
              <a:rPr lang="en-US" dirty="0"/>
              <a:t>What is required to meet monthly load test requirements?</a:t>
            </a:r>
          </a:p>
          <a:p>
            <a:pPr lvl="1"/>
            <a:r>
              <a:rPr lang="en-US" dirty="0"/>
              <a:t>Complete documentation (written or electronic) that clearly demonstrates one of the monthly load test requirements has been met</a:t>
            </a:r>
          </a:p>
          <a:p>
            <a:pPr lvl="1"/>
            <a:r>
              <a:rPr lang="en-US" dirty="0"/>
              <a:t>Supporting documentation to prove the test values meet the minimum criteria</a:t>
            </a:r>
          </a:p>
        </p:txBody>
      </p:sp>
    </p:spTree>
    <p:extLst>
      <p:ext uri="{BB962C8B-B14F-4D97-AF65-F5344CB8AC3E}">
        <p14:creationId xmlns:p14="http://schemas.microsoft.com/office/powerpoint/2010/main" val="2561739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Load Tests</a:t>
            </a:r>
          </a:p>
        </p:txBody>
      </p:sp>
      <p:sp>
        <p:nvSpPr>
          <p:cNvPr id="3" name="Content Placeholder 2"/>
          <p:cNvSpPr>
            <a:spLocks noGrp="1"/>
          </p:cNvSpPr>
          <p:nvPr>
            <p:ph idx="1"/>
          </p:nvPr>
        </p:nvSpPr>
        <p:spPr/>
        <p:txBody>
          <a:bodyPr/>
          <a:lstStyle/>
          <a:p>
            <a:r>
              <a:rPr lang="en-US" dirty="0"/>
              <a:t>Nameplates list generator capacity in kilowatts (kW) and kilovolt-amps (kVA)</a:t>
            </a:r>
          </a:p>
          <a:p>
            <a:pPr lvl="1"/>
            <a:r>
              <a:rPr lang="en-US" dirty="0"/>
              <a:t>True power is measured in watts </a:t>
            </a:r>
          </a:p>
          <a:p>
            <a:pPr lvl="1"/>
            <a:r>
              <a:rPr lang="en-US" dirty="0"/>
              <a:t>Apparent power is measured in volts</a:t>
            </a:r>
          </a:p>
          <a:p>
            <a:pPr lvl="1"/>
            <a:r>
              <a:rPr lang="en-US" dirty="0"/>
              <a:t>kW = Power Factor * kVA</a:t>
            </a:r>
          </a:p>
          <a:p>
            <a:pPr lvl="1"/>
            <a:r>
              <a:rPr lang="en-US" dirty="0"/>
              <a:t>Power factor – Efficiency of the power distribution system</a:t>
            </a:r>
          </a:p>
          <a:p>
            <a:pPr lvl="1"/>
            <a:r>
              <a:rPr lang="en-US" dirty="0"/>
              <a:t>Documentation that shows 30% of either kW or kVA is acceptable</a:t>
            </a:r>
          </a:p>
        </p:txBody>
      </p:sp>
    </p:spTree>
    <p:extLst>
      <p:ext uri="{BB962C8B-B14F-4D97-AF65-F5344CB8AC3E}">
        <p14:creationId xmlns:p14="http://schemas.microsoft.com/office/powerpoint/2010/main" val="1029497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Load Tests Cont’d</a:t>
            </a:r>
          </a:p>
        </p:txBody>
      </p:sp>
      <p:sp>
        <p:nvSpPr>
          <p:cNvPr id="3" name="Content Placeholder 2"/>
          <p:cNvSpPr>
            <a:spLocks noGrp="1"/>
          </p:cNvSpPr>
          <p:nvPr>
            <p:ph idx="1"/>
          </p:nvPr>
        </p:nvSpPr>
        <p:spPr/>
        <p:txBody>
          <a:bodyPr/>
          <a:lstStyle/>
          <a:p>
            <a:r>
              <a:rPr lang="en-US" dirty="0"/>
              <a:t>Single Phase Generator Calculation</a:t>
            </a:r>
          </a:p>
          <a:p>
            <a:pPr lvl="1"/>
            <a:r>
              <a:rPr lang="en-US" sz="2700" dirty="0"/>
              <a:t>Power(kW) = Current(Amps) * Voltage(Volts)*Power Factor /1000</a:t>
            </a:r>
          </a:p>
          <a:p>
            <a:pPr lvl="1"/>
            <a:r>
              <a:rPr lang="en-US" sz="2700" dirty="0"/>
              <a:t>Power(kVA) = Current * Voltage/1000</a:t>
            </a:r>
          </a:p>
        </p:txBody>
      </p:sp>
    </p:spTree>
    <p:extLst>
      <p:ext uri="{BB962C8B-B14F-4D97-AF65-F5344CB8AC3E}">
        <p14:creationId xmlns:p14="http://schemas.microsoft.com/office/powerpoint/2010/main" val="78061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 Single Phase</a:t>
            </a:r>
          </a:p>
        </p:txBody>
      </p:sp>
      <p:sp>
        <p:nvSpPr>
          <p:cNvPr id="3" name="Content Placeholder 2"/>
          <p:cNvSpPr>
            <a:spLocks noGrp="1"/>
          </p:cNvSpPr>
          <p:nvPr>
            <p:ph idx="1"/>
          </p:nvPr>
        </p:nvSpPr>
        <p:spPr/>
        <p:txBody>
          <a:bodyPr>
            <a:normAutofit fontScale="92500"/>
          </a:bodyPr>
          <a:lstStyle/>
          <a:p>
            <a:r>
              <a:rPr lang="en-US" dirty="0"/>
              <a:t>15kW generator with a typical power factor of .8 </a:t>
            </a:r>
          </a:p>
          <a:p>
            <a:pPr lvl="1"/>
            <a:r>
              <a:rPr lang="en-US" dirty="0"/>
              <a:t>(15kW/.8) = 18.75kVA</a:t>
            </a:r>
          </a:p>
          <a:p>
            <a:pPr lvl="1"/>
            <a:r>
              <a:rPr lang="en-US" dirty="0"/>
              <a:t>30% = 4.5kW (5.625kVA)</a:t>
            </a:r>
          </a:p>
          <a:p>
            <a:pPr lvl="1"/>
            <a:r>
              <a:rPr lang="en-US" dirty="0"/>
              <a:t>Measurements made during load test reveal a voltage of 120V and 10A</a:t>
            </a:r>
          </a:p>
          <a:p>
            <a:pPr lvl="1"/>
            <a:r>
              <a:rPr lang="en-US" dirty="0"/>
              <a:t>P(kW) = (10*120*.8)/1000</a:t>
            </a:r>
          </a:p>
          <a:p>
            <a:pPr lvl="1"/>
            <a:r>
              <a:rPr lang="en-US" dirty="0"/>
              <a:t>P(kW) = .96kW</a:t>
            </a:r>
          </a:p>
          <a:p>
            <a:pPr lvl="1"/>
            <a:r>
              <a:rPr lang="en-US" b="1" dirty="0"/>
              <a:t>Load test did not meet 30% of nameplate rating requirement</a:t>
            </a:r>
          </a:p>
          <a:p>
            <a:endParaRPr lang="en-US" dirty="0"/>
          </a:p>
        </p:txBody>
      </p:sp>
    </p:spTree>
    <p:extLst>
      <p:ext uri="{BB962C8B-B14F-4D97-AF65-F5344CB8AC3E}">
        <p14:creationId xmlns:p14="http://schemas.microsoft.com/office/powerpoint/2010/main" val="37972117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 Single Phase</a:t>
            </a:r>
          </a:p>
        </p:txBody>
      </p:sp>
      <p:sp>
        <p:nvSpPr>
          <p:cNvPr id="3" name="Content Placeholder 2"/>
          <p:cNvSpPr>
            <a:spLocks noGrp="1"/>
          </p:cNvSpPr>
          <p:nvPr>
            <p:ph idx="1"/>
          </p:nvPr>
        </p:nvSpPr>
        <p:spPr/>
        <p:txBody>
          <a:bodyPr>
            <a:normAutofit fontScale="92500"/>
          </a:bodyPr>
          <a:lstStyle/>
          <a:p>
            <a:r>
              <a:rPr lang="en-US" dirty="0"/>
              <a:t>15kW generator with a typical power factor of .8 </a:t>
            </a:r>
          </a:p>
          <a:p>
            <a:pPr lvl="1"/>
            <a:r>
              <a:rPr lang="en-US" dirty="0"/>
              <a:t>(15kW/.8) = 18.75kVA</a:t>
            </a:r>
          </a:p>
          <a:p>
            <a:pPr lvl="1"/>
            <a:r>
              <a:rPr lang="en-US" dirty="0"/>
              <a:t>30% = 4.5kW (5.625kVA)</a:t>
            </a:r>
          </a:p>
          <a:p>
            <a:pPr lvl="1"/>
            <a:r>
              <a:rPr lang="en-US" dirty="0"/>
              <a:t>Measurements made during load test reveal a voltage of 120V and 50A</a:t>
            </a:r>
          </a:p>
          <a:p>
            <a:pPr lvl="1"/>
            <a:r>
              <a:rPr lang="en-US" dirty="0"/>
              <a:t>P(kW) = (50*120*.8)/1000</a:t>
            </a:r>
          </a:p>
          <a:p>
            <a:pPr lvl="1"/>
            <a:r>
              <a:rPr lang="en-US" dirty="0"/>
              <a:t>P(kW) = 4.8kW</a:t>
            </a:r>
          </a:p>
          <a:p>
            <a:pPr lvl="1"/>
            <a:r>
              <a:rPr lang="en-US" b="1" dirty="0"/>
              <a:t>Load test meets 30% of nameplate rating requirement</a:t>
            </a:r>
          </a:p>
          <a:p>
            <a:endParaRPr lang="en-US" dirty="0"/>
          </a:p>
        </p:txBody>
      </p:sp>
    </p:spTree>
    <p:extLst>
      <p:ext uri="{BB962C8B-B14F-4D97-AF65-F5344CB8AC3E}">
        <p14:creationId xmlns:p14="http://schemas.microsoft.com/office/powerpoint/2010/main" val="1724624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Maintenance</a:t>
            </a:r>
          </a:p>
        </p:txBody>
      </p:sp>
      <p:sp>
        <p:nvSpPr>
          <p:cNvPr id="3" name="Content Placeholder 2"/>
          <p:cNvSpPr>
            <a:spLocks noGrp="1"/>
          </p:cNvSpPr>
          <p:nvPr>
            <p:ph idx="1"/>
          </p:nvPr>
        </p:nvSpPr>
        <p:spPr/>
        <p:txBody>
          <a:bodyPr/>
          <a:lstStyle/>
          <a:p>
            <a:r>
              <a:rPr lang="en-US" dirty="0"/>
              <a:t>1999 NFPA 110 6-3.1 Follow manufacturer’s instructions or suggested schedule A-6.3.1</a:t>
            </a:r>
          </a:p>
          <a:p>
            <a:pPr marL="914400" lvl="2" indent="0">
              <a:buNone/>
            </a:pPr>
            <a:endParaRPr lang="en-US" dirty="0"/>
          </a:p>
        </p:txBody>
      </p:sp>
    </p:spTree>
    <p:extLst>
      <p:ext uri="{BB962C8B-B14F-4D97-AF65-F5344CB8AC3E}">
        <p14:creationId xmlns:p14="http://schemas.microsoft.com/office/powerpoint/2010/main" val="1104264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4000" dirty="0" smtClean="0"/>
              <a:t>National Top 10 LSC Deficiencies FY14</a:t>
            </a:r>
            <a:endParaRPr lang="en-US" sz="4000" dirty="0"/>
          </a:p>
        </p:txBody>
      </p:sp>
      <p:sp>
        <p:nvSpPr>
          <p:cNvPr id="3" name="Content Placeholder 2"/>
          <p:cNvSpPr>
            <a:spLocks noGrp="1"/>
          </p:cNvSpPr>
          <p:nvPr>
            <p:ph idx="1"/>
          </p:nvPr>
        </p:nvSpPr>
        <p:spPr/>
        <p:txBody>
          <a:bodyPr>
            <a:normAutofit/>
          </a:bodyPr>
          <a:lstStyle/>
          <a:p>
            <a:pPr>
              <a:defRPr/>
            </a:pPr>
            <a:r>
              <a:rPr lang="en-US" sz="2400" dirty="0"/>
              <a:t>K29 – Hazardous Areas</a:t>
            </a:r>
          </a:p>
          <a:p>
            <a:pPr>
              <a:defRPr/>
            </a:pPr>
            <a:r>
              <a:rPr lang="en-US" sz="2400" dirty="0"/>
              <a:t>K147 -Electrical Wiring </a:t>
            </a:r>
          </a:p>
          <a:p>
            <a:pPr eaLnBrk="1" fontAlgn="auto" hangingPunct="1">
              <a:spcAft>
                <a:spcPts val="0"/>
              </a:spcAft>
              <a:buFont typeface="Wingdings 2"/>
              <a:buChar char=""/>
              <a:defRPr/>
            </a:pPr>
            <a:r>
              <a:rPr lang="en-US" sz="2400" dirty="0" smtClean="0"/>
              <a:t>K62 </a:t>
            </a:r>
            <a:r>
              <a:rPr lang="en-US" sz="2400" dirty="0"/>
              <a:t>- Sprinkler Maintenance </a:t>
            </a:r>
          </a:p>
          <a:p>
            <a:pPr eaLnBrk="1" fontAlgn="auto" hangingPunct="1">
              <a:spcAft>
                <a:spcPts val="0"/>
              </a:spcAft>
              <a:buFont typeface="Wingdings 2"/>
              <a:buChar char=""/>
              <a:defRPr/>
            </a:pPr>
            <a:r>
              <a:rPr lang="en-US" sz="2400" dirty="0" smtClean="0"/>
              <a:t>K18 </a:t>
            </a:r>
            <a:r>
              <a:rPr lang="en-US" sz="2400" dirty="0"/>
              <a:t>- Corridor Doors		</a:t>
            </a:r>
          </a:p>
          <a:p>
            <a:pPr>
              <a:defRPr/>
            </a:pPr>
            <a:r>
              <a:rPr lang="en-US" sz="2400" dirty="0" smtClean="0"/>
              <a:t>K130 –Miscellaneous</a:t>
            </a:r>
            <a:endParaRPr lang="en-US" sz="2400" dirty="0"/>
          </a:p>
          <a:p>
            <a:pPr>
              <a:defRPr/>
            </a:pPr>
            <a:r>
              <a:rPr lang="en-US" sz="2400" dirty="0" smtClean="0"/>
              <a:t>K50 </a:t>
            </a:r>
            <a:r>
              <a:rPr lang="en-US" sz="2400" dirty="0"/>
              <a:t>- Fire Drills </a:t>
            </a:r>
            <a:r>
              <a:rPr lang="en-US" sz="2400" dirty="0"/>
              <a:t>	</a:t>
            </a:r>
            <a:r>
              <a:rPr lang="en-US" sz="2400" dirty="0"/>
              <a:t>	</a:t>
            </a:r>
          </a:p>
          <a:p>
            <a:pPr>
              <a:defRPr/>
            </a:pPr>
            <a:r>
              <a:rPr lang="en-US" sz="2400" dirty="0"/>
              <a:t>K25 - Smoke Partitions</a:t>
            </a:r>
            <a:r>
              <a:rPr lang="en-US" sz="2400" dirty="0"/>
              <a:t>		</a:t>
            </a:r>
          </a:p>
          <a:p>
            <a:pPr>
              <a:defRPr/>
            </a:pPr>
            <a:r>
              <a:rPr lang="en-US" sz="2400" dirty="0"/>
              <a:t>K 38 - Means of Egress </a:t>
            </a:r>
          </a:p>
          <a:p>
            <a:pPr eaLnBrk="1" fontAlgn="auto" hangingPunct="1">
              <a:spcAft>
                <a:spcPts val="0"/>
              </a:spcAft>
              <a:buFont typeface="Wingdings 2"/>
              <a:buChar char=""/>
              <a:defRPr/>
            </a:pPr>
            <a:r>
              <a:rPr lang="en-US" sz="2400" dirty="0" smtClean="0"/>
              <a:t>K56 </a:t>
            </a:r>
            <a:r>
              <a:rPr lang="en-US" sz="2400" dirty="0"/>
              <a:t>- Sprinkler Systems</a:t>
            </a:r>
          </a:p>
          <a:p>
            <a:pPr eaLnBrk="1" fontAlgn="auto" hangingPunct="1">
              <a:spcAft>
                <a:spcPts val="0"/>
              </a:spcAft>
              <a:buFont typeface="Wingdings 2"/>
              <a:buChar char=""/>
              <a:defRPr/>
            </a:pPr>
            <a:r>
              <a:rPr lang="en-US" sz="2400" dirty="0" smtClean="0"/>
              <a:t>K52 – Fire Alarm Systems</a:t>
            </a:r>
            <a:endParaRPr lang="en-US" dirty="0"/>
          </a:p>
        </p:txBody>
      </p:sp>
      <p:pic>
        <p:nvPicPr>
          <p:cNvPr id="46084" name="Picture 2" descr="C:\Users\ggH4\AppData\Local\Microsoft\Windows\Temporary Internet Files\Content.IE5\EKZ2MDRI\MC90029091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209801"/>
            <a:ext cx="2844800" cy="375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62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K130 Miscellaneous</a:t>
            </a:r>
            <a:endParaRPr lang="en-US" dirty="0"/>
          </a:p>
        </p:txBody>
      </p:sp>
      <p:sp>
        <p:nvSpPr>
          <p:cNvPr id="3" name="Content Placeholder 2"/>
          <p:cNvSpPr>
            <a:spLocks noGrp="1"/>
          </p:cNvSpPr>
          <p:nvPr>
            <p:ph sz="quarter" idx="1"/>
          </p:nvPr>
        </p:nvSpPr>
        <p:spPr>
          <a:xfrm>
            <a:off x="685800" y="2590800"/>
            <a:ext cx="8153400" cy="2438400"/>
          </a:xfrm>
        </p:spPr>
        <p:txBody>
          <a:bodyPr/>
          <a:lstStyle/>
          <a:p>
            <a:r>
              <a:rPr lang="en-US" dirty="0" smtClean="0"/>
              <a:t>Remote generator stop</a:t>
            </a:r>
          </a:p>
          <a:p>
            <a:r>
              <a:rPr lang="en-US" dirty="0" smtClean="0"/>
              <a:t>Remote generator annunciator</a:t>
            </a:r>
          </a:p>
          <a:p>
            <a:r>
              <a:rPr lang="en-US" dirty="0" smtClean="0"/>
              <a:t>Other State Regulations</a:t>
            </a:r>
          </a:p>
          <a:p>
            <a:endParaRPr lang="en-US" dirty="0"/>
          </a:p>
        </p:txBody>
      </p:sp>
    </p:spTree>
    <p:extLst>
      <p:ext uri="{BB962C8B-B14F-4D97-AF65-F5344CB8AC3E}">
        <p14:creationId xmlns:p14="http://schemas.microsoft.com/office/powerpoint/2010/main" val="2474426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idx="1"/>
          </p:nvPr>
        </p:nvSpPr>
        <p:spPr>
          <a:xfrm>
            <a:off x="2362200" y="482600"/>
            <a:ext cx="6172200" cy="5689600"/>
          </a:xfrm>
        </p:spPr>
        <p:txBody>
          <a:bodyPr/>
          <a:lstStyle/>
          <a:p>
            <a:pPr eaLnBrk="1" hangingPunct="1"/>
            <a:r>
              <a:rPr lang="en-US" altLang="en-US" sz="2800" b="1" smtClean="0"/>
              <a:t>K154/K155 fire plan or watch:</a:t>
            </a:r>
          </a:p>
          <a:p>
            <a:pPr lvl="1" eaLnBrk="1" hangingPunct="1"/>
            <a:r>
              <a:rPr lang="en-US" altLang="en-US" sz="3200" smtClean="0"/>
              <a:t>must have policy in place outlining what is to occur when fire alarm and/or sprinkler system is out of service</a:t>
            </a:r>
          </a:p>
          <a:p>
            <a:pPr lvl="1" eaLnBrk="1" hangingPunct="1"/>
            <a:r>
              <a:rPr lang="en-US" altLang="en-US" sz="3200" smtClean="0"/>
              <a:t>great idea: cross reference to water outage policy </a:t>
            </a:r>
          </a:p>
          <a:p>
            <a:pPr lvl="1" eaLnBrk="1" hangingPunct="1">
              <a:buFont typeface="Wingdings" pitchFamily="2" charset="2"/>
              <a:buNone/>
            </a:pPr>
            <a:endParaRPr lang="en-US" altLang="en-US" sz="3200" smtClean="0"/>
          </a:p>
        </p:txBody>
      </p:sp>
      <p:pic>
        <p:nvPicPr>
          <p:cNvPr id="101379" name="Picture 3" descr="PE0153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09800"/>
            <a:ext cx="2643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8" name="Rectangle 4"/>
          <p:cNvSpPr>
            <a:spLocks noChangeArrowheads="1"/>
          </p:cNvSpPr>
          <p:nvPr/>
        </p:nvSpPr>
        <p:spPr bwMode="auto">
          <a:xfrm>
            <a:off x="457200" y="381000"/>
            <a:ext cx="8229600" cy="685800"/>
          </a:xfrm>
          <a:prstGeom prst="rect">
            <a:avLst/>
          </a:prstGeom>
          <a:noFill/>
          <a:ln w="9525">
            <a:noFill/>
            <a:miter lim="800000"/>
            <a:headEnd/>
            <a:tailEnd/>
          </a:ln>
          <a:effectLst/>
        </p:spPr>
        <p:txBody>
          <a:bodyPr anchor="ctr"/>
          <a:lstStyle/>
          <a:p>
            <a:pPr>
              <a:defRPr/>
            </a:pPr>
            <a:endParaRPr lang="en-US" sz="3600" dirty="0">
              <a:solidFill>
                <a:schemeClr val="tx2"/>
              </a:solidFill>
              <a:effectLst>
                <a:outerShdw blurRad="38100" dist="38100" dir="2700000" algn="tl">
                  <a:srgbClr val="000000"/>
                </a:outerShdw>
              </a:effectLst>
              <a:latin typeface="Garamond" pitchFamily="18" charset="0"/>
            </a:endParaRPr>
          </a:p>
        </p:txBody>
      </p:sp>
    </p:spTree>
    <p:extLst>
      <p:ext uri="{BB962C8B-B14F-4D97-AF65-F5344CB8AC3E}">
        <p14:creationId xmlns:p14="http://schemas.microsoft.com/office/powerpoint/2010/main" val="65875950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p:txBody>
          <a:bodyPr/>
          <a:lstStyle/>
          <a:p>
            <a:pPr eaLnBrk="1" hangingPunct="1">
              <a:lnSpc>
                <a:spcPct val="90000"/>
              </a:lnSpc>
              <a:buFont typeface="Wingdings" pitchFamily="2" charset="2"/>
              <a:buNone/>
            </a:pPr>
            <a:r>
              <a:rPr lang="en-US" altLang="en-US" sz="4800" i="1" smtClean="0"/>
              <a:t>			    </a:t>
            </a:r>
          </a:p>
          <a:p>
            <a:pPr eaLnBrk="1" hangingPunct="1">
              <a:lnSpc>
                <a:spcPct val="90000"/>
              </a:lnSpc>
              <a:buFont typeface="Wingdings" pitchFamily="2" charset="2"/>
              <a:buNone/>
            </a:pPr>
            <a:endParaRPr lang="en-US" altLang="en-US" sz="7200" i="1" smtClean="0"/>
          </a:p>
          <a:p>
            <a:pPr eaLnBrk="1" hangingPunct="1">
              <a:lnSpc>
                <a:spcPct val="90000"/>
              </a:lnSpc>
              <a:buFont typeface="Wingdings" pitchFamily="2" charset="2"/>
              <a:buNone/>
            </a:pPr>
            <a:endParaRPr lang="en-US" altLang="en-US" sz="4400" i="1" smtClean="0"/>
          </a:p>
        </p:txBody>
      </p:sp>
      <p:sp>
        <p:nvSpPr>
          <p:cNvPr id="112643" name="WordArt 3" descr="Picture1"/>
          <p:cNvSpPr>
            <a:spLocks noChangeArrowheads="1" noChangeShapeType="1" noTextEdit="1"/>
          </p:cNvSpPr>
          <p:nvPr/>
        </p:nvSpPr>
        <p:spPr bwMode="auto">
          <a:xfrm>
            <a:off x="2438400" y="381000"/>
            <a:ext cx="4572000" cy="4953000"/>
          </a:xfrm>
          <a:prstGeom prst="rect">
            <a:avLst/>
          </a:prstGeom>
        </p:spPr>
        <p:txBody>
          <a:bodyPr wrap="none" fromWordArt="1">
            <a:prstTxWarp prst="textPlain">
              <a:avLst>
                <a:gd name="adj" fmla="val 50000"/>
              </a:avLst>
            </a:prstTxWarp>
          </a:bodyPr>
          <a:lstStyle/>
          <a:p>
            <a:r>
              <a:rPr lang="en-US" sz="6000" kern="10" dirty="0">
                <a:ln w="76200">
                  <a:solidFill>
                    <a:srgbClr val="1A2732"/>
                  </a:solidFill>
                  <a:round/>
                  <a:headEnd/>
                  <a:tailEnd/>
                </a:ln>
                <a:blipFill dpi="0" rotWithShape="1">
                  <a:blip r:embed="rId3"/>
                  <a:srcRect/>
                  <a:stretch>
                    <a:fillRect/>
                  </a:stretch>
                </a:blipFill>
                <a:latin typeface="Arial Black"/>
              </a:rPr>
              <a:t>?</a:t>
            </a:r>
          </a:p>
        </p:txBody>
      </p:sp>
      <p:pic>
        <p:nvPicPr>
          <p:cNvPr id="112644" name="Picture 2" descr="C:\Users\don.fritz\AppData\Local\Microsoft\Windows\Temporary Internet Files\Content.IE5\NW9JP832\MC90004877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85801"/>
            <a:ext cx="16335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3" descr="C:\Users\don.fritz\AppData\Local\Microsoft\Windows\Temporary Internet Files\Content.IE5\0X661613\MM900041017[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43000"/>
            <a:ext cx="60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4" descr="C:\Users\don.fritz\AppData\Local\Microsoft\Windows\Temporary Internet Files\Content.IE5\AJXZI1CV\MM90004373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32200"/>
            <a:ext cx="1905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0596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fontAlgn="auto" hangingPunct="1">
              <a:spcAft>
                <a:spcPts val="0"/>
              </a:spcAft>
              <a:defRPr/>
            </a:pPr>
            <a:r>
              <a:rPr lang="en-US" dirty="0" smtClean="0"/>
              <a:t>Contact Information</a:t>
            </a:r>
          </a:p>
        </p:txBody>
      </p:sp>
      <p:sp>
        <p:nvSpPr>
          <p:cNvPr id="48131" name="Rectangle 3"/>
          <p:cNvSpPr>
            <a:spLocks noGrp="1" noChangeArrowheads="1"/>
          </p:cNvSpPr>
          <p:nvPr>
            <p:ph idx="1"/>
          </p:nvPr>
        </p:nvSpPr>
        <p:spPr/>
        <p:txBody>
          <a:bodyPr rtlCol="0">
            <a:normAutofit/>
          </a:bodyPr>
          <a:lstStyle/>
          <a:p>
            <a:pPr marL="137160" indent="0" eaLnBrk="1" fontAlgn="auto" hangingPunct="1">
              <a:lnSpc>
                <a:spcPct val="80000"/>
              </a:lnSpc>
              <a:spcAft>
                <a:spcPts val="0"/>
              </a:spcAft>
              <a:buClr>
                <a:schemeClr val="tx1">
                  <a:shade val="95000"/>
                </a:schemeClr>
              </a:buClr>
              <a:buFont typeface="Arial" pitchFamily="34" charset="0"/>
              <a:buNone/>
              <a:defRPr/>
            </a:pPr>
            <a:r>
              <a:rPr lang="en-US" sz="1600" dirty="0" smtClean="0">
                <a:solidFill>
                  <a:schemeClr val="tx1">
                    <a:lumMod val="50000"/>
                    <a:lumOff val="50000"/>
                  </a:schemeClr>
                </a:solidFill>
              </a:rPr>
              <a:t>State Fire Marshal Office</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246 South 14</a:t>
            </a:r>
            <a:r>
              <a:rPr lang="en-US" sz="1600" baseline="30000" dirty="0" smtClean="0">
                <a:solidFill>
                  <a:schemeClr val="tx1">
                    <a:lumMod val="50000"/>
                    <a:lumOff val="50000"/>
                  </a:schemeClr>
                </a:solidFill>
              </a:rPr>
              <a:t>th</a:t>
            </a:r>
            <a:r>
              <a:rPr lang="en-US" sz="1600" dirty="0" smtClean="0">
                <a:solidFill>
                  <a:schemeClr val="tx1">
                    <a:lumMod val="50000"/>
                    <a:lumOff val="50000"/>
                  </a:schemeClr>
                </a:solidFill>
              </a:rPr>
              <a:t> Street</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Lincoln, NE. 68508</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Phone #: 402 471 2027</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Email: </a:t>
            </a:r>
            <a:r>
              <a:rPr lang="en-US" sz="1600" dirty="0" smtClean="0">
                <a:solidFill>
                  <a:schemeClr val="tx1">
                    <a:lumMod val="50000"/>
                    <a:lumOff val="50000"/>
                  </a:schemeClr>
                </a:solidFill>
                <a:hlinkClick r:id="rId2"/>
              </a:rPr>
              <a:t>don.fritz@nebraska.gov</a:t>
            </a:r>
            <a:r>
              <a:rPr lang="en-US" sz="1600" dirty="0" smtClean="0">
                <a:solidFill>
                  <a:schemeClr val="tx1">
                    <a:lumMod val="50000"/>
                    <a:lumOff val="50000"/>
                  </a:schemeClr>
                </a:solidFill>
              </a:rPr>
              <a:t> </a:t>
            </a:r>
          </a:p>
          <a:p>
            <a:pPr marL="548640" indent="-411480" eaLnBrk="1" fontAlgn="auto" hangingPunct="1">
              <a:lnSpc>
                <a:spcPct val="80000"/>
              </a:lnSpc>
              <a:spcAft>
                <a:spcPts val="0"/>
              </a:spcAft>
              <a:buClr>
                <a:schemeClr val="tx1">
                  <a:shade val="95000"/>
                </a:schemeClr>
              </a:buClr>
              <a:buFontTx/>
              <a:buNone/>
              <a:defRPr/>
            </a:pPr>
            <a:endParaRPr lang="en-US" sz="1600" dirty="0" smtClean="0">
              <a:solidFill>
                <a:schemeClr val="tx1">
                  <a:lumMod val="50000"/>
                  <a:lumOff val="50000"/>
                </a:schemeClr>
              </a:solidFill>
            </a:endParaRP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Health &amp; Human Services</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Po Box 95026</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Lincoln, NE. 68509</a:t>
            </a:r>
          </a:p>
          <a:p>
            <a:pPr marL="548640" indent="-411480" eaLnBrk="1" fontAlgn="auto" hangingPunct="1">
              <a:lnSpc>
                <a:spcPct val="80000"/>
              </a:lnSpc>
              <a:spcAft>
                <a:spcPts val="0"/>
              </a:spcAft>
              <a:buClr>
                <a:schemeClr val="tx1">
                  <a:shade val="95000"/>
                </a:schemeClr>
              </a:buClr>
              <a:buFontTx/>
              <a:buNone/>
              <a:defRPr/>
            </a:pPr>
            <a:r>
              <a:rPr lang="en-US" sz="1600" dirty="0" smtClean="0">
                <a:solidFill>
                  <a:schemeClr val="tx1">
                    <a:lumMod val="50000"/>
                    <a:lumOff val="50000"/>
                  </a:schemeClr>
                </a:solidFill>
              </a:rPr>
              <a:t>Phone #: 402 471 3121</a:t>
            </a:r>
          </a:p>
          <a:p>
            <a:pPr marL="548640" indent="-411480" eaLnBrk="1" fontAlgn="auto" hangingPunct="1">
              <a:lnSpc>
                <a:spcPct val="80000"/>
              </a:lnSpc>
              <a:spcAft>
                <a:spcPts val="0"/>
              </a:spcAft>
              <a:buClr>
                <a:schemeClr val="tx1">
                  <a:shade val="95000"/>
                </a:schemeClr>
              </a:buClr>
              <a:buFontTx/>
              <a:buNone/>
              <a:defRPr/>
            </a:pPr>
            <a:endParaRPr lang="en-US" sz="1600" dirty="0" smtClean="0">
              <a:solidFill>
                <a:schemeClr val="tx1">
                  <a:lumMod val="50000"/>
                  <a:lumOff val="50000"/>
                </a:schemeClr>
              </a:solidFill>
            </a:endParaRPr>
          </a:p>
        </p:txBody>
      </p:sp>
    </p:spTree>
    <p:extLst>
      <p:ext uri="{BB962C8B-B14F-4D97-AF65-F5344CB8AC3E}">
        <p14:creationId xmlns:p14="http://schemas.microsoft.com/office/powerpoint/2010/main" val="3206378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85800"/>
          </a:xfrm>
        </p:spPr>
        <p:txBody>
          <a:bodyPr/>
          <a:lstStyle/>
          <a:p>
            <a:r>
              <a:rPr lang="en-US" dirty="0" smtClean="0"/>
              <a:t>Life Safety K Tag Comparison</a:t>
            </a:r>
            <a:endParaRPr lang="en-US" dirty="0"/>
          </a:p>
        </p:txBody>
      </p:sp>
      <p:sp>
        <p:nvSpPr>
          <p:cNvPr id="3" name="Content Placeholder 2"/>
          <p:cNvSpPr>
            <a:spLocks noGrp="1"/>
          </p:cNvSpPr>
          <p:nvPr>
            <p:ph idx="1"/>
          </p:nvPr>
        </p:nvSpPr>
        <p:spPr>
          <a:xfrm>
            <a:off x="304800" y="914400"/>
            <a:ext cx="8686800" cy="5943600"/>
          </a:xfrm>
        </p:spPr>
        <p:txBody>
          <a:bodyPr>
            <a:normAutofit/>
          </a:bodyPr>
          <a:lstStyle/>
          <a:p>
            <a:pPr marL="0" indent="0">
              <a:buNone/>
            </a:pPr>
            <a:r>
              <a:rPr lang="en-US" sz="1800" dirty="0" smtClean="0"/>
              <a:t>Comparison – Nebraska – VHS – Region VII – Nation</a:t>
            </a:r>
          </a:p>
          <a:p>
            <a:pPr marL="0" indent="0">
              <a:buNone/>
            </a:pPr>
            <a:endParaRPr lang="en-US" sz="1800" dirty="0"/>
          </a:p>
          <a:p>
            <a:pPr marL="0" indent="0">
              <a:buNone/>
            </a:pPr>
            <a:endParaRPr lang="en-US" sz="1800" dirty="0" smtClean="0"/>
          </a:p>
          <a:p>
            <a:pPr marL="0" indent="0">
              <a:buNone/>
            </a:pPr>
            <a:r>
              <a:rPr lang="en-US" sz="1800" dirty="0" smtClean="0"/>
              <a:t>Nebraska		Tag Description		Region VII	Nation</a:t>
            </a:r>
          </a:p>
          <a:p>
            <a:pPr marL="0" indent="0">
              <a:buNone/>
            </a:pPr>
            <a:endParaRPr lang="en-US" sz="1800" dirty="0"/>
          </a:p>
          <a:p>
            <a:pPr marL="0" indent="0">
              <a:buNone/>
            </a:pPr>
            <a:endParaRPr lang="en-US" sz="1800" dirty="0" smtClean="0"/>
          </a:p>
          <a:p>
            <a:pPr marL="0" indent="0">
              <a:buNone/>
            </a:pPr>
            <a:r>
              <a:rPr lang="en-US" sz="1400" dirty="0" smtClean="0"/>
              <a:t>K29			Hazardous Area Protection	K147		K62</a:t>
            </a:r>
          </a:p>
          <a:p>
            <a:pPr marL="0" indent="0">
              <a:buNone/>
            </a:pPr>
            <a:r>
              <a:rPr lang="en-US" sz="1400" dirty="0" smtClean="0"/>
              <a:t>K147			Electrical Wiring and Equipment	K62		K147</a:t>
            </a:r>
          </a:p>
          <a:p>
            <a:pPr marL="0" indent="0">
              <a:buNone/>
            </a:pPr>
            <a:r>
              <a:rPr lang="en-US" sz="1400" dirty="0"/>
              <a:t>K38			Exits Accessible at All Times	K25		K25</a:t>
            </a:r>
          </a:p>
          <a:p>
            <a:pPr marL="0" indent="0">
              <a:buNone/>
            </a:pPr>
            <a:r>
              <a:rPr lang="en-US" sz="1400" dirty="0" smtClean="0"/>
              <a:t>K62</a:t>
            </a:r>
            <a:r>
              <a:rPr lang="en-US" sz="1400" dirty="0" smtClean="0"/>
              <a:t>			Automatic Sprinkler Maintenance	K29		K29</a:t>
            </a:r>
          </a:p>
          <a:p>
            <a:pPr marL="0" indent="0">
              <a:buNone/>
            </a:pPr>
            <a:r>
              <a:rPr lang="en-US" sz="1400" dirty="0" smtClean="0"/>
              <a:t>K52</a:t>
            </a:r>
            <a:r>
              <a:rPr lang="en-US" sz="1400" dirty="0" smtClean="0"/>
              <a:t>			</a:t>
            </a:r>
            <a:r>
              <a:rPr lang="en-US" sz="1400" dirty="0" smtClean="0"/>
              <a:t>Fire Alarm IMT		K50</a:t>
            </a:r>
            <a:r>
              <a:rPr lang="en-US" sz="1400" dirty="0" smtClean="0"/>
              <a:t>		K18</a:t>
            </a:r>
          </a:p>
          <a:p>
            <a:pPr marL="0" indent="0">
              <a:buNone/>
            </a:pPr>
            <a:r>
              <a:rPr lang="en-US" sz="1400" dirty="0" smtClean="0"/>
              <a:t>K56</a:t>
            </a:r>
            <a:r>
              <a:rPr lang="en-US" sz="1400" dirty="0" smtClean="0"/>
              <a:t>			</a:t>
            </a:r>
            <a:r>
              <a:rPr lang="en-US" sz="1400" dirty="0" smtClean="0"/>
              <a:t>Sprinkler Systems	</a:t>
            </a:r>
            <a:r>
              <a:rPr lang="en-US" sz="1400" dirty="0" smtClean="0"/>
              <a:t>	K18		K38</a:t>
            </a:r>
          </a:p>
          <a:p>
            <a:pPr marL="0" indent="0">
              <a:buNone/>
            </a:pPr>
            <a:r>
              <a:rPr lang="en-US" sz="1400" dirty="0" smtClean="0"/>
              <a:t>K69</a:t>
            </a:r>
            <a:r>
              <a:rPr lang="en-US" sz="1400" dirty="0" smtClean="0"/>
              <a:t>			</a:t>
            </a:r>
            <a:r>
              <a:rPr lang="en-US" sz="1400" dirty="0" smtClean="0"/>
              <a:t>Cooking Facilities</a:t>
            </a:r>
            <a:r>
              <a:rPr lang="en-US" sz="1400" dirty="0" smtClean="0"/>
              <a:t>		K38		K50</a:t>
            </a:r>
          </a:p>
          <a:p>
            <a:pPr marL="0" indent="0">
              <a:buNone/>
            </a:pPr>
            <a:r>
              <a:rPr lang="en-US" sz="1400" dirty="0" smtClean="0"/>
              <a:t>K11</a:t>
            </a:r>
            <a:r>
              <a:rPr lang="en-US" sz="1400" dirty="0" smtClean="0"/>
              <a:t>			</a:t>
            </a:r>
            <a:r>
              <a:rPr lang="en-US" sz="1400" dirty="0" smtClean="0"/>
              <a:t>Building Construction</a:t>
            </a:r>
            <a:r>
              <a:rPr lang="en-US" sz="1400" dirty="0" smtClean="0"/>
              <a:t>		K46		K144</a:t>
            </a:r>
          </a:p>
          <a:p>
            <a:pPr marL="0" indent="0">
              <a:buNone/>
            </a:pPr>
            <a:r>
              <a:rPr lang="en-US" sz="1400" dirty="0" smtClean="0"/>
              <a:t>K144</a:t>
            </a:r>
            <a:r>
              <a:rPr lang="en-US" sz="1400" dirty="0" smtClean="0"/>
              <a:t>			</a:t>
            </a:r>
            <a:r>
              <a:rPr lang="en-US" sz="1400" dirty="0" smtClean="0"/>
              <a:t>Generator Testing / Maintenance</a:t>
            </a:r>
            <a:r>
              <a:rPr lang="en-US" sz="1400" dirty="0" smtClean="0"/>
              <a:t>	K12		K56</a:t>
            </a:r>
          </a:p>
          <a:p>
            <a:pPr marL="0" indent="0">
              <a:buNone/>
            </a:pPr>
            <a:r>
              <a:rPr lang="en-US" sz="1400" dirty="0" smtClean="0"/>
              <a:t>K130</a:t>
            </a:r>
            <a:r>
              <a:rPr lang="en-US" sz="1400" dirty="0" smtClean="0"/>
              <a:t>			</a:t>
            </a:r>
            <a:r>
              <a:rPr lang="en-US" sz="1400" dirty="0" smtClean="0"/>
              <a:t>Miscellaneous	</a:t>
            </a:r>
            <a:r>
              <a:rPr lang="en-US" sz="1400" dirty="0" smtClean="0"/>
              <a:t>	K144		K52</a:t>
            </a:r>
          </a:p>
          <a:p>
            <a:pPr marL="0" indent="0">
              <a:buNone/>
            </a:pPr>
            <a:r>
              <a:rPr lang="en-US" sz="1800" dirty="0" smtClean="0"/>
              <a:t>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4226058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endParaRPr lang="en-US"/>
          </a:p>
        </p:txBody>
      </p:sp>
      <p:sp>
        <p:nvSpPr>
          <p:cNvPr id="48131" name="Content Placeholder 2"/>
          <p:cNvSpPr>
            <a:spLocks noGrp="1"/>
          </p:cNvSpPr>
          <p:nvPr>
            <p:ph idx="1"/>
          </p:nvPr>
        </p:nvSpPr>
        <p:spPr>
          <a:xfrm>
            <a:off x="304800" y="2616200"/>
            <a:ext cx="8382000" cy="1320800"/>
          </a:xfrm>
        </p:spPr>
        <p:txBody>
          <a:bodyPr/>
          <a:lstStyle/>
          <a:p>
            <a:pPr algn="ctr" eaLnBrk="1" hangingPunct="1"/>
            <a:r>
              <a:rPr lang="en-US" altLang="en-US" sz="4800" b="1" smtClean="0">
                <a:solidFill>
                  <a:srgbClr val="FF0000"/>
                </a:solidFill>
              </a:rPr>
              <a:t>THE TOP 10</a:t>
            </a:r>
          </a:p>
        </p:txBody>
      </p:sp>
    </p:spTree>
    <p:extLst>
      <p:ext uri="{BB962C8B-B14F-4D97-AF65-F5344CB8AC3E}">
        <p14:creationId xmlns:p14="http://schemas.microsoft.com/office/powerpoint/2010/main" val="19302764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smtClean="0"/>
              <a:t>K029 Hazardous Areas</a:t>
            </a:r>
            <a:br>
              <a:rPr lang="en-US" sz="4000" dirty="0" smtClean="0"/>
            </a:br>
            <a:endParaRPr lang="en-US" sz="4000" dirty="0" smtClean="0"/>
          </a:p>
        </p:txBody>
      </p:sp>
      <p:sp>
        <p:nvSpPr>
          <p:cNvPr id="21507" name="Rectangle 3"/>
          <p:cNvSpPr>
            <a:spLocks noGrp="1" noChangeArrowheads="1"/>
          </p:cNvSpPr>
          <p:nvPr>
            <p:ph sz="quarter" idx="1"/>
          </p:nvPr>
        </p:nvSpPr>
        <p:spPr/>
        <p:txBody>
          <a:bodyPr>
            <a:normAutofit/>
          </a:bodyPr>
          <a:lstStyle/>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One hour fire rated construction (with ¾ hour fire-rated doors) or an approved automatic fire extinguishing system protects hazardous areas.  When the approved automatic fire extinguishing system option is used, the areas are separated from other spaces by smoke resisting partitions and doors.  Doors are self-closing.  19.3.2.1</a:t>
            </a:r>
          </a:p>
          <a:p>
            <a:pPr marL="548640" indent="-411480" eaLnBrk="1" fontAlgn="auto" hangingPunct="1">
              <a:lnSpc>
                <a:spcPct val="80000"/>
              </a:lnSpc>
              <a:spcAft>
                <a:spcPts val="0"/>
              </a:spcAft>
              <a:buClr>
                <a:schemeClr val="tx1">
                  <a:shade val="95000"/>
                </a:schemeClr>
              </a:buClr>
              <a:buFont typeface="Wingdings 2"/>
              <a:buChar char=""/>
              <a:defRPr/>
            </a:pPr>
            <a:endParaRPr lang="en-US" sz="2400" dirty="0" smtClean="0"/>
          </a:p>
          <a:p>
            <a:pPr marL="548640" indent="-411480" eaLnBrk="1" fontAlgn="auto" hangingPunct="1">
              <a:lnSpc>
                <a:spcPct val="80000"/>
              </a:lnSpc>
              <a:spcAft>
                <a:spcPts val="0"/>
              </a:spcAft>
              <a:buClr>
                <a:schemeClr val="tx1">
                  <a:shade val="95000"/>
                </a:schemeClr>
              </a:buClr>
              <a:buFont typeface="Wingdings 2"/>
              <a:buChar char=""/>
              <a:defRPr/>
            </a:pPr>
            <a:r>
              <a:rPr lang="en-US" sz="2400" dirty="0" smtClean="0"/>
              <a:t>Deficient Practices that require tag cited:</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Doors aren’t equipped with a self closing device, or don’t latch.  </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Penetrations through rated wall/ceiling not sealed with fire rated caulking.</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Rated door label painted over or removed from door.</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Soiled linen room door blocked open</a:t>
            </a:r>
          </a:p>
          <a:p>
            <a:pPr marL="548640" indent="-411480" eaLnBrk="1" fontAlgn="auto" hangingPunct="1">
              <a:lnSpc>
                <a:spcPct val="80000"/>
              </a:lnSpc>
              <a:spcAft>
                <a:spcPts val="0"/>
              </a:spcAft>
              <a:buClr>
                <a:schemeClr val="tx1">
                  <a:shade val="95000"/>
                </a:schemeClr>
              </a:buClr>
              <a:buFont typeface="Wingdings 2"/>
              <a:buChar char=""/>
              <a:defRPr/>
            </a:pPr>
            <a:r>
              <a:rPr lang="en-US" sz="1800" dirty="0" smtClean="0"/>
              <a:t>Shower rooms converted to storage rooms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1218</TotalTime>
  <Words>2032</Words>
  <Application>Microsoft Office PowerPoint</Application>
  <PresentationFormat>On-screen Show (4:3)</PresentationFormat>
  <Paragraphs>248</Paragraphs>
  <Slides>63</Slides>
  <Notes>7</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Aspect</vt:lpstr>
      <vt:lpstr>Median</vt:lpstr>
      <vt:lpstr>Trek</vt:lpstr>
      <vt:lpstr>Office Theme</vt:lpstr>
      <vt:lpstr>Hospital Top Ten Deficiencies 2014</vt:lpstr>
      <vt:lpstr>PowerPoint Presentation</vt:lpstr>
      <vt:lpstr>PowerPoint Presentation</vt:lpstr>
      <vt:lpstr>PowerPoint Presentation</vt:lpstr>
      <vt:lpstr>PowerPoint Presentation</vt:lpstr>
      <vt:lpstr>National Top 10 LSC Deficiencies FY14</vt:lpstr>
      <vt:lpstr>Life Safety K Tag Comparison</vt:lpstr>
      <vt:lpstr>PowerPoint Presentation</vt:lpstr>
      <vt:lpstr>K029 Hazardous Areas </vt:lpstr>
      <vt:lpstr>PowerPoint Presentation</vt:lpstr>
      <vt:lpstr>PowerPoint Presentation</vt:lpstr>
      <vt:lpstr>PowerPoint Presentation</vt:lpstr>
      <vt:lpstr>PowerPoint Presentation</vt:lpstr>
      <vt:lpstr>K147  Electrical Wiring &amp;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K038  Exit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K062  Sprinkler System Maintenance AND TESTING</vt:lpstr>
      <vt:lpstr>PowerPoint Presentation</vt:lpstr>
      <vt:lpstr>PowerPoint Presentation</vt:lpstr>
      <vt:lpstr>PowerPoint Presentation</vt:lpstr>
      <vt:lpstr>PowerPoint Presentation</vt:lpstr>
      <vt:lpstr>K052 Fire Alarm IMT</vt:lpstr>
      <vt:lpstr>K056 Automatic Sprinkler System</vt:lpstr>
      <vt:lpstr>K069  Cooking Facilities</vt:lpstr>
      <vt:lpstr>PowerPoint Presentation</vt:lpstr>
      <vt:lpstr>PowerPoint Presentation</vt:lpstr>
      <vt:lpstr>PowerPoint Presentation</vt:lpstr>
      <vt:lpstr>PowerPoint Presentation</vt:lpstr>
      <vt:lpstr>PowerPoint Presentation</vt:lpstr>
      <vt:lpstr>K011 Building Construction</vt:lpstr>
      <vt:lpstr>K144 Generator Testing/Maintenance</vt:lpstr>
      <vt:lpstr>Testing Requirement Overview</vt:lpstr>
      <vt:lpstr>Weekly Visual Inspections</vt:lpstr>
      <vt:lpstr>Weekly Visual Inspections Cont’d</vt:lpstr>
      <vt:lpstr>Weekly Visual Inspections Cont’d</vt:lpstr>
      <vt:lpstr>Monthly Load Tests Cont’d</vt:lpstr>
      <vt:lpstr>Monthly Load Tests Cont’d</vt:lpstr>
      <vt:lpstr>Monthly Load Tests</vt:lpstr>
      <vt:lpstr>Monthly Load Tests Cont’d</vt:lpstr>
      <vt:lpstr>Understanding Load Tests</vt:lpstr>
      <vt:lpstr>Understanding Load Tests Cont’d</vt:lpstr>
      <vt:lpstr>Examples – Single Phase</vt:lpstr>
      <vt:lpstr>Examples – Single Phase</vt:lpstr>
      <vt:lpstr>Annual Maintenance</vt:lpstr>
      <vt:lpstr>K130 Miscellaneous</vt:lpstr>
      <vt:lpstr>PowerPoint Presentation</vt:lpstr>
      <vt:lpstr>PowerPoint Presentation</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Safety code for health care providers</dc:title>
  <dc:creator>Don Fritz</dc:creator>
  <cp:lastModifiedBy>Don Fritz</cp:lastModifiedBy>
  <cp:revision>90</cp:revision>
  <cp:lastPrinted>2014-03-06T19:56:33Z</cp:lastPrinted>
  <dcterms:created xsi:type="dcterms:W3CDTF">2013-12-24T17:31:22Z</dcterms:created>
  <dcterms:modified xsi:type="dcterms:W3CDTF">2015-10-16T20:40:07Z</dcterms:modified>
</cp:coreProperties>
</file>