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2" r:id="rId7"/>
    <p:sldId id="263" r:id="rId8"/>
    <p:sldId id="264" r:id="rId9"/>
    <p:sldId id="265" r:id="rId10"/>
    <p:sldId id="266" r:id="rId11"/>
    <p:sldId id="267" r:id="rId12"/>
    <p:sldId id="275" r:id="rId13"/>
    <p:sldId id="276" r:id="rId14"/>
    <p:sldId id="277" r:id="rId15"/>
    <p:sldId id="278" r:id="rId16"/>
    <p:sldId id="279" r:id="rId17"/>
    <p:sldId id="271" r:id="rId18"/>
    <p:sldId id="272" r:id="rId19"/>
    <p:sldId id="27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0" d="100"/>
          <a:sy n="130" d="100"/>
        </p:scale>
        <p:origin x="-84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7731D6-96FC-7A45-A834-1B2E0B6F2DBB}" type="datetimeFigureOut">
              <a:rPr lang="en-US" smtClean="0"/>
              <a:t>9/11/15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6ABF3-69CB-E14B-A991-F4D4DC070088}" type="slidenum">
              <a:rPr lang="en-US" smtClean="0"/>
              <a:t>‹#›</a:t>
            </a:fld>
            <a:endParaRPr lang="en-US"/>
          </a:p>
        </p:txBody>
      </p:sp>
    </p:spTree>
    <p:extLst>
      <p:ext uri="{BB962C8B-B14F-4D97-AF65-F5344CB8AC3E}">
        <p14:creationId xmlns:p14="http://schemas.microsoft.com/office/powerpoint/2010/main" val="3892797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7731D6-96FC-7A45-A834-1B2E0B6F2DBB}" type="datetimeFigureOut">
              <a:rPr lang="en-US" smtClean="0"/>
              <a:t>9/11/15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6ABF3-69CB-E14B-A991-F4D4DC070088}" type="slidenum">
              <a:rPr lang="en-US" smtClean="0"/>
              <a:t>‹#›</a:t>
            </a:fld>
            <a:endParaRPr lang="en-US"/>
          </a:p>
        </p:txBody>
      </p:sp>
    </p:spTree>
    <p:extLst>
      <p:ext uri="{BB962C8B-B14F-4D97-AF65-F5344CB8AC3E}">
        <p14:creationId xmlns:p14="http://schemas.microsoft.com/office/powerpoint/2010/main" val="1242933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7731D6-96FC-7A45-A834-1B2E0B6F2DBB}" type="datetimeFigureOut">
              <a:rPr lang="en-US" smtClean="0"/>
              <a:t>9/11/15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6ABF3-69CB-E14B-A991-F4D4DC070088}" type="slidenum">
              <a:rPr lang="en-US" smtClean="0"/>
              <a:t>‹#›</a:t>
            </a:fld>
            <a:endParaRPr lang="en-US"/>
          </a:p>
        </p:txBody>
      </p:sp>
    </p:spTree>
    <p:extLst>
      <p:ext uri="{BB962C8B-B14F-4D97-AF65-F5344CB8AC3E}">
        <p14:creationId xmlns:p14="http://schemas.microsoft.com/office/powerpoint/2010/main" val="3912086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7731D6-96FC-7A45-A834-1B2E0B6F2DBB}" type="datetimeFigureOut">
              <a:rPr lang="en-US" smtClean="0"/>
              <a:t>9/11/15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6ABF3-69CB-E14B-A991-F4D4DC070088}" type="slidenum">
              <a:rPr lang="en-US" smtClean="0"/>
              <a:t>‹#›</a:t>
            </a:fld>
            <a:endParaRPr lang="en-US"/>
          </a:p>
        </p:txBody>
      </p:sp>
    </p:spTree>
    <p:extLst>
      <p:ext uri="{BB962C8B-B14F-4D97-AF65-F5344CB8AC3E}">
        <p14:creationId xmlns:p14="http://schemas.microsoft.com/office/powerpoint/2010/main" val="2173309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7731D6-96FC-7A45-A834-1B2E0B6F2DBB}" type="datetimeFigureOut">
              <a:rPr lang="en-US" smtClean="0"/>
              <a:t>9/11/15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6ABF3-69CB-E14B-A991-F4D4DC070088}" type="slidenum">
              <a:rPr lang="en-US" smtClean="0"/>
              <a:t>‹#›</a:t>
            </a:fld>
            <a:endParaRPr lang="en-US"/>
          </a:p>
        </p:txBody>
      </p:sp>
    </p:spTree>
    <p:extLst>
      <p:ext uri="{BB962C8B-B14F-4D97-AF65-F5344CB8AC3E}">
        <p14:creationId xmlns:p14="http://schemas.microsoft.com/office/powerpoint/2010/main" val="1298057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7731D6-96FC-7A45-A834-1B2E0B6F2DBB}" type="datetimeFigureOut">
              <a:rPr lang="en-US" smtClean="0"/>
              <a:t>9/11/15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16ABF3-69CB-E14B-A991-F4D4DC070088}" type="slidenum">
              <a:rPr lang="en-US" smtClean="0"/>
              <a:t>‹#›</a:t>
            </a:fld>
            <a:endParaRPr lang="en-US"/>
          </a:p>
        </p:txBody>
      </p:sp>
    </p:spTree>
    <p:extLst>
      <p:ext uri="{BB962C8B-B14F-4D97-AF65-F5344CB8AC3E}">
        <p14:creationId xmlns:p14="http://schemas.microsoft.com/office/powerpoint/2010/main" val="4270144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7731D6-96FC-7A45-A834-1B2E0B6F2DBB}" type="datetimeFigureOut">
              <a:rPr lang="en-US" smtClean="0"/>
              <a:t>9/11/15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16ABF3-69CB-E14B-A991-F4D4DC070088}" type="slidenum">
              <a:rPr lang="en-US" smtClean="0"/>
              <a:t>‹#›</a:t>
            </a:fld>
            <a:endParaRPr lang="en-US"/>
          </a:p>
        </p:txBody>
      </p:sp>
    </p:spTree>
    <p:extLst>
      <p:ext uri="{BB962C8B-B14F-4D97-AF65-F5344CB8AC3E}">
        <p14:creationId xmlns:p14="http://schemas.microsoft.com/office/powerpoint/2010/main" val="3794886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7731D6-96FC-7A45-A834-1B2E0B6F2DBB}" type="datetimeFigureOut">
              <a:rPr lang="en-US" smtClean="0"/>
              <a:t>9/11/15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16ABF3-69CB-E14B-A991-F4D4DC070088}" type="slidenum">
              <a:rPr lang="en-US" smtClean="0"/>
              <a:t>‹#›</a:t>
            </a:fld>
            <a:endParaRPr lang="en-US"/>
          </a:p>
        </p:txBody>
      </p:sp>
    </p:spTree>
    <p:extLst>
      <p:ext uri="{BB962C8B-B14F-4D97-AF65-F5344CB8AC3E}">
        <p14:creationId xmlns:p14="http://schemas.microsoft.com/office/powerpoint/2010/main" val="1552142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7731D6-96FC-7A45-A834-1B2E0B6F2DBB}" type="datetimeFigureOut">
              <a:rPr lang="en-US" smtClean="0"/>
              <a:t>9/11/15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16ABF3-69CB-E14B-A991-F4D4DC070088}" type="slidenum">
              <a:rPr lang="en-US" smtClean="0"/>
              <a:t>‹#›</a:t>
            </a:fld>
            <a:endParaRPr lang="en-US"/>
          </a:p>
        </p:txBody>
      </p:sp>
    </p:spTree>
    <p:extLst>
      <p:ext uri="{BB962C8B-B14F-4D97-AF65-F5344CB8AC3E}">
        <p14:creationId xmlns:p14="http://schemas.microsoft.com/office/powerpoint/2010/main" val="1418314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7731D6-96FC-7A45-A834-1B2E0B6F2DBB}" type="datetimeFigureOut">
              <a:rPr lang="en-US" smtClean="0"/>
              <a:t>9/11/15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16ABF3-69CB-E14B-A991-F4D4DC070088}" type="slidenum">
              <a:rPr lang="en-US" smtClean="0"/>
              <a:t>‹#›</a:t>
            </a:fld>
            <a:endParaRPr lang="en-US"/>
          </a:p>
        </p:txBody>
      </p:sp>
    </p:spTree>
    <p:extLst>
      <p:ext uri="{BB962C8B-B14F-4D97-AF65-F5344CB8AC3E}">
        <p14:creationId xmlns:p14="http://schemas.microsoft.com/office/powerpoint/2010/main" val="1660632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7731D6-96FC-7A45-A834-1B2E0B6F2DBB}" type="datetimeFigureOut">
              <a:rPr lang="en-US" smtClean="0"/>
              <a:t>9/11/15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16ABF3-69CB-E14B-A991-F4D4DC070088}" type="slidenum">
              <a:rPr lang="en-US" smtClean="0"/>
              <a:t>‹#›</a:t>
            </a:fld>
            <a:endParaRPr lang="en-US"/>
          </a:p>
        </p:txBody>
      </p:sp>
    </p:spTree>
    <p:extLst>
      <p:ext uri="{BB962C8B-B14F-4D97-AF65-F5344CB8AC3E}">
        <p14:creationId xmlns:p14="http://schemas.microsoft.com/office/powerpoint/2010/main" val="18746389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7731D6-96FC-7A45-A834-1B2E0B6F2DBB}" type="datetimeFigureOut">
              <a:rPr lang="en-US" smtClean="0"/>
              <a:t>9/11/15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16ABF3-69CB-E14B-A991-F4D4DC070088}" type="slidenum">
              <a:rPr lang="en-US" smtClean="0"/>
              <a:t>‹#›</a:t>
            </a:fld>
            <a:endParaRPr lang="en-US"/>
          </a:p>
        </p:txBody>
      </p:sp>
    </p:spTree>
    <p:extLst>
      <p:ext uri="{BB962C8B-B14F-4D97-AF65-F5344CB8AC3E}">
        <p14:creationId xmlns:p14="http://schemas.microsoft.com/office/powerpoint/2010/main" val="1741326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larry@mgts-usa.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054" y="1518908"/>
            <a:ext cx="7772400" cy="4743169"/>
          </a:xfrm>
        </p:spPr>
        <p:txBody>
          <a:bodyPr anchor="ctr">
            <a:noAutofit/>
          </a:bodyPr>
          <a:lstStyle/>
          <a:p>
            <a:r>
              <a:rPr lang="en-US" sz="5000" b="1" dirty="0" smtClean="0"/>
              <a:t>Med </a:t>
            </a:r>
            <a:r>
              <a:rPr lang="en-US" sz="5000" b="1" dirty="0"/>
              <a:t>Gas Survey: </a:t>
            </a:r>
            <a:r>
              <a:rPr lang="en-US" sz="5000" b="1" dirty="0" smtClean="0"/>
              <a:t/>
            </a:r>
            <a:br>
              <a:rPr lang="en-US" sz="5000" b="1" dirty="0" smtClean="0"/>
            </a:br>
            <a:r>
              <a:rPr lang="en-US" sz="5000" b="1" dirty="0" smtClean="0"/>
              <a:t>Top </a:t>
            </a:r>
            <a:r>
              <a:rPr lang="en-US" sz="5000" b="1" dirty="0"/>
              <a:t>Items </a:t>
            </a:r>
            <a:r>
              <a:rPr lang="en-US" sz="5000" b="1" dirty="0" smtClean="0"/>
              <a:t>Found</a:t>
            </a:r>
            <a:r>
              <a:rPr lang="en-US" sz="5000" b="1" i="1" dirty="0" smtClean="0"/>
              <a:t/>
            </a:r>
            <a:br>
              <a:rPr lang="en-US" sz="5000" b="1" i="1" dirty="0" smtClean="0"/>
            </a:br>
            <a:r>
              <a:rPr lang="en-US" sz="5000" b="1" i="1" dirty="0" smtClean="0"/>
              <a:t/>
            </a:r>
            <a:br>
              <a:rPr lang="en-US" sz="5000" b="1" i="1" dirty="0" smtClean="0"/>
            </a:br>
            <a:r>
              <a:rPr lang="en-US" sz="3500" dirty="0" smtClean="0"/>
              <a:t>Presented By:</a:t>
            </a:r>
            <a:br>
              <a:rPr lang="en-US" sz="3500" dirty="0" smtClean="0"/>
            </a:br>
            <a:r>
              <a:rPr lang="en-US" sz="3500" dirty="0" smtClean="0"/>
              <a:t>Larry </a:t>
            </a:r>
            <a:r>
              <a:rPr lang="en-US" sz="3500" dirty="0" err="1" smtClean="0"/>
              <a:t>Schutt</a:t>
            </a:r>
            <a:r>
              <a:rPr lang="en-US" sz="3500" dirty="0" smtClean="0"/>
              <a:t>, ASSE 6020,6030,6035,6040</a:t>
            </a:r>
            <a:br>
              <a:rPr lang="en-US" sz="3500" dirty="0" smtClean="0"/>
            </a:br>
            <a:r>
              <a:rPr lang="en-US" sz="3500" dirty="0" smtClean="0"/>
              <a:t>Medical Gas Technical Services</a:t>
            </a:r>
            <a:endParaRPr lang="en-US" sz="4000" dirty="0"/>
          </a:p>
        </p:txBody>
      </p:sp>
      <p:pic>
        <p:nvPicPr>
          <p:cNvPr id="5" name="Picture 4"/>
          <p:cNvPicPr/>
          <p:nvPr/>
        </p:nvPicPr>
        <p:blipFill rotWithShape="1">
          <a:blip r:embed="rId2">
            <a:extLst>
              <a:ext uri="{28A0092B-C50C-407E-A947-70E740481C1C}">
                <a14:useLocalDpi xmlns:a14="http://schemas.microsoft.com/office/drawing/2010/main" val="0"/>
              </a:ext>
            </a:extLst>
          </a:blip>
          <a:srcRect r="50651"/>
          <a:stretch/>
        </p:blipFill>
        <p:spPr bwMode="auto">
          <a:xfrm>
            <a:off x="2431684" y="200561"/>
            <a:ext cx="4280633" cy="15285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1042054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6192593"/>
          </a:xfrm>
        </p:spPr>
        <p:txBody>
          <a:bodyPr>
            <a:normAutofit/>
          </a:bodyPr>
          <a:lstStyle/>
          <a:p>
            <a:pPr marL="0" indent="0"/>
            <a:r>
              <a:rPr lang="en-US" dirty="0"/>
              <a:t>D.5 Test Procedures</a:t>
            </a:r>
            <a:endParaRPr lang="en-US" dirty="0"/>
          </a:p>
        </p:txBody>
      </p:sp>
    </p:spTree>
    <p:extLst>
      <p:ext uri="{BB962C8B-B14F-4D97-AF65-F5344CB8AC3E}">
        <p14:creationId xmlns:p14="http://schemas.microsoft.com/office/powerpoint/2010/main" val="344729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Labeling</a:t>
            </a:r>
            <a:endParaRPr lang="en-US" dirty="0"/>
          </a:p>
        </p:txBody>
      </p:sp>
      <p:sp>
        <p:nvSpPr>
          <p:cNvPr id="3" name="Content Placeholder 2"/>
          <p:cNvSpPr>
            <a:spLocks noGrp="1"/>
          </p:cNvSpPr>
          <p:nvPr>
            <p:ph idx="1"/>
          </p:nvPr>
        </p:nvSpPr>
        <p:spPr/>
        <p:txBody>
          <a:bodyPr>
            <a:normAutofit/>
          </a:bodyPr>
          <a:lstStyle/>
          <a:p>
            <a:r>
              <a:rPr lang="en-US" sz="2000" dirty="0" smtClean="0"/>
              <a:t>Area </a:t>
            </a:r>
            <a:r>
              <a:rPr lang="en-US" sz="2000" dirty="0"/>
              <a:t>Of Surveillance</a:t>
            </a:r>
            <a:endParaRPr lang="en-US" sz="2000" dirty="0" smtClean="0"/>
          </a:p>
          <a:p>
            <a:r>
              <a:rPr lang="en-US" sz="2000" dirty="0" smtClean="0"/>
              <a:t>Area Alarm</a:t>
            </a:r>
          </a:p>
          <a:p>
            <a:r>
              <a:rPr lang="en-US" sz="2000" dirty="0" smtClean="0"/>
              <a:t>Zone Valve </a:t>
            </a:r>
          </a:p>
          <a:p>
            <a:r>
              <a:rPr lang="en-US" sz="2000" dirty="0" smtClean="0"/>
              <a:t>Service valves</a:t>
            </a:r>
          </a:p>
          <a:p>
            <a:r>
              <a:rPr lang="en-US" sz="2000" dirty="0" smtClean="0"/>
              <a:t>Source Valves</a:t>
            </a:r>
          </a:p>
          <a:p>
            <a:r>
              <a:rPr lang="en-US" sz="2000" dirty="0" smtClean="0"/>
              <a:t>All Valves in between</a:t>
            </a:r>
          </a:p>
          <a:p>
            <a:r>
              <a:rPr lang="en-US" sz="2000" dirty="0" smtClean="0"/>
              <a:t>Piping</a:t>
            </a:r>
            <a:endParaRPr lang="en-US" sz="2000" dirty="0"/>
          </a:p>
        </p:txBody>
      </p:sp>
    </p:spTree>
    <p:extLst>
      <p:ext uri="{BB962C8B-B14F-4D97-AF65-F5344CB8AC3E}">
        <p14:creationId xmlns:p14="http://schemas.microsoft.com/office/powerpoint/2010/main" val="121395647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Alarms labeled for Air, but they monitor O2</a:t>
            </a:r>
            <a:endParaRPr lang="en-US" sz="4000" dirty="0"/>
          </a:p>
        </p:txBody>
      </p:sp>
      <p:pic>
        <p:nvPicPr>
          <p:cNvPr id="5" name="Content Placeholder 4" descr="IMG_0371.jpg"/>
          <p:cNvPicPr>
            <a:picLocks noGrp="1" noChangeAspect="1"/>
          </p:cNvPicPr>
          <p:nvPr>
            <p:ph idx="1"/>
          </p:nvPr>
        </p:nvPicPr>
        <p:blipFill>
          <a:blip r:embed="rId2">
            <a:extLst>
              <a:ext uri="{28A0092B-C50C-407E-A947-70E740481C1C}">
                <a14:useLocalDpi xmlns:a14="http://schemas.microsoft.com/office/drawing/2010/main" val="0"/>
              </a:ext>
            </a:extLst>
          </a:blip>
          <a:srcRect t="22502" b="22502"/>
          <a:stretch>
            <a:fillRect/>
          </a:stretch>
        </p:blipFill>
        <p:spPr/>
      </p:pic>
    </p:spTree>
    <p:extLst>
      <p:ext uri="{BB962C8B-B14F-4D97-AF65-F5344CB8AC3E}">
        <p14:creationId xmlns:p14="http://schemas.microsoft.com/office/powerpoint/2010/main" val="117974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Air label over O2 label, it was O2 not Med Air</a:t>
            </a:r>
            <a:endParaRPr lang="en-US" dirty="0"/>
          </a:p>
        </p:txBody>
      </p:sp>
      <p:pic>
        <p:nvPicPr>
          <p:cNvPr id="4" name="Content Placeholder 3" descr="IMG_0376.jpg"/>
          <p:cNvPicPr>
            <a:picLocks noGrp="1" noChangeAspect="1"/>
          </p:cNvPicPr>
          <p:nvPr>
            <p:ph idx="1"/>
          </p:nvPr>
        </p:nvPicPr>
        <p:blipFill>
          <a:blip r:embed="rId2">
            <a:extLst>
              <a:ext uri="{28A0092B-C50C-407E-A947-70E740481C1C}">
                <a14:useLocalDpi xmlns:a14="http://schemas.microsoft.com/office/drawing/2010/main" val="0"/>
              </a:ext>
            </a:extLst>
          </a:blip>
          <a:srcRect t="22502" b="22502"/>
          <a:stretch>
            <a:fillRect/>
          </a:stretch>
        </p:blipFill>
        <p:spPr/>
      </p:pic>
    </p:spTree>
    <p:extLst>
      <p:ext uri="{BB962C8B-B14F-4D97-AF65-F5344CB8AC3E}">
        <p14:creationId xmlns:p14="http://schemas.microsoft.com/office/powerpoint/2010/main" val="592524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Abbreviations for room number lead to missed rooms </a:t>
            </a:r>
            <a:endParaRPr lang="en-US" dirty="0"/>
          </a:p>
        </p:txBody>
      </p:sp>
      <p:pic>
        <p:nvPicPr>
          <p:cNvPr id="4" name="Content Placeholder 3" descr="IMG_0379.jpg"/>
          <p:cNvPicPr>
            <a:picLocks noGrp="1" noChangeAspect="1"/>
          </p:cNvPicPr>
          <p:nvPr>
            <p:ph idx="1"/>
          </p:nvPr>
        </p:nvPicPr>
        <p:blipFill>
          <a:blip r:embed="rId2">
            <a:extLst>
              <a:ext uri="{28A0092B-C50C-407E-A947-70E740481C1C}">
                <a14:useLocalDpi xmlns:a14="http://schemas.microsoft.com/office/drawing/2010/main" val="0"/>
              </a:ext>
            </a:extLst>
          </a:blip>
          <a:srcRect t="22502" b="22502"/>
          <a:stretch>
            <a:fillRect/>
          </a:stretch>
        </p:blipFill>
        <p:spPr/>
      </p:pic>
    </p:spTree>
    <p:extLst>
      <p:ext uri="{BB962C8B-B14F-4D97-AF65-F5344CB8AC3E}">
        <p14:creationId xmlns:p14="http://schemas.microsoft.com/office/powerpoint/2010/main" val="269844836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Source valve with no gas specific label </a:t>
            </a:r>
            <a:endParaRPr lang="en-US" dirty="0"/>
          </a:p>
        </p:txBody>
      </p:sp>
      <p:pic>
        <p:nvPicPr>
          <p:cNvPr id="4" name="Content Placeholder 3" descr="IMG_0367.jpg"/>
          <p:cNvPicPr>
            <a:picLocks noGrp="1" noChangeAspect="1"/>
          </p:cNvPicPr>
          <p:nvPr>
            <p:ph idx="1"/>
          </p:nvPr>
        </p:nvPicPr>
        <p:blipFill>
          <a:blip r:embed="rId2">
            <a:extLst>
              <a:ext uri="{28A0092B-C50C-407E-A947-70E740481C1C}">
                <a14:useLocalDpi xmlns:a14="http://schemas.microsoft.com/office/drawing/2010/main" val="0"/>
              </a:ext>
            </a:extLst>
          </a:blip>
          <a:srcRect t="22502" b="22502"/>
          <a:stretch>
            <a:fillRect/>
          </a:stretch>
        </p:blipFill>
        <p:spPr/>
      </p:pic>
    </p:spTree>
    <p:extLst>
      <p:ext uri="{BB962C8B-B14F-4D97-AF65-F5344CB8AC3E}">
        <p14:creationId xmlns:p14="http://schemas.microsoft.com/office/powerpoint/2010/main" val="582242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 pipe labeling</a:t>
            </a:r>
            <a:endParaRPr lang="en-US" dirty="0"/>
          </a:p>
        </p:txBody>
      </p:sp>
      <p:pic>
        <p:nvPicPr>
          <p:cNvPr id="4" name="Content Placeholder 3" descr="IMG_0366.jpg"/>
          <p:cNvPicPr>
            <a:picLocks noGrp="1" noChangeAspect="1"/>
          </p:cNvPicPr>
          <p:nvPr>
            <p:ph idx="1"/>
          </p:nvPr>
        </p:nvPicPr>
        <p:blipFill>
          <a:blip r:embed="rId2">
            <a:extLst>
              <a:ext uri="{28A0092B-C50C-407E-A947-70E740481C1C}">
                <a14:useLocalDpi xmlns:a14="http://schemas.microsoft.com/office/drawing/2010/main" val="0"/>
              </a:ext>
            </a:extLst>
          </a:blip>
          <a:srcRect t="22502" b="22502"/>
          <a:stretch>
            <a:fillRect/>
          </a:stretch>
        </p:blipFill>
        <p:spPr/>
      </p:pic>
    </p:spTree>
    <p:extLst>
      <p:ext uri="{BB962C8B-B14F-4D97-AF65-F5344CB8AC3E}">
        <p14:creationId xmlns:p14="http://schemas.microsoft.com/office/powerpoint/2010/main" val="1657695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Proper source valve label</a:t>
            </a:r>
            <a:endParaRPr lang="en-US" dirty="0"/>
          </a:p>
        </p:txBody>
      </p:sp>
      <p:pic>
        <p:nvPicPr>
          <p:cNvPr id="4" name="Content Placeholder 3" descr="IMG_0368.jpg"/>
          <p:cNvPicPr>
            <a:picLocks noGrp="1" noChangeAspect="1"/>
          </p:cNvPicPr>
          <p:nvPr>
            <p:ph idx="1"/>
          </p:nvPr>
        </p:nvPicPr>
        <p:blipFill>
          <a:blip r:embed="rId2">
            <a:extLst>
              <a:ext uri="{28A0092B-C50C-407E-A947-70E740481C1C}">
                <a14:useLocalDpi xmlns:a14="http://schemas.microsoft.com/office/drawing/2010/main" val="0"/>
              </a:ext>
            </a:extLst>
          </a:blip>
          <a:srcRect t="22502" b="22502"/>
          <a:stretch>
            <a:fillRect/>
          </a:stretch>
        </p:blipFill>
        <p:spPr/>
      </p:pic>
    </p:spTree>
    <p:extLst>
      <p:ext uri="{BB962C8B-B14F-4D97-AF65-F5344CB8AC3E}">
        <p14:creationId xmlns:p14="http://schemas.microsoft.com/office/powerpoint/2010/main" val="3123406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1692"/>
            <a:ext cx="8229600" cy="5774471"/>
          </a:xfrm>
        </p:spPr>
        <p:txBody>
          <a:bodyPr>
            <a:normAutofit/>
          </a:bodyPr>
          <a:lstStyle/>
          <a:p>
            <a:pPr algn="ctr"/>
            <a:endParaRPr lang="en-US" sz="7200" b="1" dirty="0" smtClean="0"/>
          </a:p>
          <a:p>
            <a:pPr marL="0" indent="0" algn="ctr">
              <a:buNone/>
            </a:pPr>
            <a:r>
              <a:rPr lang="en-US" sz="7200" b="1" dirty="0" smtClean="0"/>
              <a:t>Questions?</a:t>
            </a:r>
            <a:endParaRPr lang="en-US" sz="7200" b="1" dirty="0"/>
          </a:p>
        </p:txBody>
      </p:sp>
    </p:spTree>
    <p:extLst>
      <p:ext uri="{BB962C8B-B14F-4D97-AF65-F5344CB8AC3E}">
        <p14:creationId xmlns:p14="http://schemas.microsoft.com/office/powerpoint/2010/main" val="47786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200" dirty="0" smtClean="0"/>
              <a:t>If you have </a:t>
            </a:r>
            <a:r>
              <a:rPr lang="en-US" sz="2200" dirty="0" smtClean="0"/>
              <a:t>additional </a:t>
            </a:r>
            <a:r>
              <a:rPr lang="en-US" sz="2200" dirty="0" smtClean="0"/>
              <a:t>questions or </a:t>
            </a:r>
            <a:r>
              <a:rPr lang="en-US" sz="2200" dirty="0" smtClean="0"/>
              <a:t>concerns:</a:t>
            </a:r>
            <a:endParaRPr lang="en-US" sz="2200" dirty="0" smtClean="0"/>
          </a:p>
          <a:p>
            <a:pPr marL="0" indent="0">
              <a:spcBef>
                <a:spcPts val="0"/>
              </a:spcBef>
              <a:buNone/>
            </a:pPr>
            <a:endParaRPr lang="en-US" sz="2200" dirty="0" smtClean="0"/>
          </a:p>
          <a:p>
            <a:pPr marL="0" indent="0">
              <a:spcBef>
                <a:spcPts val="0"/>
              </a:spcBef>
              <a:buNone/>
            </a:pPr>
            <a:r>
              <a:rPr lang="en-US" sz="2200" dirty="0" smtClean="0"/>
              <a:t>Larry </a:t>
            </a:r>
            <a:r>
              <a:rPr lang="en-US" sz="2200" dirty="0" err="1" smtClean="0"/>
              <a:t>Schutt</a:t>
            </a:r>
            <a:endParaRPr lang="en-US" sz="2200" dirty="0" smtClean="0"/>
          </a:p>
          <a:p>
            <a:pPr marL="0" indent="0">
              <a:spcBef>
                <a:spcPts val="0"/>
              </a:spcBef>
              <a:buNone/>
            </a:pPr>
            <a:r>
              <a:rPr lang="en-US" sz="2200" dirty="0">
                <a:hlinkClick r:id="rId2"/>
              </a:rPr>
              <a:t>larry@mgts-usa.com</a:t>
            </a:r>
            <a:endParaRPr lang="en-US" sz="2200" dirty="0"/>
          </a:p>
          <a:p>
            <a:pPr marL="0" indent="0">
              <a:spcBef>
                <a:spcPts val="0"/>
              </a:spcBef>
              <a:buNone/>
            </a:pPr>
            <a:r>
              <a:rPr lang="en-US" sz="2200" dirty="0" smtClean="0"/>
              <a:t>Medical Gas Technical Services</a:t>
            </a:r>
          </a:p>
          <a:p>
            <a:pPr marL="0" indent="0">
              <a:spcBef>
                <a:spcPts val="0"/>
              </a:spcBef>
              <a:buNone/>
            </a:pPr>
            <a:r>
              <a:rPr lang="en-US" sz="2200" dirty="0" smtClean="0"/>
              <a:t>8504 N 29</a:t>
            </a:r>
            <a:r>
              <a:rPr lang="en-US" sz="2200" baseline="30000" dirty="0" smtClean="0"/>
              <a:t>th</a:t>
            </a:r>
            <a:r>
              <a:rPr lang="en-US" sz="2200" dirty="0" smtClean="0"/>
              <a:t> Street</a:t>
            </a:r>
          </a:p>
          <a:p>
            <a:pPr marL="0" indent="0">
              <a:spcBef>
                <a:spcPts val="0"/>
              </a:spcBef>
              <a:buNone/>
            </a:pPr>
            <a:r>
              <a:rPr lang="en-US" sz="2200" dirty="0" smtClean="0"/>
              <a:t>Omaha, NE 68112</a:t>
            </a:r>
            <a:endParaRPr lang="en-US" sz="2200" dirty="0"/>
          </a:p>
          <a:p>
            <a:pPr marL="0" indent="0">
              <a:spcBef>
                <a:spcPts val="0"/>
              </a:spcBef>
              <a:buNone/>
            </a:pPr>
            <a:r>
              <a:rPr lang="en-US" sz="2200" dirty="0" smtClean="0"/>
              <a:t>(877) 282-2709</a:t>
            </a:r>
            <a:endParaRPr lang="en-US" sz="2200" dirty="0" smtClean="0"/>
          </a:p>
        </p:txBody>
      </p:sp>
      <p:sp>
        <p:nvSpPr>
          <p:cNvPr id="4" name="Title 3"/>
          <p:cNvSpPr>
            <a:spLocks noGrp="1"/>
          </p:cNvSpPr>
          <p:nvPr>
            <p:ph type="title"/>
          </p:nvPr>
        </p:nvSpPr>
        <p:spPr/>
        <p:txBody>
          <a:bodyPr/>
          <a:lstStyle/>
          <a:p>
            <a:r>
              <a:rPr lang="en-US" dirty="0" smtClean="0"/>
              <a:t>Contact Information</a:t>
            </a:r>
            <a:endParaRPr lang="en-US" dirty="0"/>
          </a:p>
        </p:txBody>
      </p:sp>
    </p:spTree>
    <p:extLst>
      <p:ext uri="{BB962C8B-B14F-4D97-AF65-F5344CB8AC3E}">
        <p14:creationId xmlns:p14="http://schemas.microsoft.com/office/powerpoint/2010/main" val="1590584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Medical Gas Survey</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2600" dirty="0" smtClean="0"/>
              <a:t>Standard EC.02.05.09</a:t>
            </a:r>
          </a:p>
          <a:p>
            <a:r>
              <a:rPr lang="en-US" sz="2400" dirty="0" smtClean="0"/>
              <a:t>In time frames defined by the hospital, the hospital inspects, tests, and maintains critical components of piped medical gas systems.  Including,</a:t>
            </a:r>
            <a:r>
              <a:rPr lang="en-US" sz="2400" dirty="0" smtClean="0"/>
              <a:t> </a:t>
            </a:r>
            <a:r>
              <a:rPr lang="en-US" sz="2400" dirty="0" smtClean="0"/>
              <a:t>master signal panels, area alarms, automatic pressure switches, shutoff valves, flexible connectors, and outlets. These activities are</a:t>
            </a:r>
            <a:r>
              <a:rPr lang="en-US" sz="2400" dirty="0" smtClean="0"/>
              <a:t> </a:t>
            </a:r>
            <a:r>
              <a:rPr lang="en-US" sz="2400" dirty="0" smtClean="0"/>
              <a:t>documented.</a:t>
            </a:r>
          </a:p>
          <a:p>
            <a:pPr marL="0" indent="0">
              <a:buNone/>
            </a:pPr>
            <a:endParaRPr lang="en-US" sz="2400" dirty="0" smtClean="0"/>
          </a:p>
          <a:p>
            <a:r>
              <a:rPr lang="en-US" sz="2400" dirty="0" smtClean="0"/>
              <a:t>The hospital test piped medical gas and vacuum systems for purity, correct gas, and proper pressure when these systems are installed, modified, or repaired. The completion date of the tests is</a:t>
            </a:r>
            <a:r>
              <a:rPr lang="en-US" sz="2400" dirty="0" smtClean="0"/>
              <a:t> </a:t>
            </a:r>
            <a:r>
              <a:rPr lang="en-US" sz="2400" dirty="0" smtClean="0"/>
              <a:t>documented.</a:t>
            </a:r>
          </a:p>
          <a:p>
            <a:endParaRPr lang="en-US" sz="2400" dirty="0" smtClean="0"/>
          </a:p>
          <a:p>
            <a:r>
              <a:rPr lang="en-US" sz="2400" dirty="0" smtClean="0"/>
              <a:t>The hospital makes all main supply valves and area shutoff valves for</a:t>
            </a:r>
            <a:r>
              <a:rPr lang="en-US" sz="2400" dirty="0" smtClean="0"/>
              <a:t> </a:t>
            </a:r>
            <a:r>
              <a:rPr lang="en-US" sz="2400" dirty="0" smtClean="0"/>
              <a:t>piped medical gas and vacuum systems accessible and clearly</a:t>
            </a:r>
            <a:r>
              <a:rPr lang="en-US" sz="2400" dirty="0" smtClean="0"/>
              <a:t> </a:t>
            </a:r>
            <a:r>
              <a:rPr lang="en-US" sz="2400" dirty="0" smtClean="0"/>
              <a:t>identifies what the valves control</a:t>
            </a:r>
            <a:endParaRPr lang="en-US" sz="2400" dirty="0"/>
          </a:p>
        </p:txBody>
      </p:sp>
    </p:spTree>
    <p:extLst>
      <p:ext uri="{BB962C8B-B14F-4D97-AF65-F5344CB8AC3E}">
        <p14:creationId xmlns:p14="http://schemas.microsoft.com/office/powerpoint/2010/main" val="40816951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Series 6000 • Annex D</a:t>
            </a:r>
          </a:p>
        </p:txBody>
      </p:sp>
      <p:sp>
        <p:nvSpPr>
          <p:cNvPr id="3" name="Content Placeholder 2"/>
          <p:cNvSpPr>
            <a:spLocks noGrp="1"/>
          </p:cNvSpPr>
          <p:nvPr>
            <p:ph idx="1"/>
          </p:nvPr>
        </p:nvSpPr>
        <p:spPr/>
        <p:txBody>
          <a:bodyPr>
            <a:normAutofit/>
          </a:bodyPr>
          <a:lstStyle/>
          <a:p>
            <a:r>
              <a:rPr lang="en-US" sz="2000" dirty="0"/>
              <a:t>Maintenance Procedures for Personnel</a:t>
            </a:r>
          </a:p>
          <a:p>
            <a:r>
              <a:rPr lang="en-US" sz="2000" dirty="0"/>
              <a:t>Qualified under ASSE Standard </a:t>
            </a:r>
            <a:r>
              <a:rPr lang="en-US" sz="2000" dirty="0" smtClean="0"/>
              <a:t>6040</a:t>
            </a:r>
            <a:endParaRPr lang="en-US" sz="2000" dirty="0"/>
          </a:p>
          <a:p>
            <a:r>
              <a:rPr lang="en-US" sz="2000" dirty="0" smtClean="0"/>
              <a:t>This </a:t>
            </a:r>
            <a:r>
              <a:rPr lang="en-US" sz="2000" dirty="0"/>
              <a:t>Annex is provided for informational purposes only, and </a:t>
            </a:r>
            <a:r>
              <a:rPr lang="en-US" sz="2000" dirty="0" smtClean="0"/>
              <a:t>is not </a:t>
            </a:r>
            <a:r>
              <a:rPr lang="en-US" sz="2000" dirty="0"/>
              <a:t>a mandatory part of ASSE Standard 6040. It reflects </a:t>
            </a:r>
            <a:r>
              <a:rPr lang="en-US" sz="2000" dirty="0" smtClean="0"/>
              <a:t>typical  </a:t>
            </a:r>
            <a:r>
              <a:rPr lang="en-US" sz="2000" dirty="0"/>
              <a:t>maintenance procedures for medical gas systems and equipment.</a:t>
            </a:r>
          </a:p>
        </p:txBody>
      </p:sp>
    </p:spTree>
    <p:extLst>
      <p:ext uri="{BB962C8B-B14F-4D97-AF65-F5344CB8AC3E}">
        <p14:creationId xmlns:p14="http://schemas.microsoft.com/office/powerpoint/2010/main" val="10311376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D.3 Minimum Maintenance Schedule</a:t>
            </a:r>
          </a:p>
        </p:txBody>
      </p:sp>
      <p:sp>
        <p:nvSpPr>
          <p:cNvPr id="3" name="Content Placeholder 2"/>
          <p:cNvSpPr>
            <a:spLocks noGrp="1"/>
          </p:cNvSpPr>
          <p:nvPr>
            <p:ph idx="1"/>
          </p:nvPr>
        </p:nvSpPr>
        <p:spPr>
          <a:xfrm>
            <a:off x="457200" y="1551355"/>
            <a:ext cx="8229600" cy="4398101"/>
          </a:xfrm>
        </p:spPr>
        <p:txBody>
          <a:bodyPr>
            <a:noAutofit/>
          </a:bodyPr>
          <a:lstStyle/>
          <a:p>
            <a:pPr marL="0" indent="0">
              <a:buNone/>
            </a:pPr>
            <a:r>
              <a:rPr lang="en-US" sz="2200" dirty="0" smtClean="0"/>
              <a:t>D</a:t>
            </a:r>
            <a:r>
              <a:rPr lang="en-US" sz="2200" dirty="0"/>
              <a:t>.3.1 </a:t>
            </a:r>
            <a:r>
              <a:rPr lang="en-US" sz="2200" dirty="0" smtClean="0"/>
              <a:t>Daily</a:t>
            </a:r>
          </a:p>
          <a:p>
            <a:pPr marL="457200" indent="-457200">
              <a:buFont typeface="+mj-lt"/>
              <a:buAutoNum type="alphaLcPeriod"/>
            </a:pPr>
            <a:r>
              <a:rPr lang="en-US" sz="2000" dirty="0" smtClean="0"/>
              <a:t>Bulk </a:t>
            </a:r>
            <a:r>
              <a:rPr lang="en-US" sz="2000" dirty="0"/>
              <a:t>liquid systems - check tank contents, </a:t>
            </a:r>
            <a:r>
              <a:rPr lang="en-US" sz="2000" dirty="0" smtClean="0"/>
              <a:t>reorder as </a:t>
            </a:r>
            <a:r>
              <a:rPr lang="en-US" sz="2000" dirty="0"/>
              <a:t>needed. </a:t>
            </a:r>
            <a:r>
              <a:rPr lang="en-US" sz="2000" dirty="0" smtClean="0"/>
              <a:t> Visually </a:t>
            </a:r>
            <a:r>
              <a:rPr lang="en-US" sz="2000" dirty="0"/>
              <a:t>inspect for any </a:t>
            </a:r>
            <a:r>
              <a:rPr lang="en-US" sz="2000" dirty="0" smtClean="0"/>
              <a:t>leakage or </a:t>
            </a:r>
            <a:r>
              <a:rPr lang="en-US" sz="2000" dirty="0"/>
              <a:t>unusual </a:t>
            </a:r>
            <a:r>
              <a:rPr lang="en-US" sz="2000" dirty="0" smtClean="0"/>
              <a:t>icing.</a:t>
            </a:r>
            <a:endParaRPr lang="en-US" sz="2000" dirty="0"/>
          </a:p>
          <a:p>
            <a:pPr marL="457200" indent="-457200">
              <a:buFont typeface="+mj-lt"/>
              <a:buAutoNum type="alphaLcPeriod"/>
            </a:pPr>
            <a:r>
              <a:rPr lang="en-US" sz="2000" dirty="0" smtClean="0"/>
              <a:t>Bulk </a:t>
            </a:r>
            <a:r>
              <a:rPr lang="en-US" sz="2000" dirty="0"/>
              <a:t>supply cylinder system with reserve </a:t>
            </a:r>
            <a:r>
              <a:rPr lang="en-US" sz="2000" dirty="0" smtClean="0"/>
              <a:t>– check proper </a:t>
            </a:r>
            <a:r>
              <a:rPr lang="en-US" sz="2000" dirty="0"/>
              <a:t>pressure of reserve </a:t>
            </a:r>
            <a:r>
              <a:rPr lang="en-US" sz="2000" dirty="0" smtClean="0"/>
              <a:t>bank.</a:t>
            </a:r>
          </a:p>
          <a:p>
            <a:pPr marL="457200" indent="-457200">
              <a:buFont typeface="+mj-lt"/>
              <a:buAutoNum type="alphaLcPeriod"/>
            </a:pPr>
            <a:r>
              <a:rPr lang="en-US" sz="2000" dirty="0" smtClean="0"/>
              <a:t>Bulk </a:t>
            </a:r>
            <a:r>
              <a:rPr lang="en-US" sz="2000" dirty="0"/>
              <a:t>systems - check to assure that proper </a:t>
            </a:r>
            <a:r>
              <a:rPr lang="en-US" sz="2000" dirty="0" smtClean="0"/>
              <a:t>pressure is </a:t>
            </a:r>
            <a:r>
              <a:rPr lang="en-US" sz="2000" dirty="0" smtClean="0"/>
              <a:t>maintained.</a:t>
            </a:r>
          </a:p>
          <a:p>
            <a:pPr marL="457200" indent="-457200">
              <a:buFont typeface="+mj-lt"/>
              <a:buAutoNum type="alphaLcPeriod"/>
            </a:pPr>
            <a:r>
              <a:rPr lang="en-US" sz="2000" dirty="0" smtClean="0"/>
              <a:t>Manifold </a:t>
            </a:r>
            <a:r>
              <a:rPr lang="en-US" sz="2000" dirty="0"/>
              <a:t>systems - Check to assure that </a:t>
            </a:r>
            <a:r>
              <a:rPr lang="en-US" sz="2000" dirty="0" smtClean="0"/>
              <a:t>proper pressure </a:t>
            </a:r>
            <a:r>
              <a:rPr lang="en-US" sz="2000" dirty="0"/>
              <a:t>is </a:t>
            </a:r>
            <a:r>
              <a:rPr lang="en-US" sz="2000" dirty="0" smtClean="0"/>
              <a:t>maintained.</a:t>
            </a:r>
          </a:p>
          <a:p>
            <a:pPr marL="457200" indent="-457200">
              <a:buFont typeface="+mj-lt"/>
              <a:buAutoNum type="alphaLcPeriod"/>
            </a:pPr>
            <a:r>
              <a:rPr lang="en-US" sz="2000" dirty="0" smtClean="0"/>
              <a:t>Mainline </a:t>
            </a:r>
            <a:r>
              <a:rPr lang="en-US" sz="2000" dirty="0"/>
              <a:t>pressure gauges - check pipeline </a:t>
            </a:r>
            <a:r>
              <a:rPr lang="en-US" sz="2000" dirty="0" smtClean="0"/>
              <a:t>pressure for </a:t>
            </a:r>
            <a:r>
              <a:rPr lang="en-US" sz="2000" dirty="0"/>
              <a:t>acceptable limits. Variations of </a:t>
            </a:r>
            <a:r>
              <a:rPr lang="en-US" sz="2000" dirty="0" smtClean="0"/>
              <a:t>more than </a:t>
            </a:r>
            <a:r>
              <a:rPr lang="en-US" sz="2000" dirty="0"/>
              <a:t>5% should be investigated and </a:t>
            </a:r>
            <a:r>
              <a:rPr lang="en-US" sz="2000" dirty="0" smtClean="0"/>
              <a:t>corrected.</a:t>
            </a:r>
          </a:p>
          <a:p>
            <a:pPr marL="457200" indent="-457200">
              <a:buFont typeface="+mj-lt"/>
              <a:buAutoNum type="alphaLcPeriod"/>
            </a:pPr>
            <a:r>
              <a:rPr lang="en-US" sz="2000" dirty="0" smtClean="0"/>
              <a:t>Moisture </a:t>
            </a:r>
            <a:r>
              <a:rPr lang="en-US" sz="2000" dirty="0"/>
              <a:t>removal system - check for </a:t>
            </a:r>
            <a:r>
              <a:rPr lang="en-US" sz="2000" dirty="0" smtClean="0"/>
              <a:t>proper operation </a:t>
            </a:r>
            <a:r>
              <a:rPr lang="en-US" sz="2000" dirty="0"/>
              <a:t>(e.g</a:t>
            </a:r>
            <a:r>
              <a:rPr lang="en-US" sz="2000" dirty="0" smtClean="0"/>
              <a:t>. </a:t>
            </a:r>
            <a:r>
              <a:rPr lang="en-US" sz="2000" dirty="0" err="1"/>
              <a:t>aftercooler</a:t>
            </a:r>
            <a:r>
              <a:rPr lang="en-US" sz="2000" dirty="0"/>
              <a:t>, dryer drains, </a:t>
            </a:r>
            <a:r>
              <a:rPr lang="en-US" sz="2000" dirty="0" smtClean="0"/>
              <a:t>receiver drains</a:t>
            </a:r>
            <a:r>
              <a:rPr lang="en-US" sz="2000" dirty="0"/>
              <a:t>, sight gauges, etc.)</a:t>
            </a:r>
            <a:r>
              <a:rPr lang="en-US" sz="2000" dirty="0" smtClean="0"/>
              <a:t>.</a:t>
            </a:r>
          </a:p>
          <a:p>
            <a:pPr marL="457200" indent="-457200">
              <a:buFont typeface="+mj-lt"/>
              <a:buAutoNum type="alphaLcPeriod"/>
            </a:pPr>
            <a:r>
              <a:rPr lang="en-US" sz="2000" dirty="0" smtClean="0"/>
              <a:t>Dew </a:t>
            </a:r>
            <a:r>
              <a:rPr lang="en-US" sz="2000" dirty="0"/>
              <a:t>point and CO monitor - check for </a:t>
            </a:r>
            <a:r>
              <a:rPr lang="en-US" sz="2000" dirty="0" smtClean="0"/>
              <a:t>proper operation</a:t>
            </a:r>
            <a:r>
              <a:rPr lang="en-US" sz="2000" dirty="0" smtClean="0"/>
              <a:t>.</a:t>
            </a:r>
            <a:endParaRPr lang="en-US" sz="2000" dirty="0"/>
          </a:p>
        </p:txBody>
      </p:sp>
    </p:spTree>
    <p:extLst>
      <p:ext uri="{BB962C8B-B14F-4D97-AF65-F5344CB8AC3E}">
        <p14:creationId xmlns:p14="http://schemas.microsoft.com/office/powerpoint/2010/main" val="8790504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D.3 Minimum Maintenance Schedule</a:t>
            </a:r>
            <a:endParaRPr lang="en-US" dirty="0"/>
          </a:p>
        </p:txBody>
      </p:sp>
      <p:sp>
        <p:nvSpPr>
          <p:cNvPr id="3" name="Content Placeholder 2"/>
          <p:cNvSpPr>
            <a:spLocks noGrp="1"/>
          </p:cNvSpPr>
          <p:nvPr>
            <p:ph idx="1"/>
          </p:nvPr>
        </p:nvSpPr>
        <p:spPr>
          <a:xfrm>
            <a:off x="457200" y="1482972"/>
            <a:ext cx="8229600" cy="5081954"/>
          </a:xfrm>
        </p:spPr>
        <p:txBody>
          <a:bodyPr>
            <a:normAutofit fontScale="92500" lnSpcReduction="20000"/>
          </a:bodyPr>
          <a:lstStyle/>
          <a:p>
            <a:pPr marL="0" indent="0">
              <a:buNone/>
            </a:pPr>
            <a:r>
              <a:rPr lang="en-US" sz="2400" dirty="0" smtClean="0"/>
              <a:t>D</a:t>
            </a:r>
            <a:r>
              <a:rPr lang="en-US" sz="2400" dirty="0"/>
              <a:t>.3.2 </a:t>
            </a:r>
            <a:r>
              <a:rPr lang="en-US" sz="2400" dirty="0" smtClean="0"/>
              <a:t>Monthly</a:t>
            </a:r>
          </a:p>
          <a:p>
            <a:pPr marL="457200" indent="-457200">
              <a:buFont typeface="+mj-lt"/>
              <a:buAutoNum type="alphaLcPeriod"/>
            </a:pPr>
            <a:r>
              <a:rPr lang="en-US" sz="2200" dirty="0" smtClean="0"/>
              <a:t>Area </a:t>
            </a:r>
            <a:r>
              <a:rPr lang="en-US" sz="2200" dirty="0"/>
              <a:t>alarm - activate all audible and visual </a:t>
            </a:r>
            <a:r>
              <a:rPr lang="en-US" sz="2200" dirty="0" smtClean="0"/>
              <a:t>signals using </a:t>
            </a:r>
            <a:r>
              <a:rPr lang="en-US" sz="2200" dirty="0"/>
              <a:t>test </a:t>
            </a:r>
            <a:r>
              <a:rPr lang="en-US" sz="2200" dirty="0" smtClean="0"/>
              <a:t>buttons.</a:t>
            </a:r>
          </a:p>
          <a:p>
            <a:pPr marL="457200" indent="-457200">
              <a:buFont typeface="+mj-lt"/>
              <a:buAutoNum type="alphaLcPeriod"/>
            </a:pPr>
            <a:r>
              <a:rPr lang="en-US" sz="2200" dirty="0" smtClean="0"/>
              <a:t>Test </a:t>
            </a:r>
            <a:r>
              <a:rPr lang="en-US" sz="2200" dirty="0"/>
              <a:t>master alarm functions for audible </a:t>
            </a:r>
            <a:r>
              <a:rPr lang="en-US" sz="2200" dirty="0" smtClean="0"/>
              <a:t>and visual </a:t>
            </a:r>
            <a:r>
              <a:rPr lang="en-US" sz="2200" dirty="0" smtClean="0"/>
              <a:t>signal.</a:t>
            </a:r>
          </a:p>
          <a:p>
            <a:pPr marL="457200" indent="-457200">
              <a:buFont typeface="+mj-lt"/>
              <a:buAutoNum type="alphaLcPeriod"/>
            </a:pPr>
            <a:r>
              <a:rPr lang="en-US" sz="2200" dirty="0" smtClean="0"/>
              <a:t>Vacuum </a:t>
            </a:r>
            <a:r>
              <a:rPr lang="en-US" sz="2200" dirty="0"/>
              <a:t>area alarm panel with test buttons </a:t>
            </a:r>
            <a:r>
              <a:rPr lang="en-US" sz="2200" dirty="0" smtClean="0"/>
              <a:t>-activate </a:t>
            </a:r>
            <a:r>
              <a:rPr lang="en-US" sz="2200" dirty="0"/>
              <a:t>audible and visual alarm </a:t>
            </a:r>
            <a:r>
              <a:rPr lang="en-US" sz="2200" dirty="0" smtClean="0"/>
              <a:t>signals.</a:t>
            </a:r>
          </a:p>
          <a:p>
            <a:pPr marL="457200" indent="-457200">
              <a:buFont typeface="+mj-lt"/>
              <a:buAutoNum type="alphaLcPeriod"/>
            </a:pPr>
            <a:r>
              <a:rPr lang="en-US" sz="2200" dirty="0" smtClean="0"/>
              <a:t>Area </a:t>
            </a:r>
            <a:r>
              <a:rPr lang="en-US" sz="2200" dirty="0"/>
              <a:t>alarm panel gauges/pressure readouts </a:t>
            </a:r>
            <a:r>
              <a:rPr lang="en-US" sz="2200" dirty="0" smtClean="0"/>
              <a:t>- </a:t>
            </a:r>
            <a:r>
              <a:rPr lang="en-US" sz="2200" dirty="0"/>
              <a:t>check line </a:t>
            </a:r>
            <a:r>
              <a:rPr lang="en-US" sz="2200" dirty="0" smtClean="0"/>
              <a:t>pressures.</a:t>
            </a:r>
          </a:p>
          <a:p>
            <a:pPr marL="457200" indent="-457200">
              <a:buFont typeface="+mj-lt"/>
              <a:buAutoNum type="alphaLcPeriod"/>
            </a:pPr>
            <a:r>
              <a:rPr lang="en-US" sz="2200" dirty="0" smtClean="0"/>
              <a:t>System </a:t>
            </a:r>
            <a:r>
              <a:rPr lang="en-US" sz="2200" dirty="0"/>
              <a:t>main line low and high pressure </a:t>
            </a:r>
            <a:r>
              <a:rPr lang="en-US" sz="2200" dirty="0" smtClean="0"/>
              <a:t>alarms- </a:t>
            </a:r>
            <a:r>
              <a:rPr lang="en-US" sz="2200" dirty="0"/>
              <a:t>test audible and visual signals at the </a:t>
            </a:r>
            <a:r>
              <a:rPr lang="en-US" sz="2200" dirty="0" smtClean="0"/>
              <a:t>master alarm </a:t>
            </a:r>
            <a:r>
              <a:rPr lang="en-US" sz="2200" dirty="0"/>
              <a:t>panel(s)</a:t>
            </a:r>
            <a:r>
              <a:rPr lang="en-US" sz="2200" dirty="0" smtClean="0"/>
              <a:t>.</a:t>
            </a:r>
          </a:p>
          <a:p>
            <a:pPr marL="457200" indent="-457200">
              <a:buFont typeface="+mj-lt"/>
              <a:buAutoNum type="alphaLcPeriod"/>
            </a:pPr>
            <a:r>
              <a:rPr lang="en-US" sz="2200" dirty="0"/>
              <a:t>Manifold reserve in use alarm - test audible and visual signals</a:t>
            </a:r>
            <a:r>
              <a:rPr lang="en-US" sz="2200" dirty="0" smtClean="0"/>
              <a:t>.</a:t>
            </a:r>
          </a:p>
          <a:p>
            <a:pPr marL="457200" indent="-457200">
              <a:buFont typeface="+mj-lt"/>
              <a:buAutoNum type="alphaLcPeriod"/>
            </a:pPr>
            <a:r>
              <a:rPr lang="en-US" sz="2200" dirty="0"/>
              <a:t>Reserve supply low warning signals - test audible and visual signals</a:t>
            </a:r>
            <a:r>
              <a:rPr lang="en-US" sz="2200" dirty="0" smtClean="0"/>
              <a:t>.</a:t>
            </a:r>
          </a:p>
          <a:p>
            <a:pPr marL="457200" indent="-457200">
              <a:buFont typeface="+mj-lt"/>
              <a:buAutoNum type="alphaLcPeriod"/>
            </a:pPr>
            <a:r>
              <a:rPr lang="en-US" sz="2200" dirty="0"/>
              <a:t>Dew point and CO alarm - test audible and visual signals</a:t>
            </a:r>
            <a:r>
              <a:rPr lang="en-US" sz="2200" dirty="0" smtClean="0"/>
              <a:t>.</a:t>
            </a:r>
          </a:p>
          <a:p>
            <a:pPr marL="457200" indent="-457200">
              <a:buFont typeface="+mj-lt"/>
              <a:buAutoNum type="alphaLcPeriod"/>
            </a:pPr>
            <a:r>
              <a:rPr lang="en-US" sz="2200" dirty="0" err="1"/>
              <a:t>i</a:t>
            </a:r>
            <a:r>
              <a:rPr lang="en-US" sz="2200" dirty="0"/>
              <a:t>. Vacuum main line low vacuum alarm – test audible and visual signals at the master alarm panel(s)</a:t>
            </a:r>
            <a:r>
              <a:rPr lang="en-US" sz="2200" dirty="0" smtClean="0"/>
              <a:t>.</a:t>
            </a:r>
          </a:p>
          <a:p>
            <a:pPr marL="457200" indent="-457200">
              <a:buFont typeface="+mj-lt"/>
              <a:buAutoNum type="alphaLcPeriod"/>
            </a:pPr>
            <a:r>
              <a:rPr lang="en-US" sz="2200" dirty="0"/>
              <a:t>Medical air compressors and vacuum pumps - check for proper operation and preventive maintenance per manufacturers specifications</a:t>
            </a:r>
            <a:r>
              <a:rPr lang="en-US" sz="2200" dirty="0" smtClean="0"/>
              <a:t>.</a:t>
            </a:r>
          </a:p>
          <a:p>
            <a:pPr marL="457200" indent="-457200">
              <a:buFont typeface="+mj-lt"/>
              <a:buAutoNum type="alphaLcPeriod"/>
            </a:pPr>
            <a:r>
              <a:rPr lang="en-US" sz="2200" dirty="0"/>
              <a:t>Pressure check across filters.</a:t>
            </a:r>
          </a:p>
          <a:p>
            <a:pPr marL="457200" indent="-457200">
              <a:buFont typeface="+mj-lt"/>
              <a:buAutoNum type="alphaLcPeriod"/>
            </a:pPr>
            <a:endParaRPr lang="en-US" sz="2000" dirty="0"/>
          </a:p>
          <a:p>
            <a:pPr marL="457200" indent="-457200">
              <a:buFont typeface="+mj-lt"/>
              <a:buAutoNum type="alphaLcPeriod"/>
            </a:pPr>
            <a:endParaRPr lang="en-US" sz="2000" dirty="0"/>
          </a:p>
          <a:p>
            <a:pPr marL="457200" indent="-457200">
              <a:buFont typeface="+mj-lt"/>
              <a:buAutoNum type="alphaLcPeriod"/>
            </a:pPr>
            <a:endParaRPr lang="en-US" sz="2000" dirty="0"/>
          </a:p>
          <a:p>
            <a:pPr marL="457200" indent="-457200">
              <a:buFont typeface="+mj-lt"/>
              <a:buAutoNum type="alphaLcPeriod"/>
            </a:pPr>
            <a:endParaRPr lang="en-US" sz="2000" dirty="0"/>
          </a:p>
          <a:p>
            <a:pPr marL="457200" indent="-457200">
              <a:buFont typeface="+mj-lt"/>
              <a:buAutoNum type="alphaLcPeriod"/>
            </a:pPr>
            <a:endParaRPr lang="en-US" sz="2000" dirty="0"/>
          </a:p>
          <a:p>
            <a:pPr marL="457200" indent="-457200">
              <a:buFont typeface="+mj-lt"/>
              <a:buAutoNum type="alphaLcPeriod"/>
            </a:pPr>
            <a:endParaRPr lang="en-US" sz="2000" dirty="0"/>
          </a:p>
        </p:txBody>
      </p:sp>
    </p:spTree>
    <p:extLst>
      <p:ext uri="{BB962C8B-B14F-4D97-AF65-F5344CB8AC3E}">
        <p14:creationId xmlns:p14="http://schemas.microsoft.com/office/powerpoint/2010/main" val="211010081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D.3 Minimum Maintenance Schedule</a:t>
            </a:r>
            <a:endParaRPr lang="en-US" dirty="0"/>
          </a:p>
        </p:txBody>
      </p:sp>
      <p:sp>
        <p:nvSpPr>
          <p:cNvPr id="3" name="Content Placeholder 2"/>
          <p:cNvSpPr>
            <a:spLocks noGrp="1"/>
          </p:cNvSpPr>
          <p:nvPr>
            <p:ph idx="1"/>
          </p:nvPr>
        </p:nvSpPr>
        <p:spPr/>
        <p:txBody>
          <a:bodyPr>
            <a:noAutofit/>
          </a:bodyPr>
          <a:lstStyle/>
          <a:p>
            <a:pPr marL="0" indent="0">
              <a:buNone/>
            </a:pPr>
            <a:r>
              <a:rPr lang="en-US" sz="2200" dirty="0" smtClean="0"/>
              <a:t>D</a:t>
            </a:r>
            <a:r>
              <a:rPr lang="en-US" sz="2200" dirty="0"/>
              <a:t>.3.3 Quarterly</a:t>
            </a:r>
          </a:p>
          <a:p>
            <a:pPr marL="514350" indent="-514350">
              <a:buFont typeface="+mj-lt"/>
              <a:buAutoNum type="alphaLcPeriod"/>
            </a:pPr>
            <a:r>
              <a:rPr lang="en-US" sz="2000" dirty="0" smtClean="0"/>
              <a:t>Intake </a:t>
            </a:r>
            <a:r>
              <a:rPr lang="en-US" sz="2000" dirty="0"/>
              <a:t>for medical air compressors - check </a:t>
            </a:r>
            <a:r>
              <a:rPr lang="en-US" sz="2000" dirty="0" smtClean="0"/>
              <a:t>intake location </a:t>
            </a:r>
            <a:r>
              <a:rPr lang="en-US" sz="2000" dirty="0"/>
              <a:t>and filter for trash and </a:t>
            </a:r>
            <a:r>
              <a:rPr lang="en-US" sz="2000" dirty="0" smtClean="0"/>
              <a:t>debris</a:t>
            </a:r>
          </a:p>
          <a:p>
            <a:pPr marL="514350" indent="-514350">
              <a:buFont typeface="+mj-lt"/>
              <a:buAutoNum type="alphaLcPeriod"/>
            </a:pPr>
            <a:r>
              <a:rPr lang="en-US" sz="2000" dirty="0" smtClean="0"/>
              <a:t>Source </a:t>
            </a:r>
            <a:r>
              <a:rPr lang="en-US" sz="2000" dirty="0"/>
              <a:t>evaluation on medical air and </a:t>
            </a:r>
            <a:r>
              <a:rPr lang="en-US" sz="2000" dirty="0" smtClean="0"/>
              <a:t>vacuum </a:t>
            </a:r>
            <a:r>
              <a:rPr lang="en-US" sz="2000" dirty="0" smtClean="0"/>
              <a:t>systems</a:t>
            </a:r>
          </a:p>
          <a:p>
            <a:pPr marL="914400" lvl="1" indent="-514350">
              <a:buFont typeface="+mj-lt"/>
              <a:buAutoNum type="arabicPeriod"/>
            </a:pPr>
            <a:r>
              <a:rPr lang="en-US" sz="2000" dirty="0" smtClean="0"/>
              <a:t>Function </a:t>
            </a:r>
            <a:r>
              <a:rPr lang="en-US" sz="2000" dirty="0"/>
              <a:t>of automatic alternating </a:t>
            </a:r>
            <a:r>
              <a:rPr lang="en-US" sz="2000" dirty="0" smtClean="0"/>
              <a:t>controls.</a:t>
            </a:r>
          </a:p>
          <a:p>
            <a:pPr marL="914400" lvl="1" indent="-514350">
              <a:buFont typeface="+mj-lt"/>
              <a:buAutoNum type="arabicPeriod"/>
            </a:pPr>
            <a:r>
              <a:rPr lang="en-US" sz="2000" dirty="0" smtClean="0"/>
              <a:t>Correct </a:t>
            </a:r>
            <a:r>
              <a:rPr lang="en-US" sz="2000" dirty="0"/>
              <a:t>pressure/vacuum </a:t>
            </a:r>
            <a:r>
              <a:rPr lang="en-US" sz="2000" dirty="0" smtClean="0"/>
              <a:t>switch.</a:t>
            </a:r>
          </a:p>
          <a:p>
            <a:pPr marL="914400" lvl="1" indent="-514350">
              <a:buFont typeface="+mj-lt"/>
              <a:buAutoNum type="arabicPeriod"/>
            </a:pPr>
            <a:r>
              <a:rPr lang="en-US" sz="2000" dirty="0" smtClean="0"/>
              <a:t>Frequency </a:t>
            </a:r>
            <a:r>
              <a:rPr lang="en-US" sz="2000" dirty="0"/>
              <a:t>of pump starts and duration </a:t>
            </a:r>
            <a:r>
              <a:rPr lang="en-US" sz="2000" dirty="0" smtClean="0"/>
              <a:t>of </a:t>
            </a:r>
            <a:r>
              <a:rPr lang="en-US" sz="2000" dirty="0" smtClean="0"/>
              <a:t>runs.</a:t>
            </a:r>
          </a:p>
          <a:p>
            <a:pPr marL="914400" lvl="1" indent="-514350">
              <a:buFont typeface="+mj-lt"/>
              <a:buAutoNum type="arabicPeriod"/>
            </a:pPr>
            <a:r>
              <a:rPr lang="en-US" sz="2000" dirty="0" smtClean="0"/>
              <a:t>Cut </a:t>
            </a:r>
            <a:r>
              <a:rPr lang="en-US" sz="2000" dirty="0"/>
              <a:t>in/out pressure/</a:t>
            </a:r>
            <a:r>
              <a:rPr lang="en-US" sz="2000" dirty="0" smtClean="0"/>
              <a:t>vacuum.</a:t>
            </a:r>
          </a:p>
          <a:p>
            <a:pPr marL="514350" indent="-514350">
              <a:buFont typeface="+mj-lt"/>
              <a:buAutoNum type="alphaLcPeriod"/>
            </a:pPr>
            <a:r>
              <a:rPr lang="en-US" sz="2000" dirty="0" smtClean="0"/>
              <a:t>Proper </a:t>
            </a:r>
            <a:r>
              <a:rPr lang="en-US" sz="2000" dirty="0"/>
              <a:t>water flow to water-cooled </a:t>
            </a:r>
            <a:r>
              <a:rPr lang="en-US" sz="2000" dirty="0" err="1" smtClean="0"/>
              <a:t>aftercoolers</a:t>
            </a:r>
            <a:r>
              <a:rPr lang="en-US" sz="2000" dirty="0" smtClean="0"/>
              <a:t> </a:t>
            </a:r>
            <a:r>
              <a:rPr lang="en-US" sz="2000" dirty="0"/>
              <a:t>(where present)</a:t>
            </a:r>
            <a:r>
              <a:rPr lang="en-US" sz="2000" dirty="0" smtClean="0"/>
              <a:t>.</a:t>
            </a:r>
          </a:p>
          <a:p>
            <a:pPr marL="514350" indent="-514350">
              <a:spcBef>
                <a:spcPts val="0"/>
              </a:spcBef>
              <a:buFont typeface="+mj-lt"/>
              <a:buAutoNum type="alphaLcPeriod"/>
            </a:pPr>
            <a:r>
              <a:rPr lang="en-US" sz="2000" dirty="0" smtClean="0"/>
              <a:t>Check </a:t>
            </a:r>
            <a:r>
              <a:rPr lang="en-US" sz="2000" dirty="0"/>
              <a:t>hour meters for required </a:t>
            </a:r>
            <a:r>
              <a:rPr lang="en-US" sz="2000" dirty="0" smtClean="0"/>
              <a:t>maintenance schedule </a:t>
            </a:r>
            <a:r>
              <a:rPr lang="en-US" sz="2000" dirty="0"/>
              <a:t>for pumps </a:t>
            </a:r>
            <a:r>
              <a:rPr lang="en-US" sz="2000" dirty="0" smtClean="0"/>
              <a:t>and compressors.  </a:t>
            </a:r>
            <a:r>
              <a:rPr lang="en-US" sz="2000" b="1" u="sng" dirty="0" smtClean="0"/>
              <a:t>Service in accordance with manufacturer’s instructions. </a:t>
            </a:r>
            <a:endParaRPr lang="en-US" b="1" u="sng" dirty="0"/>
          </a:p>
        </p:txBody>
      </p:sp>
    </p:spTree>
    <p:extLst>
      <p:ext uri="{BB962C8B-B14F-4D97-AF65-F5344CB8AC3E}">
        <p14:creationId xmlns:p14="http://schemas.microsoft.com/office/powerpoint/2010/main" val="354951370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D.3 Minimum Maintenance Schedule</a:t>
            </a:r>
            <a:endParaRPr lang="en-US" dirty="0"/>
          </a:p>
        </p:txBody>
      </p:sp>
      <p:sp>
        <p:nvSpPr>
          <p:cNvPr id="3" name="Content Placeholder 2"/>
          <p:cNvSpPr>
            <a:spLocks noGrp="1"/>
          </p:cNvSpPr>
          <p:nvPr>
            <p:ph idx="1"/>
          </p:nvPr>
        </p:nvSpPr>
        <p:spPr/>
        <p:txBody>
          <a:bodyPr/>
          <a:lstStyle/>
          <a:p>
            <a:pPr marL="0" indent="0">
              <a:buNone/>
            </a:pPr>
            <a:r>
              <a:rPr lang="en-US" sz="2200" dirty="0" smtClean="0"/>
              <a:t>D</a:t>
            </a:r>
            <a:r>
              <a:rPr lang="en-US" sz="2200" dirty="0"/>
              <a:t>.3.4 Semi-Annually</a:t>
            </a:r>
          </a:p>
          <a:p>
            <a:pPr marL="457200" indent="-457200">
              <a:buFont typeface="+mj-lt"/>
              <a:buAutoNum type="alphaLcPeriod"/>
            </a:pPr>
            <a:r>
              <a:rPr lang="en-US" sz="2000" dirty="0" smtClean="0"/>
              <a:t>Manifold </a:t>
            </a:r>
            <a:r>
              <a:rPr lang="en-US" sz="2000" dirty="0"/>
              <a:t>system - leak check (valves, pigtails</a:t>
            </a:r>
            <a:r>
              <a:rPr lang="en-US" sz="2000" dirty="0" smtClean="0"/>
              <a:t>, and </a:t>
            </a:r>
            <a:r>
              <a:rPr lang="en-US" sz="2000" dirty="0"/>
              <a:t>regulators). Visually check cylinder </a:t>
            </a:r>
            <a:r>
              <a:rPr lang="en-US" sz="2000" dirty="0" smtClean="0"/>
              <a:t>pigtails for </a:t>
            </a:r>
            <a:r>
              <a:rPr lang="en-US" sz="2000" dirty="0"/>
              <a:t>physical damage.</a:t>
            </a:r>
          </a:p>
        </p:txBody>
      </p:sp>
    </p:spTree>
    <p:extLst>
      <p:ext uri="{BB962C8B-B14F-4D97-AF65-F5344CB8AC3E}">
        <p14:creationId xmlns:p14="http://schemas.microsoft.com/office/powerpoint/2010/main" val="309649108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D.3 Minimum Maintenance Schedule</a:t>
            </a:r>
            <a:endParaRPr lang="en-US" dirty="0"/>
          </a:p>
        </p:txBody>
      </p:sp>
      <p:sp>
        <p:nvSpPr>
          <p:cNvPr id="3" name="Content Placeholder 2"/>
          <p:cNvSpPr>
            <a:spLocks noGrp="1"/>
          </p:cNvSpPr>
          <p:nvPr>
            <p:ph idx="1"/>
          </p:nvPr>
        </p:nvSpPr>
        <p:spPr>
          <a:xfrm>
            <a:off x="457200" y="1600200"/>
            <a:ext cx="8229600" cy="4798646"/>
          </a:xfrm>
        </p:spPr>
        <p:txBody>
          <a:bodyPr>
            <a:noAutofit/>
          </a:bodyPr>
          <a:lstStyle/>
          <a:p>
            <a:pPr marL="0" indent="0">
              <a:buNone/>
            </a:pPr>
            <a:r>
              <a:rPr lang="en-US" sz="2200" dirty="0" smtClean="0"/>
              <a:t>D</a:t>
            </a:r>
            <a:r>
              <a:rPr lang="en-US" sz="2200" dirty="0"/>
              <a:t>.3.5 Annually</a:t>
            </a:r>
          </a:p>
          <a:p>
            <a:pPr marL="457200" indent="-457200">
              <a:buFont typeface="+mj-lt"/>
              <a:buAutoNum type="alphaLcPeriod"/>
            </a:pPr>
            <a:r>
              <a:rPr lang="en-US" sz="2000" dirty="0" smtClean="0"/>
              <a:t>Check </a:t>
            </a:r>
            <a:r>
              <a:rPr lang="en-US" sz="2000" dirty="0"/>
              <a:t>all outlets in critical care areas </a:t>
            </a:r>
            <a:r>
              <a:rPr lang="en-US" sz="2000" dirty="0" smtClean="0"/>
              <a:t>– </a:t>
            </a:r>
            <a:r>
              <a:rPr lang="en-US" sz="2000" dirty="0"/>
              <a:t>flow</a:t>
            </a:r>
            <a:r>
              <a:rPr lang="en-US" sz="2000" dirty="0" smtClean="0"/>
              <a:t>, pressure</a:t>
            </a:r>
            <a:r>
              <a:rPr lang="en-US" sz="2000" dirty="0"/>
              <a:t>/vacuum, damage and wear (e.g., ICU</a:t>
            </a:r>
            <a:r>
              <a:rPr lang="en-US" sz="2000" dirty="0" smtClean="0"/>
              <a:t>, CCU</a:t>
            </a:r>
            <a:r>
              <a:rPr lang="en-US" sz="2000" dirty="0"/>
              <a:t>, NICU, Surgery, Recovery, ER)</a:t>
            </a:r>
            <a:r>
              <a:rPr lang="en-US" sz="2000" dirty="0" smtClean="0"/>
              <a:t>.</a:t>
            </a:r>
          </a:p>
          <a:p>
            <a:pPr marL="457200" indent="-457200">
              <a:buFont typeface="+mj-lt"/>
              <a:buAutoNum type="alphaLcPeriod"/>
            </a:pPr>
            <a:r>
              <a:rPr lang="en-US" sz="2000" dirty="0" smtClean="0"/>
              <a:t>Bulk </a:t>
            </a:r>
            <a:r>
              <a:rPr lang="en-US" sz="2000" dirty="0"/>
              <a:t>liquid systems- test the operation of </a:t>
            </a:r>
            <a:r>
              <a:rPr lang="en-US" sz="2000" dirty="0" smtClean="0"/>
              <a:t>the reserve </a:t>
            </a:r>
            <a:r>
              <a:rPr lang="en-US" sz="2000" dirty="0"/>
              <a:t>and activation of reserve-in-use </a:t>
            </a:r>
            <a:r>
              <a:rPr lang="en-US" sz="2000" dirty="0" smtClean="0"/>
              <a:t>signal.</a:t>
            </a:r>
          </a:p>
          <a:p>
            <a:pPr marL="457200" indent="-457200">
              <a:buFont typeface="+mj-lt"/>
              <a:buAutoNum type="alphaLcPeriod"/>
            </a:pPr>
            <a:r>
              <a:rPr lang="en-US" sz="2000" dirty="0" smtClean="0"/>
              <a:t>Bulk </a:t>
            </a:r>
            <a:r>
              <a:rPr lang="en-US" sz="2000" dirty="0"/>
              <a:t>system supply - check proper level </a:t>
            </a:r>
            <a:r>
              <a:rPr lang="en-US" sz="2000" dirty="0" smtClean="0"/>
              <a:t>activating </a:t>
            </a:r>
            <a:r>
              <a:rPr lang="en-US" sz="2000" dirty="0" smtClean="0"/>
              <a:t>switch.</a:t>
            </a:r>
          </a:p>
          <a:p>
            <a:pPr marL="457200" indent="-457200">
              <a:buFont typeface="+mj-lt"/>
              <a:buAutoNum type="alphaLcPeriod"/>
            </a:pPr>
            <a:r>
              <a:rPr lang="en-US" sz="2000" dirty="0" smtClean="0"/>
              <a:t>Manifold </a:t>
            </a:r>
            <a:r>
              <a:rPr lang="en-US" sz="2000" dirty="0"/>
              <a:t>reserve-in-use alarm - test </a:t>
            </a:r>
            <a:r>
              <a:rPr lang="en-US" sz="2000" dirty="0" smtClean="0"/>
              <a:t>proper function </a:t>
            </a:r>
            <a:r>
              <a:rPr lang="en-US" sz="2000" dirty="0"/>
              <a:t>of </a:t>
            </a:r>
            <a:r>
              <a:rPr lang="en-US" sz="2000" dirty="0" smtClean="0"/>
              <a:t>switch.</a:t>
            </a:r>
          </a:p>
          <a:p>
            <a:pPr marL="457200" indent="-457200">
              <a:buFont typeface="+mj-lt"/>
              <a:buAutoNum type="alphaLcPeriod"/>
            </a:pPr>
            <a:r>
              <a:rPr lang="en-US" sz="2000" dirty="0" smtClean="0"/>
              <a:t>Manifold </a:t>
            </a:r>
            <a:r>
              <a:rPr lang="en-US" sz="2000" dirty="0"/>
              <a:t>- test operation of the changeover </a:t>
            </a:r>
            <a:r>
              <a:rPr lang="en-US" sz="2000" dirty="0" smtClean="0"/>
              <a:t>for the </a:t>
            </a:r>
            <a:r>
              <a:rPr lang="en-US" sz="2000" dirty="0"/>
              <a:t>secondary </a:t>
            </a:r>
            <a:r>
              <a:rPr lang="en-US" sz="2000" dirty="0" smtClean="0"/>
              <a:t>supply.</a:t>
            </a:r>
          </a:p>
          <a:p>
            <a:pPr marL="457200" indent="-457200">
              <a:buFont typeface="+mj-lt"/>
              <a:buAutoNum type="alphaLcPeriod"/>
            </a:pPr>
            <a:r>
              <a:rPr lang="en-US" sz="2000" dirty="0" smtClean="0"/>
              <a:t>Pressure </a:t>
            </a:r>
            <a:r>
              <a:rPr lang="en-US" sz="2000" dirty="0"/>
              <a:t>gauges - assure gauges are </a:t>
            </a:r>
            <a:r>
              <a:rPr lang="en-US" sz="2000" dirty="0" smtClean="0"/>
              <a:t>mechanically </a:t>
            </a:r>
            <a:r>
              <a:rPr lang="en-US" sz="2000" dirty="0" smtClean="0"/>
              <a:t>functional.</a:t>
            </a:r>
          </a:p>
          <a:p>
            <a:pPr marL="457200" indent="-457200">
              <a:buFont typeface="+mj-lt"/>
              <a:buAutoNum type="alphaLcPeriod"/>
            </a:pPr>
            <a:r>
              <a:rPr lang="en-US" sz="2000" dirty="0" smtClean="0"/>
              <a:t>Air </a:t>
            </a:r>
            <a:r>
              <a:rPr lang="en-US" sz="2000" dirty="0"/>
              <a:t>compressor - performance </a:t>
            </a:r>
            <a:r>
              <a:rPr lang="en-US" sz="2000" dirty="0" smtClean="0"/>
              <a:t>testing.</a:t>
            </a:r>
          </a:p>
          <a:p>
            <a:pPr marL="457200" indent="-457200">
              <a:buFont typeface="+mj-lt"/>
              <a:buAutoNum type="alphaLcPeriod"/>
            </a:pPr>
            <a:r>
              <a:rPr lang="en-US" sz="2000" dirty="0" smtClean="0"/>
              <a:t>Dew </a:t>
            </a:r>
            <a:r>
              <a:rPr lang="en-US" sz="2000" dirty="0"/>
              <a:t>point and CO monitor - calibrate and </a:t>
            </a:r>
            <a:r>
              <a:rPr lang="en-US" sz="2000" dirty="0" smtClean="0"/>
              <a:t>test  </a:t>
            </a:r>
            <a:r>
              <a:rPr lang="en-US" sz="2000" dirty="0" smtClean="0"/>
              <a:t>operation.</a:t>
            </a:r>
          </a:p>
          <a:p>
            <a:pPr marL="457200" indent="-457200">
              <a:buFont typeface="+mj-lt"/>
              <a:buAutoNum type="alphaLcPeriod"/>
            </a:pPr>
            <a:r>
              <a:rPr lang="en-US" sz="2000" dirty="0" smtClean="0"/>
              <a:t>Maintenance </a:t>
            </a:r>
            <a:r>
              <a:rPr lang="en-US" sz="2000" dirty="0"/>
              <a:t>and periodic testing of the </a:t>
            </a:r>
            <a:r>
              <a:rPr lang="en-US" sz="2000" dirty="0" smtClean="0"/>
              <a:t>bulk system </a:t>
            </a:r>
            <a:r>
              <a:rPr lang="en-US" sz="2000" dirty="0"/>
              <a:t>in conjunction with the bulk gas supplier.</a:t>
            </a:r>
          </a:p>
        </p:txBody>
      </p:sp>
    </p:spTree>
    <p:extLst>
      <p:ext uri="{BB962C8B-B14F-4D97-AF65-F5344CB8AC3E}">
        <p14:creationId xmlns:p14="http://schemas.microsoft.com/office/powerpoint/2010/main" val="338646701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D.3 Minimum Maintenance Schedule</a:t>
            </a:r>
            <a:endParaRPr lang="en-US" dirty="0"/>
          </a:p>
        </p:txBody>
      </p:sp>
      <p:sp>
        <p:nvSpPr>
          <p:cNvPr id="3" name="Content Placeholder 2"/>
          <p:cNvSpPr>
            <a:spLocks noGrp="1"/>
          </p:cNvSpPr>
          <p:nvPr>
            <p:ph idx="1"/>
          </p:nvPr>
        </p:nvSpPr>
        <p:spPr/>
        <p:txBody>
          <a:bodyPr/>
          <a:lstStyle/>
          <a:p>
            <a:pPr marL="0" indent="0">
              <a:buNone/>
            </a:pPr>
            <a:r>
              <a:rPr lang="en-US" sz="2200" dirty="0" smtClean="0"/>
              <a:t>D</a:t>
            </a:r>
            <a:r>
              <a:rPr lang="en-US" sz="2200" dirty="0"/>
              <a:t>.3.6 Periodically</a:t>
            </a:r>
          </a:p>
          <a:p>
            <a:pPr marL="457200" indent="-457200">
              <a:buFont typeface="+mj-lt"/>
              <a:buAutoNum type="alphaLcPeriod"/>
            </a:pPr>
            <a:r>
              <a:rPr lang="en-US" sz="2000" dirty="0" smtClean="0"/>
              <a:t>Shut</a:t>
            </a:r>
            <a:r>
              <a:rPr lang="en-US" sz="2000" dirty="0"/>
              <a:t>-off valves - External leakage </a:t>
            </a:r>
            <a:r>
              <a:rPr lang="en-US" sz="2000" dirty="0" smtClean="0"/>
              <a:t>test.</a:t>
            </a:r>
          </a:p>
          <a:p>
            <a:pPr marL="457200" indent="-457200">
              <a:buFont typeface="+mj-lt"/>
              <a:buAutoNum type="alphaLcPeriod"/>
            </a:pPr>
            <a:r>
              <a:rPr lang="en-US" sz="2000" dirty="0" smtClean="0"/>
              <a:t>Station </a:t>
            </a:r>
            <a:r>
              <a:rPr lang="en-US" sz="2000" dirty="0"/>
              <a:t>outlets and inlets - check for leakage </a:t>
            </a:r>
            <a:r>
              <a:rPr lang="en-US" sz="2000" dirty="0" smtClean="0"/>
              <a:t>and </a:t>
            </a:r>
            <a:r>
              <a:rPr lang="en-US" sz="2000" dirty="0" smtClean="0"/>
              <a:t>flow.</a:t>
            </a:r>
          </a:p>
          <a:p>
            <a:pPr marL="457200" indent="-457200">
              <a:buFont typeface="+mj-lt"/>
              <a:buAutoNum type="alphaLcPeriod"/>
            </a:pPr>
            <a:r>
              <a:rPr lang="en-US" sz="2000" dirty="0" smtClean="0"/>
              <a:t>Calibration </a:t>
            </a:r>
            <a:r>
              <a:rPr lang="en-US" sz="2000" dirty="0"/>
              <a:t>of pressure gauges</a:t>
            </a:r>
          </a:p>
        </p:txBody>
      </p:sp>
    </p:spTree>
    <p:extLst>
      <p:ext uri="{BB962C8B-B14F-4D97-AF65-F5344CB8AC3E}">
        <p14:creationId xmlns:p14="http://schemas.microsoft.com/office/powerpoint/2010/main" val="28833255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121</TotalTime>
  <Words>875</Words>
  <Application>Microsoft Macintosh PowerPoint</Application>
  <PresentationFormat>On-screen Show (4:3)</PresentationFormat>
  <Paragraphs>93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Med Gas Survey:  Top Items Found  Presented By: Larry Schutt, ASSE 6020,6030,6035,6040 Medical Gas Technical Services</vt:lpstr>
      <vt:lpstr>What is a Medical Gas Survey</vt:lpstr>
      <vt:lpstr>Series 6000 • Annex D</vt:lpstr>
      <vt:lpstr>D.3 Minimum Maintenance Schedule</vt:lpstr>
      <vt:lpstr>D.3 Minimum Maintenance Schedule</vt:lpstr>
      <vt:lpstr>D.3 Minimum Maintenance Schedule</vt:lpstr>
      <vt:lpstr>D.3 Minimum Maintenance Schedule</vt:lpstr>
      <vt:lpstr>D.3 Minimum Maintenance Schedule</vt:lpstr>
      <vt:lpstr>D.3 Minimum Maintenance Schedule</vt:lpstr>
      <vt:lpstr>D.5 Test Procedures</vt:lpstr>
      <vt:lpstr>Labeling</vt:lpstr>
      <vt:lpstr>Alarms labeled for Air, but they monitor O2</vt:lpstr>
      <vt:lpstr>Air label over O2 label, it was O2 not Med Air</vt:lpstr>
      <vt:lpstr>Abbreviations for room number lead to missed rooms </vt:lpstr>
      <vt:lpstr>Source valve with no gas specific label </vt:lpstr>
      <vt:lpstr>Proper pipe labeling</vt:lpstr>
      <vt:lpstr>Proper source valve label</vt:lpstr>
      <vt:lpstr>PowerPoint Presentation</vt:lpstr>
      <vt:lpstr>Contact Information</vt:lpstr>
    </vt:vector>
  </TitlesOfParts>
  <Company>MGTS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Med Gas Survey: Top Items Found </dc:title>
  <dc:creator>Larry Schutt</dc:creator>
  <cp:lastModifiedBy>CPGMGT#4 Miller</cp:lastModifiedBy>
  <cp:revision>13</cp:revision>
  <dcterms:created xsi:type="dcterms:W3CDTF">2015-09-08T20:22:04Z</dcterms:created>
  <dcterms:modified xsi:type="dcterms:W3CDTF">2015-09-11T13:50:50Z</dcterms:modified>
</cp:coreProperties>
</file>