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68" r:id="rId15"/>
    <p:sldId id="276" r:id="rId16"/>
    <p:sldId id="280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</p:sldIdLst>
  <p:sldSz cx="14630400" cy="8229600"/>
  <p:notesSz cx="9296400" cy="70104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4660"/>
  </p:normalViewPr>
  <p:slideViewPr>
    <p:cSldViewPr>
      <p:cViewPr>
        <p:scale>
          <a:sx n="100" d="100"/>
          <a:sy n="100" d="100"/>
        </p:scale>
        <p:origin x="-552" y="28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54E9D-8E2B-4888-8F56-5BF6523AA893}" type="datetimeFigureOut">
              <a:rPr lang="en-US" smtClean="0"/>
              <a:t>2/2/2015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D4C12-8C90-487C-B553-A2D4512260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4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D4C12-8C90-487C-B553-A2D4512260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5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5FC-00F2-4A64-B5FC-555A53570DFC}" type="datetimeFigureOut">
              <a:rPr lang="en-US" smtClean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75F-A5AD-40C9-AF0A-F54BE6FDF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8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5FC-00F2-4A64-B5FC-555A53570DFC}" type="datetimeFigureOut">
              <a:rPr lang="en-US" smtClean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75F-A5AD-40C9-AF0A-F54BE6FDF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5FC-00F2-4A64-B5FC-555A53570DFC}" type="datetimeFigureOut">
              <a:rPr lang="en-US" smtClean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75F-A5AD-40C9-AF0A-F54BE6FDF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0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5FC-00F2-4A64-B5FC-555A53570DFC}" type="datetimeFigureOut">
              <a:rPr lang="en-US" smtClean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75F-A5AD-40C9-AF0A-F54BE6FDF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2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5FC-00F2-4A64-B5FC-555A53570DFC}" type="datetimeFigureOut">
              <a:rPr lang="en-US" smtClean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75F-A5AD-40C9-AF0A-F54BE6FDF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8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5FC-00F2-4A64-B5FC-555A53570DFC}" type="datetimeFigureOut">
              <a:rPr lang="en-US" smtClean="0"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75F-A5AD-40C9-AF0A-F54BE6FDF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1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5FC-00F2-4A64-B5FC-555A53570DFC}" type="datetimeFigureOut">
              <a:rPr lang="en-US" smtClean="0"/>
              <a:t>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75F-A5AD-40C9-AF0A-F54BE6FDF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6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5FC-00F2-4A64-B5FC-555A53570DFC}" type="datetimeFigureOut">
              <a:rPr lang="en-US" smtClean="0"/>
              <a:t>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75F-A5AD-40C9-AF0A-F54BE6FDF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9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5FC-00F2-4A64-B5FC-555A53570DFC}" type="datetimeFigureOut">
              <a:rPr lang="en-US" smtClean="0"/>
              <a:t>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75F-A5AD-40C9-AF0A-F54BE6FDF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9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5FC-00F2-4A64-B5FC-555A53570DFC}" type="datetimeFigureOut">
              <a:rPr lang="en-US" smtClean="0"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75F-A5AD-40C9-AF0A-F54BE6FDF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3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B5FC-00F2-4A64-B5FC-555A53570DFC}" type="datetimeFigureOut">
              <a:rPr lang="en-US" smtClean="0"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75F-A5AD-40C9-AF0A-F54BE6FDF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1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S:\MKT_Share\Photo Resources\Project Photos\Healthcare\COE Offutt AFB Ehrling Bergquist Med Clinic_Bellevue_NE\Pro_Bob Greenspan_Phase II\Offutt AFB Clinic_I_H_Lobby_low res.jpg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6" t="16393" r="27687" b="71330"/>
          <a:stretch/>
        </p:blipFill>
        <p:spPr bwMode="auto">
          <a:xfrm>
            <a:off x="9914082" y="-128270"/>
            <a:ext cx="470361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3200400"/>
            <a:ext cx="13167360" cy="415099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911B5FC-00F2-4A64-B5FC-555A53570DFC}" type="datetimeFigureOut">
              <a:rPr lang="en-US" smtClean="0"/>
              <a:pPr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9A9775F-A5AD-40C9-AF0A-F54BE6FDFC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S:\MKT_Share\Photo Resources\Project Photos\Healthcare\Salina Regional Health Ctr_Salina_KS\Pro_Spillers\SRMC_Exterior_ER_Entrance_low res.jpg"/>
          <p:cNvPicPr>
            <a:picLocks noChangeAspect="1" noChangeArrowheads="1"/>
          </p:cNvPicPr>
          <p:nvPr userDrawn="1"/>
        </p:nvPicPr>
        <p:blipFill rotWithShape="1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250"/>
          <a:stretch/>
        </p:blipFill>
        <p:spPr bwMode="auto">
          <a:xfrm>
            <a:off x="0" y="-128270"/>
            <a:ext cx="1968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MKT_Share\Photo Resources\Project Photos\Healthcare\Barton County Memorial Replacement Hospital_Lamar_MO\Barton Co Mem Rep Hospital_int info cntr_low res.jpg"/>
          <p:cNvPicPr>
            <a:picLocks noChangeAspect="1" noChangeArrowheads="1"/>
          </p:cNvPicPr>
          <p:nvPr userDrawn="1"/>
        </p:nvPicPr>
        <p:blipFill rotWithShape="1"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25277" r="19792" b="45556"/>
          <a:stretch/>
        </p:blipFill>
        <p:spPr bwMode="auto">
          <a:xfrm>
            <a:off x="6604000" y="-152400"/>
            <a:ext cx="2521579" cy="16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MKT_Share\Photo Resources\Project Photos\Healthcare\Sanford Moorhead Clinic_Fargo_ND\PRO_Paul Crosby\Sanford Moorhead Clinic_I_H_Pharmacy_low res.jpg"/>
          <p:cNvPicPr>
            <a:picLocks noChangeAspect="1" noChangeArrowheads="1"/>
          </p:cNvPicPr>
          <p:nvPr userDrawn="1"/>
        </p:nvPicPr>
        <p:blipFill rotWithShape="1"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7" r="30878" b="72258"/>
          <a:stretch/>
        </p:blipFill>
        <p:spPr bwMode="auto">
          <a:xfrm>
            <a:off x="9067800" y="-152400"/>
            <a:ext cx="2197100" cy="16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MKT_Share\Photo Resources\Project Photos\Healthcare\Community Memorial Healthcare_Marysville_KS\Pro_Bob Greenspan\Community Memorial_I_H_Exam_low res.jpg"/>
          <p:cNvPicPr>
            <a:picLocks noChangeAspect="1" noChangeArrowheads="1"/>
          </p:cNvPicPr>
          <p:nvPr userDrawn="1"/>
        </p:nvPicPr>
        <p:blipFill rotWithShape="1"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10127" r="77431" b="56887"/>
          <a:stretch/>
        </p:blipFill>
        <p:spPr bwMode="auto">
          <a:xfrm>
            <a:off x="5410200" y="-152400"/>
            <a:ext cx="1193801" cy="162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:\MKT_Share\Photo Resources\Project Photos\Healthcare\COE Offutt AFB Ehrling Bergquist Med Clinic_Bellevue_NE\Pro_Bob Greenspan_Phase II\Offutt AFB Clinic_I_H_Lobby_low res.jpg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t="10069" r="59558" b="66140"/>
          <a:stretch/>
        </p:blipFill>
        <p:spPr bwMode="auto">
          <a:xfrm>
            <a:off x="1968500" y="-152400"/>
            <a:ext cx="3454400" cy="16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447800"/>
            <a:ext cx="146304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-12700" y="8229600"/>
            <a:ext cx="146304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12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9829800" cy="249174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Hospital Department </a:t>
            </a:r>
            <a:br>
              <a:rPr lang="en-US" sz="6000" b="1" dirty="0" smtClean="0">
                <a:solidFill>
                  <a:schemeClr val="tx2"/>
                </a:solidFill>
              </a:rPr>
            </a:br>
            <a:r>
              <a:rPr lang="en-US" sz="6000" b="1" dirty="0" smtClean="0">
                <a:solidFill>
                  <a:schemeClr val="tx2"/>
                </a:solidFill>
              </a:rPr>
              <a:t>Renovation Unit Costs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649938"/>
            <a:ext cx="10241280" cy="21031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Colby Vetter</a:t>
            </a:r>
          </a:p>
          <a:p>
            <a:pPr algn="l"/>
            <a:r>
              <a:rPr lang="en-US" dirty="0" smtClean="0"/>
              <a:t>Senior Estimator</a:t>
            </a:r>
          </a:p>
          <a:p>
            <a:pPr algn="l"/>
            <a:r>
              <a:rPr lang="en-US" dirty="0" smtClean="0"/>
              <a:t>JE Dunn Construction</a:t>
            </a:r>
            <a:endParaRPr lang="en-US" dirty="0"/>
          </a:p>
        </p:txBody>
      </p:sp>
      <p:pic>
        <p:nvPicPr>
          <p:cNvPr id="1026" name="Picture 2" descr="S:\MKT_Share\Photo Resources\NON Projects\00 Stock Photography - LICENSED USERS ONLY\medical\healthcare  - hospital\Hospital_wayfinding_list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t="6410" r="7193"/>
          <a:stretch/>
        </p:blipFill>
        <p:spPr bwMode="auto">
          <a:xfrm>
            <a:off x="457200" y="1676400"/>
            <a:ext cx="3886200" cy="5972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628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13167360" cy="1371600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tx2"/>
                </a:solidFill>
              </a:rPr>
              <a:t>Departments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13167360" cy="415099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Waiting Room Spaces - $95 - $125 / SF</a:t>
            </a:r>
            <a:endParaRPr lang="en-US" b="1" dirty="0"/>
          </a:p>
          <a:p>
            <a:pPr lvl="1"/>
            <a:r>
              <a:rPr lang="en-US" dirty="0" smtClean="0"/>
              <a:t>Level of Finishes</a:t>
            </a:r>
          </a:p>
          <a:p>
            <a:pPr lvl="2"/>
            <a:r>
              <a:rPr lang="en-US" dirty="0" smtClean="0"/>
              <a:t>Similar to Lobby</a:t>
            </a:r>
          </a:p>
          <a:p>
            <a:pPr lvl="1"/>
            <a:r>
              <a:rPr lang="en-US" dirty="0" smtClean="0"/>
              <a:t>Support Spaces – Nourishment, Quiet Rooms</a:t>
            </a:r>
          </a:p>
          <a:p>
            <a:pPr lvl="1"/>
            <a:r>
              <a:rPr lang="en-US" dirty="0" smtClean="0"/>
              <a:t>Millwork &amp; Casework</a:t>
            </a:r>
          </a:p>
          <a:p>
            <a:pPr lvl="1"/>
            <a:r>
              <a:rPr lang="en-US" dirty="0" smtClean="0"/>
              <a:t>Controlled Access</a:t>
            </a:r>
          </a:p>
          <a:p>
            <a:pPr lvl="1"/>
            <a:r>
              <a:rPr lang="en-US" dirty="0" smtClean="0"/>
              <a:t>Sound System &amp; Public Address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32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13167360" cy="1133474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tx2"/>
                </a:solidFill>
              </a:rPr>
              <a:t>Departments</a:t>
            </a:r>
            <a:endParaRPr lang="en-US" sz="57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13167360" cy="59797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Exam &amp; Clinic Spaces - </a:t>
            </a:r>
            <a:r>
              <a:rPr lang="en-US" sz="3200" dirty="0" smtClean="0"/>
              <a:t>$145- $180 / SF</a:t>
            </a:r>
          </a:p>
          <a:p>
            <a:pPr lvl="1"/>
            <a:r>
              <a:rPr lang="en-US" sz="2800" dirty="0" smtClean="0"/>
              <a:t>Density of Partitions – Sound Control</a:t>
            </a:r>
          </a:p>
          <a:p>
            <a:pPr lvl="1"/>
            <a:r>
              <a:rPr lang="en-US" sz="2800" dirty="0" smtClean="0"/>
              <a:t>Level of Finish</a:t>
            </a:r>
          </a:p>
          <a:p>
            <a:pPr lvl="2"/>
            <a:r>
              <a:rPr lang="en-US" sz="2800" dirty="0" smtClean="0"/>
              <a:t>Sheet Vinyl vs Carpet &amp; VCT</a:t>
            </a:r>
          </a:p>
          <a:p>
            <a:pPr lvl="1"/>
            <a:r>
              <a:rPr lang="en-US" sz="2800" dirty="0" smtClean="0"/>
              <a:t>Level of Casework – Typ. Rooms, Nurse Stations</a:t>
            </a:r>
          </a:p>
          <a:p>
            <a:pPr lvl="2"/>
            <a:r>
              <a:rPr lang="en-US" sz="2800" dirty="0" smtClean="0"/>
              <a:t>Extent of Blocking &amp; Backing</a:t>
            </a:r>
          </a:p>
          <a:p>
            <a:pPr lvl="1"/>
            <a:r>
              <a:rPr lang="en-US" sz="2800" dirty="0" smtClean="0"/>
              <a:t>Specialties – Wall Protection, Curtain Track, B.A.</a:t>
            </a:r>
          </a:p>
          <a:p>
            <a:pPr lvl="1"/>
            <a:r>
              <a:rPr lang="en-US" sz="2800" dirty="0" smtClean="0"/>
              <a:t>Toilet Count – Dependent on Clinic Type</a:t>
            </a:r>
          </a:p>
          <a:p>
            <a:pPr lvl="1"/>
            <a:r>
              <a:rPr lang="en-US" sz="2800" dirty="0" smtClean="0"/>
              <a:t>V&amp;D &amp; Equipment Power Requirements</a:t>
            </a:r>
          </a:p>
          <a:p>
            <a:pPr lvl="1"/>
            <a:r>
              <a:rPr lang="en-US" sz="2800" dirty="0" smtClean="0"/>
              <a:t>Special Systems – Nurse Call, Access Control</a:t>
            </a:r>
          </a:p>
          <a:p>
            <a:pPr lvl="1"/>
            <a:r>
              <a:rPr lang="en-US" sz="2800" dirty="0" smtClean="0"/>
              <a:t>Configuration</a:t>
            </a:r>
          </a:p>
          <a:p>
            <a:pPr lvl="1"/>
            <a:endParaRPr lang="en-US" dirty="0"/>
          </a:p>
        </p:txBody>
      </p:sp>
      <p:pic>
        <p:nvPicPr>
          <p:cNvPr id="5122" name="Picture 2" descr="S:\MKT_Share\Photo Resources\Project Photos\Healthcare\CHI_Health St. Marys Community Hospital_Nebraska City_NE\Pro_Mike Peck_2014\CHI St Marys_I_H_Clinic_low 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0" y="3886200"/>
            <a:ext cx="3790950" cy="303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282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1316736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Exam Room Double Door Configuration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43200"/>
            <a:ext cx="4986338" cy="4986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42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1316736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Departments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0"/>
            <a:ext cx="9372600" cy="5562600"/>
          </a:xfrm>
        </p:spPr>
        <p:txBody>
          <a:bodyPr>
            <a:noAutofit/>
          </a:bodyPr>
          <a:lstStyle/>
          <a:p>
            <a:r>
              <a:rPr lang="en-US" sz="3200" b="1" dirty="0"/>
              <a:t>Emergency Department - </a:t>
            </a:r>
            <a:r>
              <a:rPr lang="en-US" sz="3200" b="1" dirty="0" smtClean="0"/>
              <a:t>$255- $315 </a:t>
            </a:r>
            <a:r>
              <a:rPr lang="en-US" sz="3200" b="1" dirty="0"/>
              <a:t>/ </a:t>
            </a:r>
            <a:r>
              <a:rPr lang="en-US" sz="3200" b="1" dirty="0" smtClean="0"/>
              <a:t>SF</a:t>
            </a:r>
            <a:endParaRPr lang="en-US" sz="2000" b="1" dirty="0"/>
          </a:p>
          <a:p>
            <a:pPr lvl="1"/>
            <a:r>
              <a:rPr lang="en-US" sz="2000" dirty="0"/>
              <a:t>Specialty Doors</a:t>
            </a:r>
          </a:p>
          <a:p>
            <a:pPr lvl="2"/>
            <a:r>
              <a:rPr lang="en-US" sz="1800" dirty="0"/>
              <a:t>Sliding Entry</a:t>
            </a:r>
          </a:p>
          <a:p>
            <a:pPr lvl="2"/>
            <a:r>
              <a:rPr lang="en-US" sz="1800" dirty="0"/>
              <a:t>Telescoping ED - </a:t>
            </a:r>
            <a:r>
              <a:rPr lang="en-US" sz="1800" dirty="0" smtClean="0"/>
              <a:t>$4,500-$5,000/ Set</a:t>
            </a:r>
          </a:p>
          <a:p>
            <a:pPr lvl="2"/>
            <a:r>
              <a:rPr lang="en-US" sz="1800" dirty="0" smtClean="0"/>
              <a:t>Auto Operators  - $2,500-$3,000/Set</a:t>
            </a:r>
            <a:endParaRPr lang="en-US" sz="1800" dirty="0"/>
          </a:p>
          <a:p>
            <a:pPr lvl="1"/>
            <a:r>
              <a:rPr lang="en-US" sz="2000" dirty="0"/>
              <a:t>Cleanable </a:t>
            </a:r>
            <a:r>
              <a:rPr lang="en-US" sz="2000" dirty="0" smtClean="0"/>
              <a:t>Surfaces</a:t>
            </a:r>
            <a:endParaRPr lang="en-US" sz="2000" dirty="0"/>
          </a:p>
          <a:p>
            <a:pPr lvl="2"/>
            <a:r>
              <a:rPr lang="en-US" sz="1800" dirty="0"/>
              <a:t>Hardened Ceiling – GWB vs ATC</a:t>
            </a:r>
          </a:p>
          <a:p>
            <a:pPr lvl="2"/>
            <a:r>
              <a:rPr lang="en-US" sz="1800" dirty="0"/>
              <a:t>Epoxy Paint, Sheet Vinyl/Epoxy Floors</a:t>
            </a:r>
          </a:p>
          <a:p>
            <a:pPr lvl="2"/>
            <a:r>
              <a:rPr lang="en-US" sz="1800" dirty="0"/>
              <a:t>Specialties – Wall Protection/B.A./</a:t>
            </a:r>
            <a:r>
              <a:rPr lang="en-US" sz="1800" dirty="0" smtClean="0"/>
              <a:t>CCT/Rails</a:t>
            </a:r>
          </a:p>
          <a:p>
            <a:pPr lvl="1"/>
            <a:r>
              <a:rPr lang="en-US" sz="2000" dirty="0" smtClean="0"/>
              <a:t>Decontamination – Shower &amp; Collector</a:t>
            </a:r>
            <a:endParaRPr lang="en-US" sz="2000" dirty="0"/>
          </a:p>
          <a:p>
            <a:pPr lvl="1"/>
            <a:r>
              <a:rPr lang="en-US" sz="2000" dirty="0"/>
              <a:t>Ceiling-Mounted Equipment – </a:t>
            </a:r>
            <a:r>
              <a:rPr lang="en-US" sz="2000" dirty="0" smtClean="0"/>
              <a:t>Bracing</a:t>
            </a:r>
          </a:p>
          <a:p>
            <a:pPr lvl="1"/>
            <a:r>
              <a:rPr lang="en-US" sz="2000" dirty="0" smtClean="0"/>
              <a:t>Headwalls &amp; Med Gas</a:t>
            </a:r>
            <a:endParaRPr lang="en-US" sz="2000" dirty="0"/>
          </a:p>
          <a:p>
            <a:pPr lvl="1"/>
            <a:r>
              <a:rPr lang="en-US" sz="2000" dirty="0"/>
              <a:t>Phased Construction </a:t>
            </a:r>
            <a:r>
              <a:rPr lang="en-US" sz="2000" dirty="0" smtClean="0"/>
              <a:t>- </a:t>
            </a:r>
            <a:r>
              <a:rPr lang="en-US" sz="2000" dirty="0"/>
              <a:t>Must Remain Operational</a:t>
            </a:r>
          </a:p>
          <a:p>
            <a:pPr lvl="1"/>
            <a:r>
              <a:rPr lang="en-US" sz="2000" dirty="0"/>
              <a:t>Temporary Entry/Locations</a:t>
            </a:r>
          </a:p>
          <a:p>
            <a:pPr lvl="1"/>
            <a:r>
              <a:rPr lang="en-US" sz="2000" dirty="0"/>
              <a:t>Emergency </a:t>
            </a:r>
            <a:r>
              <a:rPr lang="en-US" sz="2000" dirty="0" smtClean="0"/>
              <a:t>Power </a:t>
            </a:r>
            <a:endParaRPr lang="en-US" sz="2000" dirty="0"/>
          </a:p>
        </p:txBody>
      </p:sp>
      <p:pic>
        <p:nvPicPr>
          <p:cNvPr id="5122" name="Picture 2" descr="S:\MKT_Share\Photo Resources\Project Photos\Healthcare\Memorial Hospital Sweetwater_Rock Springs_WY\Sweetwater Memorial 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r="13926"/>
          <a:stretch/>
        </p:blipFill>
        <p:spPr bwMode="auto">
          <a:xfrm>
            <a:off x="8870950" y="3581400"/>
            <a:ext cx="5372100" cy="430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816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13167360" cy="1371600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tx2"/>
                </a:solidFill>
              </a:rPr>
              <a:t>Departments</a:t>
            </a:r>
            <a:endParaRPr lang="en-US" sz="57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13167360" cy="5257800"/>
          </a:xfrm>
        </p:spPr>
        <p:txBody>
          <a:bodyPr>
            <a:normAutofit fontScale="25000" lnSpcReduction="20000"/>
          </a:bodyPr>
          <a:lstStyle/>
          <a:p>
            <a:r>
              <a:rPr lang="en-US" sz="14400" b="1" dirty="0"/>
              <a:t>Patient Rooms - </a:t>
            </a:r>
            <a:r>
              <a:rPr lang="en-US" sz="14400" b="1" dirty="0" smtClean="0"/>
              <a:t>$210 </a:t>
            </a:r>
            <a:r>
              <a:rPr lang="en-US" sz="14400" b="1" dirty="0"/>
              <a:t>- </a:t>
            </a:r>
            <a:r>
              <a:rPr lang="en-US" sz="14400" b="1" dirty="0" smtClean="0"/>
              <a:t>$268 </a:t>
            </a:r>
            <a:r>
              <a:rPr lang="en-US" sz="14400" b="1" dirty="0"/>
              <a:t>/ </a:t>
            </a:r>
            <a:r>
              <a:rPr lang="en-US" sz="14400" b="1" dirty="0" smtClean="0"/>
              <a:t>SF</a:t>
            </a:r>
            <a:endParaRPr lang="en-US" sz="6400" b="1" dirty="0"/>
          </a:p>
          <a:p>
            <a:pPr lvl="1"/>
            <a:r>
              <a:rPr lang="en-US" sz="6400" dirty="0" smtClean="0"/>
              <a:t>Level </a:t>
            </a:r>
            <a:r>
              <a:rPr lang="en-US" sz="6400" dirty="0"/>
              <a:t>of </a:t>
            </a:r>
            <a:r>
              <a:rPr lang="en-US" sz="6400" dirty="0" smtClean="0"/>
              <a:t>Finish – Med-Surg to ICU rooms</a:t>
            </a:r>
            <a:endParaRPr lang="en-US" sz="6400" dirty="0"/>
          </a:p>
          <a:p>
            <a:pPr lvl="2"/>
            <a:r>
              <a:rPr lang="en-US" sz="6400" dirty="0"/>
              <a:t>Sheet Vinyl </a:t>
            </a:r>
            <a:r>
              <a:rPr lang="en-US" sz="6400" dirty="0" smtClean="0"/>
              <a:t>Flooring at Rooms</a:t>
            </a:r>
          </a:p>
          <a:p>
            <a:pPr lvl="2"/>
            <a:r>
              <a:rPr lang="en-US" sz="6400" dirty="0" smtClean="0"/>
              <a:t>Core Areas</a:t>
            </a:r>
            <a:endParaRPr lang="en-US" sz="6400" dirty="0"/>
          </a:p>
          <a:p>
            <a:pPr lvl="1"/>
            <a:r>
              <a:rPr lang="en-US" sz="6400" dirty="0"/>
              <a:t>Millwork</a:t>
            </a:r>
          </a:p>
          <a:p>
            <a:pPr lvl="2"/>
            <a:r>
              <a:rPr lang="en-US" sz="6400" dirty="0"/>
              <a:t>Headwalls &amp; Footwalls</a:t>
            </a:r>
          </a:p>
          <a:p>
            <a:pPr lvl="2"/>
            <a:r>
              <a:rPr lang="en-US" sz="6400" dirty="0"/>
              <a:t>Storage Cabinets</a:t>
            </a:r>
          </a:p>
          <a:p>
            <a:pPr lvl="2"/>
            <a:r>
              <a:rPr lang="en-US" sz="6400" dirty="0"/>
              <a:t>Countertops &amp; Workspaces</a:t>
            </a:r>
          </a:p>
          <a:p>
            <a:pPr lvl="2"/>
            <a:r>
              <a:rPr lang="en-US" sz="6400" dirty="0"/>
              <a:t>Solid Surface Material (SSM) Tops</a:t>
            </a:r>
          </a:p>
          <a:p>
            <a:pPr lvl="2"/>
            <a:r>
              <a:rPr lang="en-US" sz="6400" dirty="0"/>
              <a:t>Nurse Stations &amp; Support Area Casework</a:t>
            </a:r>
          </a:p>
          <a:p>
            <a:pPr lvl="1"/>
            <a:r>
              <a:rPr lang="en-US" sz="6400" dirty="0" smtClean="0"/>
              <a:t>Specialties </a:t>
            </a:r>
            <a:r>
              <a:rPr lang="en-US" sz="6400" dirty="0"/>
              <a:t>– B.A., Wall </a:t>
            </a:r>
            <a:r>
              <a:rPr lang="en-US" sz="6400" dirty="0" smtClean="0"/>
              <a:t>Protection, Rails, Patient Lifts (Support)</a:t>
            </a:r>
            <a:endParaRPr lang="en-US" sz="6400" dirty="0"/>
          </a:p>
          <a:p>
            <a:pPr lvl="1"/>
            <a:r>
              <a:rPr lang="en-US" sz="6400" dirty="0"/>
              <a:t>Pneumatic Tube Stations</a:t>
            </a:r>
          </a:p>
          <a:p>
            <a:pPr lvl="1"/>
            <a:r>
              <a:rPr lang="en-US" sz="6400" dirty="0"/>
              <a:t>Restrooms</a:t>
            </a:r>
          </a:p>
          <a:p>
            <a:pPr lvl="2"/>
            <a:r>
              <a:rPr lang="en-US" sz="6400" dirty="0" smtClean="0"/>
              <a:t>Double Bed to Single Bed Rooms</a:t>
            </a:r>
          </a:p>
          <a:p>
            <a:pPr lvl="2"/>
            <a:r>
              <a:rPr lang="en-US" sz="6400" dirty="0" smtClean="0"/>
              <a:t>ICU May or May Not Include a Restroom</a:t>
            </a:r>
            <a:endParaRPr lang="en-US" sz="6400" dirty="0"/>
          </a:p>
          <a:p>
            <a:pPr lvl="2"/>
            <a:r>
              <a:rPr lang="en-US" sz="6400" dirty="0"/>
              <a:t>Underfloor Piping</a:t>
            </a:r>
          </a:p>
          <a:p>
            <a:pPr lvl="1"/>
            <a:r>
              <a:rPr lang="en-US" sz="6400" dirty="0"/>
              <a:t>Medical Gas Outlets</a:t>
            </a:r>
          </a:p>
          <a:p>
            <a:pPr lvl="1"/>
            <a:r>
              <a:rPr lang="en-US" sz="6400" dirty="0"/>
              <a:t>Special Systems &amp; Emergency Power</a:t>
            </a:r>
          </a:p>
          <a:p>
            <a:pPr lvl="2"/>
            <a:r>
              <a:rPr lang="en-US" sz="6400" dirty="0"/>
              <a:t>Infant Alarm Systems at Neonatal Floors</a:t>
            </a:r>
            <a:r>
              <a:rPr lang="en-US" sz="6400" dirty="0" smtClean="0"/>
              <a:t>.</a:t>
            </a:r>
          </a:p>
          <a:p>
            <a:pPr lvl="2"/>
            <a:r>
              <a:rPr lang="en-US" sz="6400" dirty="0" smtClean="0"/>
              <a:t>Controlled Access, Nurse Call, V&amp;D</a:t>
            </a:r>
            <a:endParaRPr lang="en-US" sz="6400" dirty="0"/>
          </a:p>
          <a:p>
            <a:pPr lvl="1"/>
            <a:endParaRPr lang="en-US" dirty="0" smtClean="0"/>
          </a:p>
        </p:txBody>
      </p:sp>
      <p:pic>
        <p:nvPicPr>
          <p:cNvPr id="13314" name="Picture 2" descr="S:\MKT_Share\Photo Resources\Project Photos\Healthcare\St Francis Med Ctr_Grand Island_NE\St_Francis_Int_Patient_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059490"/>
            <a:ext cx="5426260" cy="480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272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13167360" cy="1371600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tx2"/>
                </a:solidFill>
              </a:rPr>
              <a:t>Departments</a:t>
            </a:r>
            <a:endParaRPr lang="en-US" sz="57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1316736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dirty="0"/>
              <a:t>Behavioral Units - </a:t>
            </a:r>
            <a:r>
              <a:rPr lang="en-US" sz="5100" b="1" dirty="0" smtClean="0"/>
              <a:t>$230- $260 </a:t>
            </a:r>
            <a:r>
              <a:rPr lang="en-US" sz="5100" b="1" dirty="0"/>
              <a:t>/ </a:t>
            </a:r>
            <a:r>
              <a:rPr lang="en-US" sz="5100" b="1" dirty="0" smtClean="0"/>
              <a:t>SF</a:t>
            </a:r>
            <a:endParaRPr lang="en-US" dirty="0"/>
          </a:p>
          <a:p>
            <a:pPr lvl="1"/>
            <a:r>
              <a:rPr lang="en-US" sz="4400" dirty="0" smtClean="0"/>
              <a:t>“</a:t>
            </a:r>
            <a:r>
              <a:rPr lang="en-US" sz="5100" dirty="0" smtClean="0"/>
              <a:t>Hardened” Space – Patient/Staff Protection</a:t>
            </a:r>
          </a:p>
          <a:p>
            <a:pPr lvl="2"/>
            <a:r>
              <a:rPr lang="en-US" sz="3800" dirty="0" smtClean="0"/>
              <a:t>Reinforced Partitions-Plywood, Fiberglass</a:t>
            </a:r>
          </a:p>
          <a:p>
            <a:pPr lvl="2"/>
            <a:r>
              <a:rPr lang="en-US" sz="3800" dirty="0" smtClean="0"/>
              <a:t>Shatterproof Barrier at Exterior Windows</a:t>
            </a:r>
          </a:p>
          <a:p>
            <a:pPr lvl="2"/>
            <a:r>
              <a:rPr lang="en-US" sz="3800" dirty="0" smtClean="0"/>
              <a:t>Vandal-Proof Specialties</a:t>
            </a:r>
          </a:p>
          <a:p>
            <a:pPr lvl="2"/>
            <a:r>
              <a:rPr lang="en-US" sz="3800" dirty="0" smtClean="0"/>
              <a:t>Hard Ceilings – Drywall</a:t>
            </a:r>
          </a:p>
          <a:p>
            <a:pPr lvl="1"/>
            <a:r>
              <a:rPr lang="en-US" sz="5100" dirty="0" smtClean="0"/>
              <a:t>Monitoring Systems</a:t>
            </a:r>
          </a:p>
          <a:p>
            <a:pPr lvl="1"/>
            <a:r>
              <a:rPr lang="en-US" sz="5100" dirty="0" smtClean="0"/>
              <a:t>Specialty Access Door Systems – Wicket Door System</a:t>
            </a:r>
          </a:p>
          <a:p>
            <a:pPr lvl="1"/>
            <a:r>
              <a:rPr lang="en-US" sz="5100" dirty="0" smtClean="0"/>
              <a:t>Controlled Access</a:t>
            </a:r>
          </a:p>
          <a:p>
            <a:pPr lvl="1"/>
            <a:r>
              <a:rPr lang="en-US" sz="5100" dirty="0" smtClean="0"/>
              <a:t>Temporary Facilities</a:t>
            </a:r>
          </a:p>
          <a:p>
            <a:pPr lvl="2"/>
            <a:r>
              <a:rPr lang="en-US" sz="3800" dirty="0" smtClean="0"/>
              <a:t>Hardened Temporary Walls</a:t>
            </a:r>
          </a:p>
          <a:p>
            <a:pPr lvl="2"/>
            <a:r>
              <a:rPr lang="en-US" sz="3800" dirty="0" smtClean="0"/>
              <a:t>Phased</a:t>
            </a:r>
          </a:p>
          <a:p>
            <a:pPr lvl="2"/>
            <a:r>
              <a:rPr lang="en-US" sz="3800" dirty="0" smtClean="0"/>
              <a:t>Additional Construction Manpower – Security Watch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4366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986" y="1524000"/>
            <a:ext cx="1316736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Behavioral Unit “Wicket” Door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773679"/>
            <a:ext cx="4968240" cy="4968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26" y="2819400"/>
            <a:ext cx="4893464" cy="4893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45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13167360" cy="1371600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tx2"/>
                </a:solidFill>
              </a:rPr>
              <a:t>Departments</a:t>
            </a:r>
            <a:endParaRPr lang="en-US" sz="57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9144000" cy="5257800"/>
          </a:xfrm>
        </p:spPr>
        <p:txBody>
          <a:bodyPr>
            <a:normAutofit fontScale="32500" lnSpcReduction="20000"/>
          </a:bodyPr>
          <a:lstStyle/>
          <a:p>
            <a:r>
              <a:rPr lang="en-US" sz="11100" b="1" dirty="0"/>
              <a:t>Surgery Department - </a:t>
            </a:r>
            <a:r>
              <a:rPr lang="en-US" sz="11100" b="1" dirty="0" smtClean="0"/>
              <a:t>$260 </a:t>
            </a:r>
            <a:r>
              <a:rPr lang="en-US" sz="11100" b="1" dirty="0"/>
              <a:t>– </a:t>
            </a:r>
            <a:r>
              <a:rPr lang="en-US" sz="11100" b="1" dirty="0" smtClean="0"/>
              <a:t>$360 </a:t>
            </a:r>
            <a:r>
              <a:rPr lang="en-US" sz="11100" b="1" dirty="0"/>
              <a:t>/ </a:t>
            </a:r>
            <a:r>
              <a:rPr lang="en-US" sz="11100" b="1" dirty="0" smtClean="0"/>
              <a:t>SF</a:t>
            </a:r>
            <a:endParaRPr lang="en-US" sz="7400" dirty="0"/>
          </a:p>
          <a:p>
            <a:pPr lvl="1"/>
            <a:r>
              <a:rPr lang="en-US" sz="6200" dirty="0" smtClean="0"/>
              <a:t>Finishes</a:t>
            </a:r>
          </a:p>
          <a:p>
            <a:pPr lvl="2"/>
            <a:r>
              <a:rPr lang="en-US" sz="5500" dirty="0" smtClean="0"/>
              <a:t>Sterile Atmosphere</a:t>
            </a:r>
          </a:p>
          <a:p>
            <a:pPr lvl="3"/>
            <a:r>
              <a:rPr lang="en-US" sz="4900" dirty="0" smtClean="0"/>
              <a:t>Flooring – Epoxy or Rubber Floor</a:t>
            </a:r>
          </a:p>
          <a:p>
            <a:pPr lvl="3"/>
            <a:r>
              <a:rPr lang="en-US" sz="4900" dirty="0" smtClean="0"/>
              <a:t>Epoxy Painted Walls</a:t>
            </a:r>
          </a:p>
          <a:p>
            <a:pPr lvl="3"/>
            <a:r>
              <a:rPr lang="en-US" sz="4900" dirty="0" smtClean="0"/>
              <a:t>Hard Ceilings</a:t>
            </a:r>
          </a:p>
          <a:p>
            <a:pPr lvl="1"/>
            <a:r>
              <a:rPr lang="en-US" sz="6200" dirty="0" smtClean="0"/>
              <a:t>Bracing for Ceiling-Mounted Equipment/Booms</a:t>
            </a:r>
          </a:p>
          <a:p>
            <a:pPr lvl="1"/>
            <a:r>
              <a:rPr lang="en-US" sz="6200" dirty="0" smtClean="0"/>
              <a:t>Auto Door Operators</a:t>
            </a:r>
          </a:p>
          <a:p>
            <a:pPr lvl="1"/>
            <a:r>
              <a:rPr lang="en-US" sz="6200" dirty="0" smtClean="0"/>
              <a:t>Specialties – Wall Protection</a:t>
            </a:r>
          </a:p>
          <a:p>
            <a:pPr lvl="1"/>
            <a:r>
              <a:rPr lang="en-US" sz="6200" dirty="0" smtClean="0"/>
              <a:t>Specialized HVAC – Hepa, S.S. Duct</a:t>
            </a:r>
          </a:p>
          <a:p>
            <a:pPr lvl="1"/>
            <a:r>
              <a:rPr lang="en-US" sz="6200" dirty="0" smtClean="0"/>
              <a:t>Independent Unit for Surgery Area – Additional Cooling Loads</a:t>
            </a:r>
          </a:p>
          <a:p>
            <a:pPr lvl="1"/>
            <a:r>
              <a:rPr lang="en-US" sz="6200" dirty="0" smtClean="0"/>
              <a:t>Medical Gases</a:t>
            </a:r>
          </a:p>
          <a:p>
            <a:pPr lvl="1"/>
            <a:r>
              <a:rPr lang="en-US" sz="6200" dirty="0" smtClean="0"/>
              <a:t>Plumbing Fixtures – Scrub Sinks (Owner or GC Supplied?)</a:t>
            </a:r>
          </a:p>
          <a:p>
            <a:pPr lvl="1"/>
            <a:r>
              <a:rPr lang="en-US" sz="6200" dirty="0" smtClean="0"/>
              <a:t>Emergency Power</a:t>
            </a:r>
          </a:p>
          <a:p>
            <a:pPr lvl="1"/>
            <a:r>
              <a:rPr lang="en-US" sz="6200" dirty="0" smtClean="0"/>
              <a:t>Support Spaces</a:t>
            </a:r>
          </a:p>
          <a:p>
            <a:pPr lvl="2"/>
            <a:r>
              <a:rPr lang="en-US" sz="5500" dirty="0" smtClean="0"/>
              <a:t>Lounges &amp; Locker Rooms</a:t>
            </a:r>
          </a:p>
          <a:p>
            <a:pPr lvl="2"/>
            <a:r>
              <a:rPr lang="en-US" sz="5500" dirty="0" smtClean="0"/>
              <a:t>Central Sterile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12290" name="Picture 2" descr="S:\MKT_Share\Photo Resources\Project Photos\Healthcare\Atchison Replacement Hospital_Atchison_KS\Pro_Spillers\Atchison Hospital_I_H Surgery_low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157717"/>
            <a:ext cx="4630271" cy="3760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002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13167360" cy="1371600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tx2"/>
                </a:solidFill>
              </a:rPr>
              <a:t>Departments</a:t>
            </a:r>
            <a:endParaRPr lang="en-US" sz="57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9372600" cy="5181600"/>
          </a:xfrm>
        </p:spPr>
        <p:txBody>
          <a:bodyPr>
            <a:noAutofit/>
          </a:bodyPr>
          <a:lstStyle/>
          <a:p>
            <a:r>
              <a:rPr lang="en-US" sz="4000" b="1" dirty="0"/>
              <a:t>Pre &amp; Post Op - </a:t>
            </a:r>
            <a:r>
              <a:rPr lang="en-US" sz="4000" b="1" dirty="0" smtClean="0"/>
              <a:t>$230 </a:t>
            </a:r>
            <a:r>
              <a:rPr lang="en-US" sz="4000" b="1" dirty="0"/>
              <a:t>– </a:t>
            </a:r>
            <a:r>
              <a:rPr lang="en-US" sz="4000" b="1" dirty="0" smtClean="0"/>
              <a:t>$280 </a:t>
            </a:r>
            <a:r>
              <a:rPr lang="en-US" sz="4000" b="1" dirty="0"/>
              <a:t>/ </a:t>
            </a:r>
            <a:r>
              <a:rPr lang="en-US" sz="4000" b="1" dirty="0" smtClean="0"/>
              <a:t>SF</a:t>
            </a:r>
            <a:endParaRPr lang="en-US" sz="3200" dirty="0" smtClean="0"/>
          </a:p>
          <a:p>
            <a:pPr lvl="1"/>
            <a:r>
              <a:rPr lang="en-US" sz="2800" dirty="0" smtClean="0"/>
              <a:t>Level of Finish </a:t>
            </a:r>
          </a:p>
          <a:p>
            <a:pPr lvl="2"/>
            <a:r>
              <a:rPr lang="en-US" sz="2400" dirty="0" smtClean="0"/>
              <a:t>Sheet Vinyl, Wall Finish</a:t>
            </a:r>
          </a:p>
          <a:p>
            <a:pPr lvl="2"/>
            <a:r>
              <a:rPr lang="en-US" sz="2400" dirty="0" smtClean="0"/>
              <a:t> Soffits</a:t>
            </a:r>
            <a:endParaRPr lang="en-US" sz="2400" dirty="0"/>
          </a:p>
          <a:p>
            <a:pPr lvl="1"/>
            <a:r>
              <a:rPr lang="en-US" sz="2800" dirty="0" smtClean="0"/>
              <a:t>Compartmentalized vs Open - Bays</a:t>
            </a:r>
          </a:p>
          <a:p>
            <a:pPr lvl="1"/>
            <a:r>
              <a:rPr lang="en-US" sz="2800" dirty="0" smtClean="0"/>
              <a:t>Casework – Storage &amp; Nurse Stations</a:t>
            </a:r>
          </a:p>
          <a:p>
            <a:pPr lvl="1"/>
            <a:r>
              <a:rPr lang="en-US" sz="2800" dirty="0" smtClean="0"/>
              <a:t>Specialties – Wall Protection, B.A., CCT</a:t>
            </a:r>
          </a:p>
          <a:p>
            <a:pPr lvl="1"/>
            <a:r>
              <a:rPr lang="en-US" sz="2800" dirty="0" smtClean="0"/>
              <a:t>Medical Gases</a:t>
            </a:r>
          </a:p>
          <a:p>
            <a:pPr lvl="1"/>
            <a:r>
              <a:rPr lang="en-US" sz="2800" dirty="0" smtClean="0"/>
              <a:t>Emergency Power Requirements</a:t>
            </a:r>
          </a:p>
          <a:p>
            <a:pPr lvl="1"/>
            <a:r>
              <a:rPr lang="en-US" sz="2800" dirty="0" smtClean="0"/>
              <a:t>Special Systems – Nurse Call, A/V</a:t>
            </a:r>
            <a:endParaRPr lang="en-US" sz="2800" dirty="0"/>
          </a:p>
        </p:txBody>
      </p:sp>
      <p:pic>
        <p:nvPicPr>
          <p:cNvPr id="11266" name="Picture 2" descr="S:\MKT_Share\Photo Resources\NON Projects\00 Stock Photography - LICENSED USERS ONLY\medical\Closeup_Air_Plu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038600"/>
            <a:ext cx="5613251" cy="3742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663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13167360" cy="1371600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tx2"/>
                </a:solidFill>
              </a:rPr>
              <a:t>Departments</a:t>
            </a:r>
            <a:endParaRPr lang="en-US" sz="57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13167360" cy="5410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Lab Space &amp; Pharmacy - $215 – $265 / SF</a:t>
            </a:r>
            <a:endParaRPr lang="en-US" sz="3600" b="1" dirty="0"/>
          </a:p>
          <a:p>
            <a:pPr lvl="1"/>
            <a:r>
              <a:rPr lang="en-US" sz="2200" dirty="0" smtClean="0"/>
              <a:t>Generally, Large Open Spaces</a:t>
            </a:r>
          </a:p>
          <a:p>
            <a:pPr lvl="1"/>
            <a:r>
              <a:rPr lang="en-US" sz="2200" dirty="0" smtClean="0"/>
              <a:t>Level of Finishes Varies – Standard to Sterile</a:t>
            </a:r>
          </a:p>
          <a:p>
            <a:pPr lvl="1"/>
            <a:r>
              <a:rPr lang="en-US" sz="2200" dirty="0" smtClean="0"/>
              <a:t>Laboratory Casework – By Owner or GC</a:t>
            </a:r>
          </a:p>
          <a:p>
            <a:pPr lvl="1"/>
            <a:r>
              <a:rPr lang="en-US" sz="2200" dirty="0" smtClean="0"/>
              <a:t>Pharmacy Casework – Split  Retail Counters vs. Shelving</a:t>
            </a:r>
          </a:p>
          <a:p>
            <a:pPr lvl="1"/>
            <a:r>
              <a:rPr lang="en-US" sz="2200" dirty="0" smtClean="0"/>
              <a:t>Laboratory Equipment – By Owner</a:t>
            </a:r>
          </a:p>
          <a:p>
            <a:pPr lvl="2"/>
            <a:r>
              <a:rPr lang="en-US" sz="2200" dirty="0" smtClean="0"/>
              <a:t>Include MEP Connections</a:t>
            </a:r>
          </a:p>
          <a:p>
            <a:pPr lvl="1"/>
            <a:r>
              <a:rPr lang="en-US" sz="2200" dirty="0" smtClean="0"/>
              <a:t>Coordination of OFOI Equip</a:t>
            </a:r>
          </a:p>
          <a:p>
            <a:pPr lvl="1"/>
            <a:r>
              <a:rPr lang="en-US" sz="2200" dirty="0" smtClean="0"/>
              <a:t>Fume Hoods – Exhaust</a:t>
            </a:r>
          </a:p>
          <a:p>
            <a:pPr lvl="1"/>
            <a:r>
              <a:rPr lang="en-US" sz="2200" dirty="0" smtClean="0"/>
              <a:t>Pneumatic Tube Stations.</a:t>
            </a:r>
          </a:p>
          <a:p>
            <a:pPr lvl="1"/>
            <a:r>
              <a:rPr lang="en-US" sz="2200" dirty="0" smtClean="0"/>
              <a:t>Controlled Access</a:t>
            </a:r>
          </a:p>
          <a:p>
            <a:pPr lvl="1"/>
            <a:r>
              <a:rPr lang="en-US" sz="2200" dirty="0" smtClean="0"/>
              <a:t>Emergency Power – Lab Equipment</a:t>
            </a:r>
            <a:endParaRPr lang="en-US" sz="2200" dirty="0"/>
          </a:p>
        </p:txBody>
      </p:sp>
      <p:pic>
        <p:nvPicPr>
          <p:cNvPr id="10242" name="Picture 2" descr="S:\MKT_Share\Photo Resources\Project Photos\Healthcare\Community Memorial Healthcare_Marysville_KS\Pro_Bob Greenspan\Community Memorial_I_H_Pharmacy_low 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704080"/>
            <a:ext cx="4511040" cy="3007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616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1316736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Objectives: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13167360" cy="4150996"/>
          </a:xfrm>
        </p:spPr>
        <p:txBody>
          <a:bodyPr>
            <a:normAutofit/>
          </a:bodyPr>
          <a:lstStyle/>
          <a:p>
            <a:pPr marL="1396060" lvl="1" indent="-742950">
              <a:buFont typeface="+mj-lt"/>
              <a:buAutoNum type="arabicPeriod"/>
            </a:pPr>
            <a:r>
              <a:rPr lang="en-US" dirty="0"/>
              <a:t>Construction Cost Inclusions and Exclusions</a:t>
            </a:r>
          </a:p>
          <a:p>
            <a:pPr marL="1396060" lvl="1" indent="-742950">
              <a:buFont typeface="+mj-lt"/>
              <a:buAutoNum type="arabicPeriod"/>
            </a:pPr>
            <a:r>
              <a:rPr lang="en-US" dirty="0" smtClean="0"/>
              <a:t>Hospital </a:t>
            </a:r>
            <a:r>
              <a:rPr lang="en-US" dirty="0"/>
              <a:t>Department Unit Cost </a:t>
            </a:r>
            <a:r>
              <a:rPr lang="en-US" dirty="0" smtClean="0"/>
              <a:t>Range</a:t>
            </a:r>
          </a:p>
          <a:p>
            <a:pPr marL="1396060" lvl="1" indent="-742950">
              <a:buFont typeface="+mj-lt"/>
              <a:buAutoNum type="arabicPeriod"/>
            </a:pPr>
            <a:r>
              <a:rPr lang="en-US" dirty="0" smtClean="0"/>
              <a:t>Factors For Variance in Unit Costs</a:t>
            </a:r>
          </a:p>
        </p:txBody>
      </p:sp>
      <p:pic>
        <p:nvPicPr>
          <p:cNvPr id="2050" name="Picture 2" descr="S:\MKT_Share\Photo Resources\NON Projects\00 Stock Photography - LICENSED USERS ONLY\medical\healthcare  - hospital\Hospital_wayfinding_BW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2" b="2447"/>
          <a:stretch/>
        </p:blipFill>
        <p:spPr bwMode="auto">
          <a:xfrm>
            <a:off x="0" y="6692900"/>
            <a:ext cx="146304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1316736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Departments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0"/>
            <a:ext cx="11049000" cy="5257800"/>
          </a:xfrm>
        </p:spPr>
        <p:txBody>
          <a:bodyPr>
            <a:noAutofit/>
          </a:bodyPr>
          <a:lstStyle/>
          <a:p>
            <a:r>
              <a:rPr lang="en-US" sz="4000" b="1" dirty="0"/>
              <a:t>Imaging  - </a:t>
            </a:r>
            <a:r>
              <a:rPr lang="en-US" sz="4000" b="1" dirty="0" smtClean="0"/>
              <a:t>$235 </a:t>
            </a:r>
            <a:r>
              <a:rPr lang="en-US" sz="4000" b="1" dirty="0"/>
              <a:t>- </a:t>
            </a:r>
            <a:r>
              <a:rPr lang="en-US" sz="4000" b="1" dirty="0" smtClean="0"/>
              <a:t>$310 </a:t>
            </a:r>
            <a:r>
              <a:rPr lang="en-US" sz="4000" b="1" dirty="0"/>
              <a:t>/ </a:t>
            </a:r>
            <a:r>
              <a:rPr lang="en-US" sz="4000" b="1" dirty="0" smtClean="0"/>
              <a:t>SF</a:t>
            </a:r>
            <a:endParaRPr lang="en-US" sz="3200" b="1" dirty="0"/>
          </a:p>
          <a:p>
            <a:pPr lvl="1"/>
            <a:r>
              <a:rPr lang="en-US" sz="2000" dirty="0" smtClean="0"/>
              <a:t>MRI, CT, PET, Linear Accelerator</a:t>
            </a:r>
          </a:p>
          <a:p>
            <a:pPr lvl="1"/>
            <a:r>
              <a:rPr lang="en-US" sz="2000" dirty="0" smtClean="0"/>
              <a:t>Shielding</a:t>
            </a:r>
          </a:p>
          <a:p>
            <a:pPr lvl="2"/>
            <a:r>
              <a:rPr lang="en-US" sz="1800" dirty="0" smtClean="0"/>
              <a:t>Lead-Lined Drywall - $10 - $12 / SF Premium</a:t>
            </a:r>
          </a:p>
          <a:p>
            <a:pPr lvl="2"/>
            <a:r>
              <a:rPr lang="en-US" sz="1800" dirty="0" smtClean="0"/>
              <a:t>Copper Shielding - $60k - $75k for typical room config.</a:t>
            </a:r>
          </a:p>
          <a:p>
            <a:pPr lvl="2"/>
            <a:r>
              <a:rPr lang="en-US" sz="1800" dirty="0" smtClean="0"/>
              <a:t>Concrete or Lead Brick (Linear Accelerator) 3’-6’ thick</a:t>
            </a:r>
          </a:p>
          <a:p>
            <a:pPr lvl="3"/>
            <a:r>
              <a:rPr lang="en-US" sz="1600" dirty="0" smtClean="0"/>
              <a:t>Vault  - $700-1,000 / SF</a:t>
            </a:r>
          </a:p>
          <a:p>
            <a:pPr lvl="3"/>
            <a:r>
              <a:rPr lang="en-US" sz="1600" dirty="0" smtClean="0"/>
              <a:t>Envelope – Maze door - $50K.</a:t>
            </a:r>
          </a:p>
          <a:p>
            <a:pPr lvl="1"/>
            <a:r>
              <a:rPr lang="en-US" sz="2000" dirty="0" smtClean="0"/>
              <a:t>Smaller Square Footages</a:t>
            </a:r>
          </a:p>
          <a:p>
            <a:pPr lvl="1"/>
            <a:r>
              <a:rPr lang="en-US" sz="2000" dirty="0" smtClean="0"/>
              <a:t>High Level of Electrical Rough-In – Control </a:t>
            </a:r>
            <a:r>
              <a:rPr lang="en-US" sz="2000" dirty="0"/>
              <a:t>C</a:t>
            </a:r>
            <a:r>
              <a:rPr lang="en-US" sz="2000" dirty="0" smtClean="0"/>
              <a:t>abling</a:t>
            </a:r>
          </a:p>
          <a:p>
            <a:pPr lvl="1"/>
            <a:r>
              <a:rPr lang="en-US" sz="2000" dirty="0" smtClean="0"/>
              <a:t>Equipment Access to Space – Level of Complexity</a:t>
            </a:r>
          </a:p>
          <a:p>
            <a:pPr lvl="1"/>
            <a:r>
              <a:rPr lang="en-US" sz="2000" dirty="0" smtClean="0"/>
              <a:t>Coordination of Staging &amp; Installation of OFOI Equipment</a:t>
            </a:r>
          </a:p>
          <a:p>
            <a:pPr lvl="1"/>
            <a:r>
              <a:rPr lang="en-US" sz="2000" dirty="0" smtClean="0"/>
              <a:t>Higher Cooling Load – MRI: Added Chiller.  By Whom?</a:t>
            </a:r>
          </a:p>
          <a:p>
            <a:pPr lvl="1"/>
            <a:r>
              <a:rPr lang="en-US" sz="2000" dirty="0" smtClean="0"/>
              <a:t>Location of Power Source</a:t>
            </a:r>
            <a:endParaRPr lang="en-US" sz="2000" dirty="0"/>
          </a:p>
        </p:txBody>
      </p:sp>
      <p:pic>
        <p:nvPicPr>
          <p:cNvPr id="6146" name="Picture 2" descr="S:\MKT_Share\Photo Resources\Project Photos\Healthcare\Greater Regional Med Ctr_Creston_IA\Greater Reg Med Ctr_I_H_Scan_low 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124200"/>
            <a:ext cx="3863340" cy="2575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51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3167360" cy="1371600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tx2"/>
                </a:solidFill>
              </a:rPr>
              <a:t>Departments</a:t>
            </a:r>
            <a:endParaRPr lang="en-US" sz="57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124968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sz="5800" b="1" dirty="0"/>
              <a:t>Servery &amp; Dining - </a:t>
            </a:r>
            <a:r>
              <a:rPr lang="en-US" sz="5800" b="1" dirty="0" smtClean="0"/>
              <a:t>$120 </a:t>
            </a:r>
            <a:r>
              <a:rPr lang="en-US" sz="5800" b="1" dirty="0"/>
              <a:t>- </a:t>
            </a:r>
            <a:r>
              <a:rPr lang="en-US" sz="5800" b="1" dirty="0" smtClean="0"/>
              <a:t>$</a:t>
            </a:r>
            <a:r>
              <a:rPr lang="en-US" sz="5800" b="1" dirty="0" smtClean="0"/>
              <a:t>200 / </a:t>
            </a:r>
            <a:r>
              <a:rPr lang="en-US" sz="5800" b="1" dirty="0" smtClean="0"/>
              <a:t>SF</a:t>
            </a:r>
            <a:endParaRPr lang="en-US" sz="5100" b="1" dirty="0"/>
          </a:p>
          <a:p>
            <a:pPr lvl="1"/>
            <a:r>
              <a:rPr lang="en-US" sz="4400" dirty="0" smtClean="0"/>
              <a:t>Kitchen Equipment Can </a:t>
            </a:r>
            <a:r>
              <a:rPr lang="en-US" sz="4400" dirty="0"/>
              <a:t>B</a:t>
            </a:r>
            <a:r>
              <a:rPr lang="en-US" sz="4400" dirty="0" smtClean="0"/>
              <a:t>e </a:t>
            </a:r>
            <a:r>
              <a:rPr lang="en-US" sz="4400" dirty="0"/>
              <a:t>I</a:t>
            </a:r>
            <a:r>
              <a:rPr lang="en-US" sz="4400" dirty="0" smtClean="0"/>
              <a:t>ncluded, Or </a:t>
            </a:r>
            <a:r>
              <a:rPr lang="en-US" sz="4400" dirty="0"/>
              <a:t>B</a:t>
            </a:r>
            <a:r>
              <a:rPr lang="en-US" sz="4400" dirty="0" smtClean="0"/>
              <a:t>y Owner</a:t>
            </a:r>
          </a:p>
          <a:p>
            <a:pPr lvl="2"/>
            <a:r>
              <a:rPr lang="en-US" sz="3600" dirty="0" smtClean="0"/>
              <a:t>Equipment: $70 – $140 / Square Foot of Kitchen.</a:t>
            </a:r>
          </a:p>
          <a:p>
            <a:pPr lvl="2"/>
            <a:r>
              <a:rPr lang="en-US" sz="3600" dirty="0" smtClean="0"/>
              <a:t>Servery vs. Food Prep</a:t>
            </a:r>
            <a:endParaRPr lang="en-US" sz="3600" dirty="0"/>
          </a:p>
          <a:p>
            <a:pPr lvl="1"/>
            <a:r>
              <a:rPr lang="en-US" sz="4400" dirty="0" smtClean="0"/>
              <a:t>Level of Finish</a:t>
            </a:r>
          </a:p>
          <a:p>
            <a:pPr lvl="2"/>
            <a:r>
              <a:rPr lang="en-US" sz="3600" dirty="0" smtClean="0"/>
              <a:t>Floor Finishes – VCT to Tile</a:t>
            </a:r>
          </a:p>
          <a:p>
            <a:pPr lvl="2"/>
            <a:r>
              <a:rPr lang="en-US" sz="3600" dirty="0" smtClean="0"/>
              <a:t>Wall Finishes – Paint to VWC, FRP, Stainless Steel</a:t>
            </a:r>
          </a:p>
          <a:p>
            <a:pPr lvl="2"/>
            <a:r>
              <a:rPr lang="en-US" sz="3600" dirty="0" smtClean="0"/>
              <a:t>Millwork – Trim &amp; Paneling</a:t>
            </a:r>
          </a:p>
          <a:p>
            <a:pPr lvl="2"/>
            <a:r>
              <a:rPr lang="en-US" sz="3600" dirty="0" smtClean="0"/>
              <a:t>Dining Casework – Owner’s Vendor</a:t>
            </a:r>
          </a:p>
          <a:p>
            <a:pPr lvl="1"/>
            <a:r>
              <a:rPr lang="en-US" sz="4400" dirty="0" smtClean="0"/>
              <a:t>Phasing – Renovated in Space, Operational.</a:t>
            </a:r>
          </a:p>
          <a:p>
            <a:pPr lvl="1"/>
            <a:r>
              <a:rPr lang="en-US" sz="4400" dirty="0" smtClean="0"/>
              <a:t>High MEP Requirements </a:t>
            </a:r>
          </a:p>
          <a:p>
            <a:pPr lvl="2"/>
            <a:r>
              <a:rPr lang="en-US" sz="3600" dirty="0" smtClean="0"/>
              <a:t>Sinks &amp; Drains</a:t>
            </a:r>
          </a:p>
          <a:p>
            <a:pPr lvl="2"/>
            <a:r>
              <a:rPr lang="en-US" sz="3600" dirty="0" smtClean="0"/>
              <a:t>Equipment Hook-</a:t>
            </a:r>
            <a:r>
              <a:rPr lang="en-US" sz="3600" dirty="0"/>
              <a:t>U</a:t>
            </a:r>
            <a:r>
              <a:rPr lang="en-US" sz="3600" dirty="0" smtClean="0"/>
              <a:t>ps</a:t>
            </a:r>
          </a:p>
          <a:p>
            <a:pPr lvl="2"/>
            <a:r>
              <a:rPr lang="en-US" sz="3600" dirty="0" smtClean="0"/>
              <a:t>Hoods &amp; Ansul Systems</a:t>
            </a:r>
          </a:p>
          <a:p>
            <a:pPr marL="734749" lvl="1" indent="0">
              <a:buNone/>
            </a:pPr>
            <a:endParaRPr lang="en-US" dirty="0" smtClean="0"/>
          </a:p>
        </p:txBody>
      </p:sp>
      <p:pic>
        <p:nvPicPr>
          <p:cNvPr id="7170" name="Picture 2" descr="S:\MKT_Share\Photo Resources\Project Photos\Healthcare\Mercy Regional Health Ctr_Manhattan_KS\Dietary_Remodel\Pro_Spillers\Manhattan_Regional_Dietary_Remodel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990" y="3733113"/>
            <a:ext cx="4187495" cy="4191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380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13167360" cy="1371600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tx2"/>
                </a:solidFill>
              </a:rPr>
              <a:t>Departments</a:t>
            </a:r>
            <a:endParaRPr lang="en-US" sz="57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117348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5400" b="1" dirty="0"/>
              <a:t>Gang Restrooms - </a:t>
            </a:r>
            <a:r>
              <a:rPr lang="en-US" sz="5400" b="1" dirty="0" smtClean="0"/>
              <a:t>$40,000 </a:t>
            </a:r>
            <a:r>
              <a:rPr lang="en-US" sz="5400" b="1" dirty="0"/>
              <a:t>- </a:t>
            </a:r>
            <a:r>
              <a:rPr lang="en-US" sz="5400" b="1" dirty="0" smtClean="0"/>
              <a:t>$60,000 / Each</a:t>
            </a:r>
            <a:endParaRPr lang="en-US" dirty="0"/>
          </a:p>
          <a:p>
            <a:pPr lvl="1"/>
            <a:r>
              <a:rPr lang="en-US" dirty="0" smtClean="0"/>
              <a:t>A.D.A. Upgrades</a:t>
            </a:r>
          </a:p>
          <a:p>
            <a:pPr lvl="1"/>
            <a:r>
              <a:rPr lang="en-US" dirty="0" smtClean="0"/>
              <a:t>Level of Finish</a:t>
            </a:r>
          </a:p>
          <a:p>
            <a:pPr lvl="2"/>
            <a:r>
              <a:rPr lang="en-US" dirty="0" smtClean="0"/>
              <a:t>Tile</a:t>
            </a:r>
          </a:p>
          <a:p>
            <a:pPr lvl="1"/>
            <a:r>
              <a:rPr lang="en-US" dirty="0" smtClean="0"/>
              <a:t>Specialties</a:t>
            </a:r>
          </a:p>
          <a:p>
            <a:pPr lvl="2"/>
            <a:r>
              <a:rPr lang="en-US" dirty="0" smtClean="0"/>
              <a:t>Compartments</a:t>
            </a:r>
          </a:p>
          <a:p>
            <a:pPr lvl="2"/>
            <a:r>
              <a:rPr lang="en-US" dirty="0" smtClean="0"/>
              <a:t>Bath Accessories</a:t>
            </a:r>
          </a:p>
          <a:p>
            <a:pPr lvl="1"/>
            <a:r>
              <a:rPr lang="en-US" dirty="0" smtClean="0"/>
              <a:t>Ceilings – GWB vs ATC</a:t>
            </a:r>
          </a:p>
          <a:p>
            <a:pPr lvl="1"/>
            <a:r>
              <a:rPr lang="en-US" dirty="0" smtClean="0"/>
              <a:t>Mechanical</a:t>
            </a:r>
          </a:p>
          <a:p>
            <a:pPr lvl="2"/>
            <a:r>
              <a:rPr lang="en-US" dirty="0" smtClean="0"/>
              <a:t>Fixture Quantity - $2,500-$3,500/Fixture</a:t>
            </a:r>
          </a:p>
          <a:p>
            <a:pPr lvl="2"/>
            <a:r>
              <a:rPr lang="en-US" dirty="0" smtClean="0"/>
              <a:t>Below-Floor Rough-In – Elevated vs SOG</a:t>
            </a:r>
          </a:p>
          <a:p>
            <a:pPr lvl="2"/>
            <a:r>
              <a:rPr lang="en-US" dirty="0" smtClean="0"/>
              <a:t>Bariatric Fixtures</a:t>
            </a:r>
            <a:endParaRPr lang="en-US" dirty="0"/>
          </a:p>
          <a:p>
            <a:pPr lvl="1"/>
            <a:r>
              <a:rPr lang="en-US" dirty="0" smtClean="0"/>
              <a:t>Light Fixtures – Decorative</a:t>
            </a:r>
          </a:p>
          <a:p>
            <a:pPr lvl="1"/>
            <a:r>
              <a:rPr lang="en-US" sz="3600" dirty="0" smtClean="0"/>
              <a:t>Small Area – Unable to Stack Trades</a:t>
            </a:r>
          </a:p>
        </p:txBody>
      </p:sp>
    </p:spTree>
    <p:extLst>
      <p:ext uri="{BB962C8B-B14F-4D97-AF65-F5344CB8AC3E}">
        <p14:creationId xmlns:p14="http://schemas.microsoft.com/office/powerpoint/2010/main" val="42077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13167360" cy="1371600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tx2"/>
                </a:solidFill>
              </a:rPr>
              <a:t>Structure</a:t>
            </a:r>
            <a:endParaRPr lang="en-US" sz="57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103632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sz="5900" b="1" dirty="0"/>
              <a:t>Building Envelope </a:t>
            </a:r>
            <a:endParaRPr lang="en-US" sz="5900" b="1" dirty="0" smtClean="0"/>
          </a:p>
          <a:p>
            <a:r>
              <a:rPr lang="en-US" dirty="0" smtClean="0"/>
              <a:t>Single vs Multi Story</a:t>
            </a:r>
          </a:p>
          <a:p>
            <a:pPr lvl="1"/>
            <a:r>
              <a:rPr lang="en-US" dirty="0" smtClean="0"/>
              <a:t>Structure – Steel, Concrete, Wood</a:t>
            </a:r>
          </a:p>
          <a:p>
            <a:pPr lvl="1"/>
            <a:r>
              <a:rPr lang="en-US" dirty="0" smtClean="0"/>
              <a:t>Foundation Type – Shallow vs. Deep </a:t>
            </a:r>
          </a:p>
          <a:p>
            <a:pPr lvl="1"/>
            <a:r>
              <a:rPr lang="en-US" dirty="0" smtClean="0"/>
              <a:t>Skin – Brick, Glazing, Metal Panel</a:t>
            </a:r>
          </a:p>
          <a:p>
            <a:pPr lvl="1"/>
            <a:r>
              <a:rPr lang="en-US" dirty="0" smtClean="0"/>
              <a:t>Vertical Transportation</a:t>
            </a:r>
          </a:p>
          <a:p>
            <a:pPr lvl="1"/>
            <a:r>
              <a:rPr lang="en-US" dirty="0" smtClean="0"/>
              <a:t>MEP Systems – Independent vs CUP</a:t>
            </a:r>
          </a:p>
          <a:p>
            <a:pPr lvl="1"/>
            <a:r>
              <a:rPr lang="en-US" dirty="0" smtClean="0"/>
              <a:t>Sitework</a:t>
            </a:r>
          </a:p>
          <a:p>
            <a:pPr lvl="2"/>
            <a:r>
              <a:rPr lang="en-US" dirty="0" smtClean="0"/>
              <a:t>Earthwork – Balanced </a:t>
            </a:r>
            <a:r>
              <a:rPr lang="en-US" dirty="0"/>
              <a:t>S</a:t>
            </a:r>
            <a:r>
              <a:rPr lang="en-US" dirty="0" smtClean="0"/>
              <a:t>ite</a:t>
            </a:r>
          </a:p>
          <a:p>
            <a:pPr lvl="2"/>
            <a:r>
              <a:rPr lang="en-US" dirty="0" smtClean="0"/>
              <a:t>Retaining Walls</a:t>
            </a:r>
          </a:p>
          <a:p>
            <a:pPr lvl="2"/>
            <a:r>
              <a:rPr lang="en-US" dirty="0" smtClean="0"/>
              <a:t>Landscaping</a:t>
            </a:r>
          </a:p>
          <a:p>
            <a:pPr lvl="2"/>
            <a:r>
              <a:rPr lang="en-US" dirty="0" smtClean="0"/>
              <a:t>Paving &amp; Parking</a:t>
            </a:r>
          </a:p>
          <a:p>
            <a:pPr lvl="1"/>
            <a:r>
              <a:rPr lang="en-US" dirty="0" smtClean="0"/>
              <a:t>Design for Future Expansion</a:t>
            </a:r>
            <a:endParaRPr lang="en-US" dirty="0"/>
          </a:p>
        </p:txBody>
      </p:sp>
      <p:pic>
        <p:nvPicPr>
          <p:cNvPr id="9218" name="Picture 2" descr="S:\MKT_Share\Photo Resources\Project Photos\Healthcare\Univ of IA Ambulatory Care_Coralville_IA\Univ Iowa RL_E_H_exterior side angle_low 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0"/>
          <a:stretch/>
        </p:blipFill>
        <p:spPr bwMode="auto">
          <a:xfrm>
            <a:off x="9372600" y="3415328"/>
            <a:ext cx="4884868" cy="457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982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13167360" cy="1371600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tx2"/>
                </a:solidFill>
              </a:rPr>
              <a:t>Not Generally Included in Cost</a:t>
            </a:r>
            <a:endParaRPr lang="en-US" sz="57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8486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Design Fees</a:t>
            </a:r>
          </a:p>
          <a:p>
            <a:pPr lvl="1"/>
            <a:r>
              <a:rPr lang="en-US" dirty="0" smtClean="0"/>
              <a:t>Architectural – 6%-12% of Construction Costs</a:t>
            </a:r>
          </a:p>
          <a:p>
            <a:pPr lvl="2"/>
            <a:r>
              <a:rPr lang="en-US" dirty="0" smtClean="0"/>
              <a:t>Civil, Structural, &amp; MEP</a:t>
            </a:r>
          </a:p>
          <a:p>
            <a:pPr lvl="1"/>
            <a:r>
              <a:rPr lang="en-US" dirty="0" smtClean="0"/>
              <a:t>FF&amp;E – Furniture, Fixtures, &amp; Equipment</a:t>
            </a:r>
          </a:p>
          <a:p>
            <a:pPr lvl="2"/>
            <a:r>
              <a:rPr lang="en-US" dirty="0" smtClean="0"/>
              <a:t>Laboratory, Kitchen Equipment</a:t>
            </a:r>
          </a:p>
          <a:p>
            <a:pPr lvl="2"/>
            <a:r>
              <a:rPr lang="en-US" dirty="0" smtClean="0"/>
              <a:t>Medical Equipment – Booms, Gurneys, Sharp’s, etc…</a:t>
            </a:r>
          </a:p>
          <a:p>
            <a:pPr lvl="2"/>
            <a:r>
              <a:rPr lang="en-US" dirty="0" smtClean="0"/>
              <a:t>Technology - Phone &amp; Computer Equipment</a:t>
            </a:r>
          </a:p>
          <a:p>
            <a:pPr lvl="3"/>
            <a:r>
              <a:rPr lang="en-US" dirty="0" smtClean="0"/>
              <a:t>Data Cabling</a:t>
            </a:r>
          </a:p>
          <a:p>
            <a:pPr lvl="2"/>
            <a:r>
              <a:rPr lang="en-US" dirty="0" smtClean="0"/>
              <a:t>Furniture &amp; Systems Furniture</a:t>
            </a:r>
          </a:p>
          <a:p>
            <a:pPr lvl="2"/>
            <a:r>
              <a:rPr lang="en-US" dirty="0" smtClean="0"/>
              <a:t>Artwork</a:t>
            </a:r>
          </a:p>
          <a:p>
            <a:pPr lvl="1"/>
            <a:r>
              <a:rPr lang="en-US" dirty="0" smtClean="0"/>
              <a:t>Signage – Interior &amp; Exterior</a:t>
            </a:r>
          </a:p>
          <a:p>
            <a:pPr lvl="1"/>
            <a:r>
              <a:rPr lang="en-US" dirty="0" smtClean="0"/>
              <a:t>Testing &amp; Inspections</a:t>
            </a:r>
          </a:p>
          <a:p>
            <a:pPr lvl="1"/>
            <a:r>
              <a:rPr lang="en-US" dirty="0" smtClean="0"/>
              <a:t>MEP Commissioning</a:t>
            </a:r>
          </a:p>
          <a:p>
            <a:pPr lvl="1"/>
            <a:r>
              <a:rPr lang="en-US" dirty="0" smtClean="0"/>
              <a:t>Asbestos Abatement or Mold Mitigation</a:t>
            </a:r>
          </a:p>
          <a:p>
            <a:pPr lvl="1"/>
            <a:endParaRPr lang="en-US" dirty="0"/>
          </a:p>
        </p:txBody>
      </p:sp>
      <p:pic>
        <p:nvPicPr>
          <p:cNvPr id="8201" name="Picture 9" descr="S:\MKT_Share\Photo Resources\Project Photos\Healthcare\Univ of Kansas_Heart Hospital_Kansas City_KS\Pro_Esto\2006JT48.420_low 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276600"/>
            <a:ext cx="5379214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027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KT_Share\Photo Resources\NON Projects\00 Stock Photography - LICENSED USERS ONLY\money\med2260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52"/>
          <a:stretch/>
        </p:blipFill>
        <p:spPr bwMode="auto">
          <a:xfrm>
            <a:off x="0" y="1447801"/>
            <a:ext cx="146304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1828800"/>
            <a:ext cx="7924800" cy="2514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14630400" cy="4150996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2"/>
                </a:solidFill>
              </a:rPr>
              <a:t>THANK YOU FOR YOUR TIME!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Enjoy the Conference!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316736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sz="4300" dirty="0" smtClean="0"/>
              <a:t>Unit Cost Range</a:t>
            </a:r>
          </a:p>
          <a:p>
            <a:pPr lvl="1"/>
            <a:r>
              <a:rPr lang="en-US" sz="3900" dirty="0" smtClean="0"/>
              <a:t>Size of Project – “Economy of Scale”</a:t>
            </a:r>
          </a:p>
          <a:p>
            <a:pPr lvl="1"/>
            <a:r>
              <a:rPr lang="en-US" sz="3900" dirty="0" smtClean="0"/>
              <a:t>Phased</a:t>
            </a:r>
          </a:p>
          <a:p>
            <a:pPr lvl="2"/>
            <a:r>
              <a:rPr lang="en-US" sz="3000" dirty="0" smtClean="0"/>
              <a:t>Relocations</a:t>
            </a:r>
          </a:p>
          <a:p>
            <a:pPr lvl="2"/>
            <a:r>
              <a:rPr lang="en-US" sz="3000" dirty="0" smtClean="0"/>
              <a:t>Extended General Conditions – 4%-12% of Cost</a:t>
            </a:r>
          </a:p>
          <a:p>
            <a:pPr lvl="1"/>
            <a:r>
              <a:rPr lang="en-US" sz="3900" dirty="0" smtClean="0"/>
              <a:t>Cost Escalations</a:t>
            </a:r>
          </a:p>
          <a:p>
            <a:pPr lvl="2"/>
            <a:r>
              <a:rPr lang="en-US" sz="3000" dirty="0" smtClean="0"/>
              <a:t>5%-7% Per </a:t>
            </a:r>
            <a:r>
              <a:rPr lang="en-US" sz="3000" dirty="0"/>
              <a:t>Y</a:t>
            </a:r>
            <a:r>
              <a:rPr lang="en-US" sz="3000" dirty="0" smtClean="0"/>
              <a:t>ear, Currently – Applied Quarterly</a:t>
            </a:r>
          </a:p>
          <a:p>
            <a:pPr lvl="1"/>
            <a:r>
              <a:rPr lang="en-US" sz="3900" dirty="0" smtClean="0"/>
              <a:t>Project Location – Urban vs Rural</a:t>
            </a:r>
          </a:p>
          <a:p>
            <a:pPr lvl="2"/>
            <a:r>
              <a:rPr lang="en-US" sz="3000" dirty="0" smtClean="0"/>
              <a:t>Proximity to Contractor </a:t>
            </a:r>
            <a:r>
              <a:rPr lang="en-US" sz="3000" dirty="0"/>
              <a:t>P</a:t>
            </a:r>
            <a:r>
              <a:rPr lang="en-US" sz="3000" dirty="0" smtClean="0"/>
              <a:t>ool</a:t>
            </a:r>
          </a:p>
          <a:p>
            <a:pPr lvl="1"/>
            <a:r>
              <a:rPr lang="en-US" sz="3900" dirty="0" smtClean="0"/>
              <a:t>Additional Parameters</a:t>
            </a:r>
          </a:p>
          <a:p>
            <a:pPr lvl="2"/>
            <a:r>
              <a:rPr lang="en-US" sz="3000" dirty="0" smtClean="0"/>
              <a:t>Off Hours Requirements</a:t>
            </a:r>
          </a:p>
          <a:p>
            <a:pPr lvl="2"/>
            <a:r>
              <a:rPr lang="en-US" sz="3000" dirty="0" smtClean="0"/>
              <a:t>Neighboring Departments</a:t>
            </a:r>
          </a:p>
          <a:p>
            <a:pPr lvl="2"/>
            <a:r>
              <a:rPr lang="en-US" sz="3000" dirty="0" smtClean="0"/>
              <a:t>Elevated vs SOG</a:t>
            </a:r>
          </a:p>
          <a:p>
            <a:pPr marL="734749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09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1316736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Unit Cost Range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104394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Construction Contingencies</a:t>
            </a:r>
          </a:p>
          <a:p>
            <a:pPr lvl="1"/>
            <a:r>
              <a:rPr lang="en-US" dirty="0" smtClean="0"/>
              <a:t>Normally Not </a:t>
            </a:r>
            <a:r>
              <a:rPr lang="en-US" dirty="0"/>
              <a:t>I</a:t>
            </a:r>
            <a:r>
              <a:rPr lang="en-US" dirty="0" smtClean="0"/>
              <a:t>ncluded in Hard </a:t>
            </a:r>
            <a:r>
              <a:rPr lang="en-US" dirty="0"/>
              <a:t>B</a:t>
            </a:r>
            <a:r>
              <a:rPr lang="en-US" dirty="0" smtClean="0"/>
              <a:t>id Contract</a:t>
            </a:r>
          </a:p>
          <a:p>
            <a:pPr lvl="2"/>
            <a:r>
              <a:rPr lang="en-US" dirty="0" smtClean="0"/>
              <a:t>Applied to Competitive GMP Based off Early Docs</a:t>
            </a:r>
          </a:p>
          <a:p>
            <a:pPr lvl="1"/>
            <a:r>
              <a:rPr lang="en-US" dirty="0" smtClean="0"/>
              <a:t>Percentage Dependent on Design</a:t>
            </a:r>
          </a:p>
          <a:p>
            <a:pPr lvl="2"/>
            <a:r>
              <a:rPr lang="en-US" dirty="0" smtClean="0"/>
              <a:t>Level of Detail</a:t>
            </a:r>
          </a:p>
          <a:p>
            <a:pPr lvl="2"/>
            <a:r>
              <a:rPr lang="en-US" dirty="0" smtClean="0"/>
              <a:t>Detail Increases, Contingency Decreases</a:t>
            </a:r>
          </a:p>
          <a:p>
            <a:pPr lvl="2"/>
            <a:r>
              <a:rPr lang="en-US" dirty="0" smtClean="0"/>
              <a:t>10%-12% At Early Stages, 2%-3% at full design</a:t>
            </a:r>
          </a:p>
          <a:p>
            <a:r>
              <a:rPr lang="en-US" dirty="0" smtClean="0"/>
              <a:t>Not Uncommon for Owner to Carry </a:t>
            </a:r>
            <a:r>
              <a:rPr lang="en-US" dirty="0" smtClean="0"/>
              <a:t>Separate </a:t>
            </a:r>
            <a:r>
              <a:rPr lang="en-US" dirty="0" smtClean="0"/>
              <a:t>Contingency for Unknowns or </a:t>
            </a:r>
            <a:r>
              <a:rPr lang="en-US" dirty="0" smtClean="0"/>
              <a:t>Scope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78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13167360" cy="11334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Unit Cost Range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55520"/>
            <a:ext cx="13167360" cy="6126480"/>
          </a:xfrm>
        </p:spPr>
        <p:txBody>
          <a:bodyPr>
            <a:noAutofit/>
          </a:bodyPr>
          <a:lstStyle/>
          <a:p>
            <a:r>
              <a:rPr lang="en-US" sz="3200" dirty="0" smtClean="0"/>
              <a:t>Typically Included in Construction Costs:</a:t>
            </a:r>
          </a:p>
          <a:p>
            <a:pPr lvl="1"/>
            <a:r>
              <a:rPr lang="en-US" sz="2800" dirty="0" smtClean="0"/>
              <a:t>General Conditions</a:t>
            </a:r>
          </a:p>
          <a:p>
            <a:pPr lvl="2"/>
            <a:r>
              <a:rPr lang="en-US" sz="2400" dirty="0" smtClean="0"/>
              <a:t>Temporary Measures</a:t>
            </a:r>
          </a:p>
          <a:p>
            <a:pPr lvl="1"/>
            <a:r>
              <a:rPr lang="en-US" sz="2800" dirty="0" smtClean="0"/>
              <a:t>Permits</a:t>
            </a:r>
          </a:p>
          <a:p>
            <a:pPr lvl="1"/>
            <a:r>
              <a:rPr lang="en-US" sz="2800" dirty="0" smtClean="0"/>
              <a:t>Necessary Bonds</a:t>
            </a:r>
          </a:p>
          <a:p>
            <a:pPr lvl="1"/>
            <a:r>
              <a:rPr lang="en-US" sz="2800" dirty="0" smtClean="0"/>
              <a:t>Insurance</a:t>
            </a:r>
          </a:p>
          <a:p>
            <a:pPr lvl="1"/>
            <a:r>
              <a:rPr lang="en-US" sz="2800" dirty="0" smtClean="0"/>
              <a:t>Construction Costs </a:t>
            </a:r>
          </a:p>
          <a:p>
            <a:pPr lvl="2"/>
            <a:r>
              <a:rPr lang="en-US" sz="2000" dirty="0" smtClean="0"/>
              <a:t>Infectious Control</a:t>
            </a:r>
          </a:p>
          <a:p>
            <a:pPr lvl="2"/>
            <a:r>
              <a:rPr lang="en-US" sz="2000" dirty="0" smtClean="0"/>
              <a:t>Demolition</a:t>
            </a:r>
          </a:p>
          <a:p>
            <a:pPr lvl="1"/>
            <a:r>
              <a:rPr lang="en-US" sz="2800" dirty="0" smtClean="0"/>
              <a:t>Contractor Contingency</a:t>
            </a:r>
          </a:p>
          <a:p>
            <a:pPr lvl="1"/>
            <a:r>
              <a:rPr lang="en-US" sz="2800" dirty="0" smtClean="0"/>
              <a:t>Fees</a:t>
            </a:r>
            <a:endParaRPr lang="en-US" sz="2800" dirty="0"/>
          </a:p>
        </p:txBody>
      </p:sp>
      <p:pic>
        <p:nvPicPr>
          <p:cNvPr id="3074" name="Picture 2" descr="S:\MKT_Share\Photo Resources\NON Projects\05 Plans &amp; Schedules\Closeup_H _Plans Re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505200"/>
            <a:ext cx="60579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038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1316736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Unit Cost Range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13167360" cy="5431156"/>
          </a:xfrm>
        </p:spPr>
        <p:txBody>
          <a:bodyPr/>
          <a:lstStyle/>
          <a:p>
            <a:r>
              <a:rPr lang="en-US" dirty="0" smtClean="0"/>
              <a:t>Levels of Renovation</a:t>
            </a:r>
          </a:p>
          <a:p>
            <a:pPr lvl="1"/>
            <a:r>
              <a:rPr lang="en-US" dirty="0" smtClean="0"/>
              <a:t>Light</a:t>
            </a:r>
          </a:p>
          <a:p>
            <a:pPr lvl="2"/>
            <a:r>
              <a:rPr lang="en-US" dirty="0" smtClean="0"/>
              <a:t>Finishes</a:t>
            </a:r>
          </a:p>
          <a:p>
            <a:pPr lvl="1"/>
            <a:r>
              <a:rPr lang="en-US" dirty="0" smtClean="0"/>
              <a:t>Medium</a:t>
            </a:r>
          </a:p>
          <a:p>
            <a:pPr lvl="2"/>
            <a:r>
              <a:rPr lang="en-US" dirty="0" smtClean="0"/>
              <a:t>Some reconfiguration</a:t>
            </a:r>
          </a:p>
          <a:p>
            <a:pPr lvl="1"/>
            <a:r>
              <a:rPr lang="en-US" dirty="0" smtClean="0"/>
              <a:t>Heavy</a:t>
            </a:r>
          </a:p>
          <a:p>
            <a:pPr lvl="2"/>
            <a:r>
              <a:rPr lang="en-US" dirty="0" smtClean="0"/>
              <a:t>Gut &amp; Remodel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Unit Cost Range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13167360" cy="5431156"/>
          </a:xfrm>
        </p:spPr>
        <p:txBody>
          <a:bodyPr/>
          <a:lstStyle/>
          <a:p>
            <a:r>
              <a:rPr lang="en-US" dirty="0" smtClean="0"/>
              <a:t>Levels of Renovation</a:t>
            </a:r>
          </a:p>
          <a:p>
            <a:pPr lvl="1"/>
            <a:r>
              <a:rPr lang="en-US" dirty="0" smtClean="0"/>
              <a:t>Light</a:t>
            </a:r>
          </a:p>
          <a:p>
            <a:pPr lvl="2"/>
            <a:r>
              <a:rPr lang="en-US" dirty="0" smtClean="0"/>
              <a:t>Finishes</a:t>
            </a:r>
          </a:p>
          <a:p>
            <a:pPr lvl="1"/>
            <a:r>
              <a:rPr lang="en-US" dirty="0" smtClean="0"/>
              <a:t>Medium</a:t>
            </a:r>
          </a:p>
          <a:p>
            <a:pPr lvl="2"/>
            <a:r>
              <a:rPr lang="en-US" dirty="0" smtClean="0"/>
              <a:t>Some Reconfiguration</a:t>
            </a:r>
          </a:p>
          <a:p>
            <a:pPr lvl="1"/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</a:t>
            </a:r>
          </a:p>
          <a:p>
            <a:pPr lvl="2"/>
            <a:r>
              <a:rPr lang="en-US" dirty="0" smtClean="0"/>
              <a:t>Gut &amp; Remodel</a:t>
            </a:r>
            <a:endParaRPr lang="en-US" dirty="0"/>
          </a:p>
        </p:txBody>
      </p:sp>
      <p:pic>
        <p:nvPicPr>
          <p:cNvPr id="4098" name="Picture 2" descr="S:\MKT_Share\Photo Resources\Project Photos\Healthcare\Urology_Cancer_Center_Omaha_NE\20141219_UCC_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08558" y="2831042"/>
            <a:ext cx="6013450" cy="4008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83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13167360" cy="1371600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tx2"/>
                </a:solidFill>
              </a:rPr>
              <a:t>Departments</a:t>
            </a:r>
            <a:endParaRPr lang="en-US" sz="57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13167360" cy="5715000"/>
          </a:xfrm>
        </p:spPr>
        <p:txBody>
          <a:bodyPr>
            <a:normAutofit fontScale="32500" lnSpcReduction="20000"/>
          </a:bodyPr>
          <a:lstStyle/>
          <a:p>
            <a:r>
              <a:rPr lang="en-US" sz="11200" b="1" dirty="0" smtClean="0"/>
              <a:t>Entry &amp; Main Lobby - $120 – $170 / SF</a:t>
            </a:r>
            <a:endParaRPr lang="en-US" dirty="0" smtClean="0"/>
          </a:p>
          <a:p>
            <a:pPr lvl="1"/>
            <a:r>
              <a:rPr lang="en-US" sz="7400" dirty="0" smtClean="0"/>
              <a:t>Higher Level of Finishes</a:t>
            </a:r>
          </a:p>
          <a:p>
            <a:pPr lvl="2"/>
            <a:r>
              <a:rPr lang="en-US" sz="7400" dirty="0" smtClean="0"/>
              <a:t>Tile, Carpet, Walk-Off Mat</a:t>
            </a:r>
          </a:p>
          <a:p>
            <a:pPr lvl="2"/>
            <a:r>
              <a:rPr lang="en-US" sz="7400" dirty="0" smtClean="0"/>
              <a:t>Architectural Features</a:t>
            </a:r>
          </a:p>
          <a:p>
            <a:pPr lvl="3"/>
            <a:r>
              <a:rPr lang="en-US" sz="5500" dirty="0" smtClean="0"/>
              <a:t>Ceiling Soffits and Light Coves</a:t>
            </a:r>
          </a:p>
          <a:p>
            <a:pPr lvl="3"/>
            <a:r>
              <a:rPr lang="en-US" sz="5500" dirty="0" smtClean="0"/>
              <a:t>Donor Wall</a:t>
            </a:r>
          </a:p>
          <a:p>
            <a:pPr lvl="3"/>
            <a:r>
              <a:rPr lang="en-US" sz="5500" dirty="0" smtClean="0"/>
              <a:t>Centerpiece – Fireplace or Waterfall</a:t>
            </a:r>
          </a:p>
          <a:p>
            <a:pPr lvl="2"/>
            <a:r>
              <a:rPr lang="en-US" sz="7400" dirty="0" smtClean="0"/>
              <a:t>Millwork – Nourishment Station, Kiosks, Etc…</a:t>
            </a:r>
          </a:p>
          <a:p>
            <a:pPr lvl="2"/>
            <a:r>
              <a:rPr lang="en-US" sz="7400" dirty="0" smtClean="0"/>
              <a:t>Reception Desks, Check-In Station</a:t>
            </a:r>
          </a:p>
          <a:p>
            <a:pPr lvl="2"/>
            <a:r>
              <a:rPr lang="en-US" sz="7400" dirty="0" smtClean="0"/>
              <a:t>Relatively Open Space</a:t>
            </a:r>
          </a:p>
          <a:p>
            <a:pPr lvl="2"/>
            <a:r>
              <a:rPr lang="en-US" sz="7400" dirty="0" smtClean="0"/>
              <a:t>Low Voltage – V&amp;D, Speaker System</a:t>
            </a:r>
          </a:p>
          <a:p>
            <a:pPr lvl="1"/>
            <a:r>
              <a:rPr lang="en-US" sz="7400" dirty="0" smtClean="0"/>
              <a:t>Entry – Aluminum Entrance or Revolving Doors</a:t>
            </a:r>
          </a:p>
          <a:p>
            <a:pPr lvl="1"/>
            <a:r>
              <a:rPr lang="en-US" sz="7400" dirty="0" smtClean="0"/>
              <a:t>Gift Shop </a:t>
            </a:r>
          </a:p>
          <a:p>
            <a:pPr lvl="2"/>
            <a:r>
              <a:rPr lang="en-US" sz="5500" dirty="0" smtClean="0"/>
              <a:t>Interior Glazed Wall – Wood or Aluminum</a:t>
            </a:r>
          </a:p>
          <a:p>
            <a:pPr lvl="2"/>
            <a:r>
              <a:rPr lang="en-US" sz="5500" dirty="0" smtClean="0"/>
              <a:t>Millwork</a:t>
            </a:r>
          </a:p>
        </p:txBody>
      </p:sp>
      <p:pic>
        <p:nvPicPr>
          <p:cNvPr id="4098" name="Picture 2" descr="S:\MKT_Share\Photo Resources\Project Photos\Healthcare\Memorial Hospital Sweetwater_Rock Springs_WY\Sweetwater%20Memorial%2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676400"/>
            <a:ext cx="426720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72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13167360" cy="1371600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tx2"/>
                </a:solidFill>
              </a:rPr>
              <a:t>Departments</a:t>
            </a:r>
            <a:endParaRPr lang="en-US" sz="57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13776960" cy="543115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Administration &amp; Offices - $100 - $135 / SF</a:t>
            </a:r>
            <a:endParaRPr lang="en-US" b="1" dirty="0"/>
          </a:p>
          <a:p>
            <a:pPr lvl="1"/>
            <a:r>
              <a:rPr lang="en-US" dirty="0" smtClean="0"/>
              <a:t>High Density of Walls / Doorways</a:t>
            </a:r>
          </a:p>
          <a:p>
            <a:pPr lvl="1"/>
            <a:r>
              <a:rPr lang="en-US" dirty="0" smtClean="0"/>
              <a:t>Level of Finish</a:t>
            </a:r>
          </a:p>
          <a:p>
            <a:pPr lvl="2"/>
            <a:r>
              <a:rPr lang="en-US" dirty="0" smtClean="0"/>
              <a:t>Carpet &amp; Paint</a:t>
            </a:r>
          </a:p>
          <a:p>
            <a:pPr lvl="1"/>
            <a:r>
              <a:rPr lang="en-US" dirty="0" smtClean="0"/>
              <a:t>Lower Level of Millwork &amp; Casework</a:t>
            </a:r>
          </a:p>
          <a:p>
            <a:pPr lvl="1"/>
            <a:r>
              <a:rPr lang="en-US" dirty="0" smtClean="0"/>
              <a:t>Conference Spaces – Can Have Higher Level of Finish</a:t>
            </a:r>
          </a:p>
          <a:p>
            <a:pPr lvl="2"/>
            <a:r>
              <a:rPr lang="en-US" dirty="0" smtClean="0"/>
              <a:t>Millwork</a:t>
            </a:r>
            <a:endParaRPr lang="en-US" dirty="0"/>
          </a:p>
          <a:p>
            <a:pPr lvl="2"/>
            <a:r>
              <a:rPr lang="en-US" dirty="0" smtClean="0"/>
              <a:t>Projection Screens </a:t>
            </a:r>
          </a:p>
          <a:p>
            <a:pPr lvl="2"/>
            <a:r>
              <a:rPr lang="en-US" dirty="0" smtClean="0"/>
              <a:t>Video Conference Capabilities</a:t>
            </a:r>
          </a:p>
          <a:p>
            <a:pPr lvl="1"/>
            <a:r>
              <a:rPr lang="en-US" dirty="0" smtClean="0"/>
              <a:t>Power &amp; Voice &amp; Data</a:t>
            </a:r>
          </a:p>
          <a:p>
            <a:pPr lvl="1"/>
            <a:r>
              <a:rPr lang="en-US" dirty="0" smtClean="0"/>
              <a:t>Controlled Access - $2k - $3k / Door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1281</Words>
  <Application>Microsoft Office PowerPoint</Application>
  <PresentationFormat>Custom</PresentationFormat>
  <Paragraphs>281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Hospital Department  Renovation Unit Costs</vt:lpstr>
      <vt:lpstr>Objectives:</vt:lpstr>
      <vt:lpstr>PowerPoint Presentation</vt:lpstr>
      <vt:lpstr>Unit Cost Range </vt:lpstr>
      <vt:lpstr>Unit Cost Range </vt:lpstr>
      <vt:lpstr>Unit Cost Range </vt:lpstr>
      <vt:lpstr>Unit Cost Range </vt:lpstr>
      <vt:lpstr>Departments</vt:lpstr>
      <vt:lpstr>Departments</vt:lpstr>
      <vt:lpstr>Departments</vt:lpstr>
      <vt:lpstr>Departments</vt:lpstr>
      <vt:lpstr>Exam Room Double Door Configuration</vt:lpstr>
      <vt:lpstr>Departments</vt:lpstr>
      <vt:lpstr>Departments</vt:lpstr>
      <vt:lpstr>Departments</vt:lpstr>
      <vt:lpstr>Behavioral Unit “Wicket” Door</vt:lpstr>
      <vt:lpstr>Departments</vt:lpstr>
      <vt:lpstr>Departments</vt:lpstr>
      <vt:lpstr>Departments</vt:lpstr>
      <vt:lpstr>Departments</vt:lpstr>
      <vt:lpstr>Departments</vt:lpstr>
      <vt:lpstr>Departments</vt:lpstr>
      <vt:lpstr>Structure</vt:lpstr>
      <vt:lpstr>Not Generally Included in Cost</vt:lpstr>
      <vt:lpstr>Questions?</vt:lpstr>
      <vt:lpstr>PowerPoint Presentation</vt:lpstr>
    </vt:vector>
  </TitlesOfParts>
  <Company>JE Dunn Construction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Department Renovation Unit Costs</dc:title>
  <dc:creator>Colby Vetter</dc:creator>
  <cp:lastModifiedBy>Colby Vetter</cp:lastModifiedBy>
  <cp:revision>69</cp:revision>
  <cp:lastPrinted>2015-02-02T12:18:16Z</cp:lastPrinted>
  <dcterms:created xsi:type="dcterms:W3CDTF">2014-12-31T14:28:23Z</dcterms:created>
  <dcterms:modified xsi:type="dcterms:W3CDTF">2015-02-02T14:49:35Z</dcterms:modified>
</cp:coreProperties>
</file>