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319" r:id="rId2"/>
    <p:sldId id="402" r:id="rId3"/>
    <p:sldId id="400" r:id="rId4"/>
    <p:sldId id="373" r:id="rId5"/>
    <p:sldId id="382" r:id="rId6"/>
    <p:sldId id="394" r:id="rId7"/>
    <p:sldId id="376" r:id="rId8"/>
    <p:sldId id="374" r:id="rId9"/>
    <p:sldId id="392" r:id="rId10"/>
    <p:sldId id="395" r:id="rId11"/>
    <p:sldId id="375" r:id="rId12"/>
    <p:sldId id="377" r:id="rId13"/>
    <p:sldId id="390" r:id="rId14"/>
    <p:sldId id="367" r:id="rId15"/>
    <p:sldId id="380" r:id="rId16"/>
    <p:sldId id="391" r:id="rId17"/>
    <p:sldId id="368" r:id="rId18"/>
    <p:sldId id="369" r:id="rId19"/>
    <p:sldId id="370" r:id="rId20"/>
    <p:sldId id="371" r:id="rId21"/>
    <p:sldId id="372" r:id="rId22"/>
    <p:sldId id="379" r:id="rId23"/>
    <p:sldId id="383" r:id="rId24"/>
    <p:sldId id="381" r:id="rId25"/>
    <p:sldId id="393" r:id="rId26"/>
    <p:sldId id="389" r:id="rId27"/>
    <p:sldId id="396" r:id="rId28"/>
    <p:sldId id="397" r:id="rId29"/>
    <p:sldId id="398" r:id="rId30"/>
    <p:sldId id="399" r:id="rId31"/>
    <p:sldId id="387" r:id="rId32"/>
    <p:sldId id="388" r:id="rId33"/>
    <p:sldId id="386" r:id="rId34"/>
    <p:sldId id="384" r:id="rId35"/>
    <p:sldId id="378"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709" autoAdjust="0"/>
  </p:normalViewPr>
  <p:slideViewPr>
    <p:cSldViewPr>
      <p:cViewPr>
        <p:scale>
          <a:sx n="100" d="100"/>
          <a:sy n="100" d="100"/>
        </p:scale>
        <p:origin x="-1968"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F48664C-B5E2-4B81-9730-13B2B3857873}" type="datetimeFigureOut">
              <a:rPr lang="en-US" smtClean="0"/>
              <a:pPr/>
              <a:t>2/4/2014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40F316B-2C8A-49D3-9B5C-BC6CBE1C076F}" type="slidenum">
              <a:rPr lang="en-US" smtClean="0"/>
              <a:pPr/>
              <a:t>‹#›</a:t>
            </a:fld>
            <a:endParaRPr lang="en-US"/>
          </a:p>
        </p:txBody>
      </p:sp>
    </p:spTree>
    <p:extLst>
      <p:ext uri="{BB962C8B-B14F-4D97-AF65-F5344CB8AC3E}">
        <p14:creationId xmlns:p14="http://schemas.microsoft.com/office/powerpoint/2010/main" val="18311785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089 Template Set.jpg"/>
          <p:cNvPicPr>
            <a:picLocks noChangeAspect="1"/>
          </p:cNvPicPr>
          <p:nvPr userDrawn="1"/>
        </p:nvPicPr>
        <p:blipFill>
          <a:blip r:embed="rId2"/>
          <a:stretch>
            <a:fillRect/>
          </a:stretch>
        </p:blipFill>
        <p:spPr>
          <a:xfrm>
            <a:off x="0" y="0"/>
            <a:ext cx="9144000" cy="6858000"/>
          </a:xfrm>
          <a:prstGeom prst="rect">
            <a:avLst/>
          </a:prstGeom>
        </p:spPr>
      </p:pic>
      <p:pic>
        <p:nvPicPr>
          <p:cNvPr id="7" name="Picture 6" descr="Silverlight Icon.png"/>
          <p:cNvPicPr>
            <a:picLocks noChangeAspect="1"/>
          </p:cNvPicPr>
          <p:nvPr userDrawn="1"/>
        </p:nvPicPr>
        <p:blipFill>
          <a:blip r:embed="rId3"/>
          <a:stretch>
            <a:fillRect/>
          </a:stretch>
        </p:blipFill>
        <p:spPr>
          <a:xfrm>
            <a:off x="2057400" y="1752600"/>
            <a:ext cx="4609428" cy="4510087"/>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03AFA7-18AD-4B78-BBAA-32988282C785}"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7AC6B-4472-4744-AA09-96A56D0776E2}"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3AFA7-18AD-4B78-BBAA-32988282C785}"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7AC6B-4472-4744-AA09-96A56D0776E2}"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3AFA7-18AD-4B78-BBAA-32988282C785}"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7AC6B-4472-4744-AA09-96A56D0776E2}"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03AFA7-18AD-4B78-BBAA-32988282C785}"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7AC6B-4472-4744-AA09-96A56D0776E2}"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3AFA7-18AD-4B78-BBAA-32988282C785}"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7AC6B-4472-4744-AA09-96A56D0776E2}"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03AFA7-18AD-4B78-BBAA-32988282C785}" type="datetimeFigureOut">
              <a:rPr lang="en-US" smtClean="0"/>
              <a:pPr/>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7AC6B-4472-4744-AA09-96A56D0776E2}"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03AFA7-18AD-4B78-BBAA-32988282C785}" type="datetimeFigureOut">
              <a:rPr lang="en-US" smtClean="0"/>
              <a:pPr/>
              <a:t>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17AC6B-4472-4744-AA09-96A56D0776E2}"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03AFA7-18AD-4B78-BBAA-32988282C785}" type="datetimeFigureOut">
              <a:rPr lang="en-US" smtClean="0"/>
              <a:pPr/>
              <a:t>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17AC6B-4472-4744-AA09-96A56D0776E2}"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3AFA7-18AD-4B78-BBAA-32988282C785}" type="datetimeFigureOut">
              <a:rPr lang="en-US" smtClean="0"/>
              <a:pPr/>
              <a:t>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17AC6B-4472-4744-AA09-96A56D0776E2}"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3AFA7-18AD-4B78-BBAA-32988282C785}" type="datetimeFigureOut">
              <a:rPr lang="en-US" smtClean="0"/>
              <a:pPr/>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7AC6B-4472-4744-AA09-96A56D0776E2}"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3AFA7-18AD-4B78-BBAA-32988282C785}" type="datetimeFigureOut">
              <a:rPr lang="en-US" smtClean="0"/>
              <a:pPr/>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7AC6B-4472-4744-AA09-96A56D0776E2}"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006 Template Set.jpg"/>
          <p:cNvPicPr>
            <a:picLocks noChangeAspect="1"/>
          </p:cNvPicPr>
          <p:nvPr/>
        </p:nvPicPr>
        <p:blipFill>
          <a:blip r:embed="rId13"/>
          <a:stretch>
            <a:fillRect/>
          </a:stretch>
        </p:blipFill>
        <p:spPr>
          <a:xfrm>
            <a:off x="0" y="0"/>
            <a:ext cx="9144000" cy="6858000"/>
          </a:xfrm>
          <a:prstGeom prst="rect">
            <a:avLst/>
          </a:prstGeom>
        </p:spPr>
      </p:pic>
      <p:pic>
        <p:nvPicPr>
          <p:cNvPr id="8" name="Picture 7" descr="Silverlight Icon.png"/>
          <p:cNvPicPr>
            <a:picLocks noChangeAspect="1"/>
          </p:cNvPicPr>
          <p:nvPr/>
        </p:nvPicPr>
        <p:blipFill>
          <a:blip r:embed="rId14"/>
          <a:stretch>
            <a:fillRect/>
          </a:stretch>
        </p:blipFill>
        <p:spPr>
          <a:xfrm>
            <a:off x="6934200" y="304800"/>
            <a:ext cx="2209800" cy="216217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3AFA7-18AD-4B78-BBAA-32988282C785}" type="datetimeFigureOut">
              <a:rPr lang="en-US" smtClean="0"/>
              <a:pPr/>
              <a:t>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7AC6B-4472-4744-AA09-96A56D0776E2}" type="slidenum">
              <a:rPr lang="en-US" smtClean="0"/>
              <a:pPr/>
              <a:t>‹#›</a:t>
            </a:fld>
            <a:endParaRPr lang="en-US"/>
          </a:p>
        </p:txBody>
      </p:sp>
      <p:sp>
        <p:nvSpPr>
          <p:cNvPr id="9" name="Rectangle 8"/>
          <p:cNvSpPr/>
          <p:nvPr userDrawn="1"/>
        </p:nvSpPr>
        <p:spPr>
          <a:xfrm>
            <a:off x="609600" y="1143000"/>
            <a:ext cx="6477000" cy="76200"/>
          </a:xfrm>
          <a:prstGeom prst="rect">
            <a:avLst/>
          </a:prstGeom>
          <a:gradFill flip="none" rotWithShape="1">
            <a:gsLst>
              <a:gs pos="0">
                <a:srgbClr val="5E9EFF"/>
              </a:gs>
              <a:gs pos="39999">
                <a:srgbClr val="85C2FF"/>
              </a:gs>
              <a:gs pos="70000">
                <a:srgbClr val="C4D6EB"/>
              </a:gs>
              <a:gs pos="100000">
                <a:srgbClr val="FFEBFA"/>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emont logo small 2004 gif.gif"/>
          <p:cNvPicPr>
            <a:picLocks noChangeAspect="1"/>
          </p:cNvPicPr>
          <p:nvPr/>
        </p:nvPicPr>
        <p:blipFill>
          <a:blip r:embed="rId2"/>
          <a:stretch>
            <a:fillRect/>
          </a:stretch>
        </p:blipFill>
        <p:spPr>
          <a:xfrm>
            <a:off x="6934200" y="6022085"/>
            <a:ext cx="1752600" cy="702792"/>
          </a:xfrm>
          <a:prstGeom prst="rect">
            <a:avLst/>
          </a:prstGeom>
        </p:spPr>
      </p:pic>
      <p:sp>
        <p:nvSpPr>
          <p:cNvPr id="2" name="TextBox 1"/>
          <p:cNvSpPr txBox="1"/>
          <p:nvPr/>
        </p:nvSpPr>
        <p:spPr>
          <a:xfrm>
            <a:off x="514394" y="838200"/>
            <a:ext cx="7840608" cy="3785652"/>
          </a:xfrm>
          <a:prstGeom prst="rect">
            <a:avLst/>
          </a:prstGeom>
          <a:noFill/>
        </p:spPr>
        <p:txBody>
          <a:bodyPr wrap="non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Steam Quality</a:t>
            </a:r>
          </a:p>
          <a:p>
            <a:pPr algn="ctr"/>
            <a:r>
              <a:rPr lang="en-US" sz="4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For </a:t>
            </a:r>
          </a:p>
          <a:p>
            <a:pPr algn="ctr"/>
            <a:r>
              <a:rPr lang="en-US" sz="4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Autoclave (Steam Sterilizers)</a:t>
            </a:r>
          </a:p>
          <a:p>
            <a:pPr algn="ctr"/>
            <a:r>
              <a:rPr lang="en-US" sz="4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&amp; Humidifiers</a:t>
            </a:r>
            <a:endParaRPr lang="en-US" sz="4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4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657600"/>
            <a:ext cx="3285715" cy="172381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6364819"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What Causes Poor Quality Steam </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5" name="Group 4"/>
          <p:cNvGrpSpPr/>
          <p:nvPr/>
        </p:nvGrpSpPr>
        <p:grpSpPr>
          <a:xfrm>
            <a:off x="304800" y="1752600"/>
            <a:ext cx="6723663" cy="2726485"/>
            <a:chOff x="304800" y="1752600"/>
            <a:chExt cx="6723663" cy="272648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2895600" cy="272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95600" y="2209800"/>
              <a:ext cx="4132863" cy="892552"/>
            </a:xfrm>
            <a:prstGeom prst="rect">
              <a:avLst/>
            </a:prstGeom>
            <a:noFill/>
          </p:spPr>
          <p:txBody>
            <a:bodyPr wrap="none" rtlCol="0">
              <a:spAutoFit/>
            </a:bodyPr>
            <a:lstStyle/>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High Boiler Water Level</a:t>
              </a:r>
            </a:p>
            <a:p>
              <a:r>
                <a:rPr lang="en-US" sz="24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(No space for steam separation)</a:t>
              </a:r>
              <a:endParaRPr lang="en-US" sz="2400"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6" name="Group 5"/>
          <p:cNvGrpSpPr/>
          <p:nvPr/>
        </p:nvGrpSpPr>
        <p:grpSpPr>
          <a:xfrm>
            <a:off x="3048000" y="3215020"/>
            <a:ext cx="5141913" cy="3029918"/>
            <a:chOff x="3048000" y="3215020"/>
            <a:chExt cx="5141913" cy="3029918"/>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15020"/>
              <a:ext cx="3236913" cy="302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0" y="3352800"/>
              <a:ext cx="2771913" cy="830997"/>
            </a:xfrm>
            <a:prstGeom prst="rect">
              <a:avLst/>
            </a:prstGeom>
            <a:noFill/>
          </p:spPr>
          <p:txBody>
            <a:bodyPr wrap="none" rtlCol="0">
              <a:spAutoFit/>
            </a:bodyPr>
            <a:lstStyle/>
            <a:p>
              <a:r>
                <a:rPr lang="en-US" sz="24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Result – boiler water</a:t>
              </a:r>
            </a:p>
            <a:p>
              <a:r>
                <a:rPr lang="en-US" sz="24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is pulled with steam</a:t>
              </a:r>
              <a:endParaRPr lang="en-US" sz="2400"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31270239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828800"/>
            <a:ext cx="7620000" cy="2800767"/>
          </a:xfrm>
          <a:prstGeom prst="rect">
            <a:avLst/>
          </a:prstGeom>
        </p:spPr>
        <p:txBody>
          <a:bodyPr wrap="square">
            <a:spAutoFit/>
          </a:bodyPr>
          <a:lstStyle/>
          <a:p>
            <a:r>
              <a:rPr lang="en-US" sz="2800"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Steam </a:t>
            </a:r>
            <a:r>
              <a:rPr lang="en-US" sz="2800"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line corrosion </a:t>
            </a:r>
            <a:r>
              <a:rPr lang="en-US" sz="2800"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byproducts</a:t>
            </a:r>
          </a:p>
          <a:p>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Boiler water </a:t>
            </a: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 the </a:t>
            </a: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steam </a:t>
            </a: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can cause </a:t>
            </a: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specks on</a:t>
            </a:r>
          </a:p>
          <a:p>
            <a:pPr marL="171450"/>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Autoclave instruments</a:t>
            </a: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Low pH condensate (and liquid</a:t>
            </a:r>
          </a:p>
          <a:p>
            <a:pPr marL="171450"/>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water from carryover) corrodes metal piping. </a:t>
            </a:r>
          </a:p>
          <a:p>
            <a:pPr marL="171450"/>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 addition, high </a:t>
            </a: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velocity water scrubs </a:t>
            </a: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steel</a:t>
            </a:r>
          </a:p>
          <a:p>
            <a:pPr marL="171450"/>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 copper oxidation </a:t>
            </a: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off </a:t>
            </a: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pipe walls causing </a:t>
            </a:r>
          </a:p>
          <a:p>
            <a:pPr marL="171450"/>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specks and wet packs.</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609600" y="329625"/>
            <a:ext cx="6364819"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What Causes Poor Quality Steam </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124200"/>
            <a:ext cx="175577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6"/>
          <p:cNvSpPr/>
          <p:nvPr/>
        </p:nvSpPr>
        <p:spPr>
          <a:xfrm>
            <a:off x="6375512" y="4018518"/>
            <a:ext cx="482488" cy="633909"/>
          </a:xfrm>
          <a:custGeom>
            <a:avLst/>
            <a:gdLst>
              <a:gd name="connsiteX0" fmla="*/ 476834 w 482488"/>
              <a:gd name="connsiteY0" fmla="*/ 100976 h 633909"/>
              <a:gd name="connsiteX1" fmla="*/ 476834 w 482488"/>
              <a:gd name="connsiteY1" fmla="*/ 100976 h 633909"/>
              <a:gd name="connsiteX2" fmla="*/ 471225 w 482488"/>
              <a:gd name="connsiteY2" fmla="*/ 269271 h 633909"/>
              <a:gd name="connsiteX3" fmla="*/ 460005 w 482488"/>
              <a:gd name="connsiteY3" fmla="*/ 286100 h 633909"/>
              <a:gd name="connsiteX4" fmla="*/ 454395 w 482488"/>
              <a:gd name="connsiteY4" fmla="*/ 302930 h 633909"/>
              <a:gd name="connsiteX5" fmla="*/ 420736 w 482488"/>
              <a:gd name="connsiteY5" fmla="*/ 319759 h 633909"/>
              <a:gd name="connsiteX6" fmla="*/ 415126 w 482488"/>
              <a:gd name="connsiteY6" fmla="*/ 325369 h 633909"/>
              <a:gd name="connsiteX7" fmla="*/ 415126 w 482488"/>
              <a:gd name="connsiteY7" fmla="*/ 325369 h 633909"/>
              <a:gd name="connsiteX8" fmla="*/ 392687 w 482488"/>
              <a:gd name="connsiteY8" fmla="*/ 375857 h 633909"/>
              <a:gd name="connsiteX9" fmla="*/ 381468 w 482488"/>
              <a:gd name="connsiteY9" fmla="*/ 415126 h 633909"/>
              <a:gd name="connsiteX10" fmla="*/ 353419 w 482488"/>
              <a:gd name="connsiteY10" fmla="*/ 437565 h 633909"/>
              <a:gd name="connsiteX11" fmla="*/ 353419 w 482488"/>
              <a:gd name="connsiteY11" fmla="*/ 437565 h 633909"/>
              <a:gd name="connsiteX12" fmla="*/ 302930 w 482488"/>
              <a:gd name="connsiteY12" fmla="*/ 493663 h 633909"/>
              <a:gd name="connsiteX13" fmla="*/ 291711 w 482488"/>
              <a:gd name="connsiteY13" fmla="*/ 499273 h 633909"/>
              <a:gd name="connsiteX14" fmla="*/ 291711 w 482488"/>
              <a:gd name="connsiteY14" fmla="*/ 499273 h 633909"/>
              <a:gd name="connsiteX15" fmla="*/ 207563 w 482488"/>
              <a:gd name="connsiteY15" fmla="*/ 538542 h 633909"/>
              <a:gd name="connsiteX16" fmla="*/ 196344 w 482488"/>
              <a:gd name="connsiteY16" fmla="*/ 555371 h 633909"/>
              <a:gd name="connsiteX17" fmla="*/ 179514 w 482488"/>
              <a:gd name="connsiteY17" fmla="*/ 566591 h 633909"/>
              <a:gd name="connsiteX18" fmla="*/ 168295 w 482488"/>
              <a:gd name="connsiteY18" fmla="*/ 577811 h 633909"/>
              <a:gd name="connsiteX19" fmla="*/ 162685 w 482488"/>
              <a:gd name="connsiteY19" fmla="*/ 577811 h 633909"/>
              <a:gd name="connsiteX20" fmla="*/ 56098 w 482488"/>
              <a:gd name="connsiteY20" fmla="*/ 617079 h 633909"/>
              <a:gd name="connsiteX21" fmla="*/ 33659 w 482488"/>
              <a:gd name="connsiteY21" fmla="*/ 622689 h 633909"/>
              <a:gd name="connsiteX22" fmla="*/ 33659 w 482488"/>
              <a:gd name="connsiteY22" fmla="*/ 622689 h 633909"/>
              <a:gd name="connsiteX23" fmla="*/ 0 w 482488"/>
              <a:gd name="connsiteY23" fmla="*/ 633909 h 633909"/>
              <a:gd name="connsiteX24" fmla="*/ 61708 w 482488"/>
              <a:gd name="connsiteY24" fmla="*/ 600250 h 633909"/>
              <a:gd name="connsiteX25" fmla="*/ 78538 w 482488"/>
              <a:gd name="connsiteY25" fmla="*/ 589030 h 633909"/>
              <a:gd name="connsiteX26" fmla="*/ 95367 w 482488"/>
              <a:gd name="connsiteY26" fmla="*/ 583420 h 633909"/>
              <a:gd name="connsiteX27" fmla="*/ 95367 w 482488"/>
              <a:gd name="connsiteY27" fmla="*/ 583420 h 633909"/>
              <a:gd name="connsiteX28" fmla="*/ 151465 w 482488"/>
              <a:gd name="connsiteY28" fmla="*/ 544152 h 633909"/>
              <a:gd name="connsiteX29" fmla="*/ 173904 w 482488"/>
              <a:gd name="connsiteY29" fmla="*/ 527322 h 633909"/>
              <a:gd name="connsiteX30" fmla="*/ 173904 w 482488"/>
              <a:gd name="connsiteY30" fmla="*/ 527322 h 633909"/>
              <a:gd name="connsiteX31" fmla="*/ 241222 w 482488"/>
              <a:gd name="connsiteY31" fmla="*/ 499273 h 633909"/>
              <a:gd name="connsiteX32" fmla="*/ 263661 w 482488"/>
              <a:gd name="connsiteY32" fmla="*/ 499273 h 633909"/>
              <a:gd name="connsiteX33" fmla="*/ 263661 w 482488"/>
              <a:gd name="connsiteY33" fmla="*/ 499273 h 633909"/>
              <a:gd name="connsiteX34" fmla="*/ 291711 w 482488"/>
              <a:gd name="connsiteY34" fmla="*/ 460004 h 633909"/>
              <a:gd name="connsiteX35" fmla="*/ 297320 w 482488"/>
              <a:gd name="connsiteY35" fmla="*/ 409516 h 633909"/>
              <a:gd name="connsiteX36" fmla="*/ 297320 w 482488"/>
              <a:gd name="connsiteY36" fmla="*/ 409516 h 633909"/>
              <a:gd name="connsiteX37" fmla="*/ 330979 w 482488"/>
              <a:gd name="connsiteY37" fmla="*/ 370247 h 633909"/>
              <a:gd name="connsiteX38" fmla="*/ 364638 w 482488"/>
              <a:gd name="connsiteY38" fmla="*/ 336589 h 633909"/>
              <a:gd name="connsiteX39" fmla="*/ 364638 w 482488"/>
              <a:gd name="connsiteY39" fmla="*/ 330979 h 633909"/>
              <a:gd name="connsiteX40" fmla="*/ 364638 w 482488"/>
              <a:gd name="connsiteY40" fmla="*/ 330979 h 633909"/>
              <a:gd name="connsiteX41" fmla="*/ 387077 w 482488"/>
              <a:gd name="connsiteY41" fmla="*/ 286100 h 633909"/>
              <a:gd name="connsiteX42" fmla="*/ 398297 w 482488"/>
              <a:gd name="connsiteY42" fmla="*/ 241222 h 633909"/>
              <a:gd name="connsiteX43" fmla="*/ 398297 w 482488"/>
              <a:gd name="connsiteY43" fmla="*/ 241222 h 633909"/>
              <a:gd name="connsiteX44" fmla="*/ 437566 w 482488"/>
              <a:gd name="connsiteY44" fmla="*/ 162684 h 633909"/>
              <a:gd name="connsiteX45" fmla="*/ 437566 w 482488"/>
              <a:gd name="connsiteY45" fmla="*/ 162684 h 633909"/>
              <a:gd name="connsiteX46" fmla="*/ 448785 w 482488"/>
              <a:gd name="connsiteY46" fmla="*/ 112196 h 633909"/>
              <a:gd name="connsiteX47" fmla="*/ 454395 w 482488"/>
              <a:gd name="connsiteY47" fmla="*/ 44878 h 633909"/>
              <a:gd name="connsiteX48" fmla="*/ 465615 w 482488"/>
              <a:gd name="connsiteY48" fmla="*/ 28049 h 633909"/>
              <a:gd name="connsiteX49" fmla="*/ 465615 w 482488"/>
              <a:gd name="connsiteY49" fmla="*/ 0 h 633909"/>
              <a:gd name="connsiteX50" fmla="*/ 465615 w 482488"/>
              <a:gd name="connsiteY50" fmla="*/ 0 h 633909"/>
              <a:gd name="connsiteX51" fmla="*/ 471225 w 482488"/>
              <a:gd name="connsiteY51" fmla="*/ 95366 h 633909"/>
              <a:gd name="connsiteX52" fmla="*/ 476834 w 482488"/>
              <a:gd name="connsiteY52" fmla="*/ 112196 h 633909"/>
              <a:gd name="connsiteX53" fmla="*/ 476834 w 482488"/>
              <a:gd name="connsiteY53" fmla="*/ 157074 h 633909"/>
              <a:gd name="connsiteX54" fmla="*/ 476834 w 482488"/>
              <a:gd name="connsiteY54" fmla="*/ 157074 h 633909"/>
              <a:gd name="connsiteX55" fmla="*/ 465615 w 482488"/>
              <a:gd name="connsiteY55" fmla="*/ 263661 h 633909"/>
              <a:gd name="connsiteX56" fmla="*/ 465615 w 482488"/>
              <a:gd name="connsiteY56" fmla="*/ 263661 h 63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2488" h="633909">
                <a:moveTo>
                  <a:pt x="476834" y="100976"/>
                </a:moveTo>
                <a:lnTo>
                  <a:pt x="476834" y="100976"/>
                </a:lnTo>
                <a:cubicBezTo>
                  <a:pt x="482408" y="179011"/>
                  <a:pt x="488208" y="188599"/>
                  <a:pt x="471225" y="269271"/>
                </a:cubicBezTo>
                <a:cubicBezTo>
                  <a:pt x="469836" y="275868"/>
                  <a:pt x="463745" y="280490"/>
                  <a:pt x="460005" y="286100"/>
                </a:cubicBezTo>
                <a:cubicBezTo>
                  <a:pt x="458135" y="291710"/>
                  <a:pt x="458089" y="298312"/>
                  <a:pt x="454395" y="302930"/>
                </a:cubicBezTo>
                <a:cubicBezTo>
                  <a:pt x="443678" y="316326"/>
                  <a:pt x="434285" y="312984"/>
                  <a:pt x="420736" y="319759"/>
                </a:cubicBezTo>
                <a:cubicBezTo>
                  <a:pt x="418371" y="320942"/>
                  <a:pt x="416996" y="323499"/>
                  <a:pt x="415126" y="325369"/>
                </a:cubicBezTo>
                <a:lnTo>
                  <a:pt x="415126" y="325369"/>
                </a:lnTo>
                <a:cubicBezTo>
                  <a:pt x="407646" y="342198"/>
                  <a:pt x="399298" y="358668"/>
                  <a:pt x="392687" y="375857"/>
                </a:cubicBezTo>
                <a:cubicBezTo>
                  <a:pt x="390989" y="380271"/>
                  <a:pt x="385415" y="409206"/>
                  <a:pt x="381468" y="415126"/>
                </a:cubicBezTo>
                <a:cubicBezTo>
                  <a:pt x="371576" y="429964"/>
                  <a:pt x="366519" y="431014"/>
                  <a:pt x="353419" y="437565"/>
                </a:cubicBezTo>
                <a:lnTo>
                  <a:pt x="353419" y="437565"/>
                </a:lnTo>
                <a:cubicBezTo>
                  <a:pt x="348986" y="442737"/>
                  <a:pt x="316126" y="483106"/>
                  <a:pt x="302930" y="493663"/>
                </a:cubicBezTo>
                <a:cubicBezTo>
                  <a:pt x="299665" y="496275"/>
                  <a:pt x="295451" y="497403"/>
                  <a:pt x="291711" y="499273"/>
                </a:cubicBezTo>
                <a:lnTo>
                  <a:pt x="291711" y="499273"/>
                </a:lnTo>
                <a:cubicBezTo>
                  <a:pt x="198356" y="579292"/>
                  <a:pt x="306837" y="498833"/>
                  <a:pt x="207563" y="538542"/>
                </a:cubicBezTo>
                <a:cubicBezTo>
                  <a:pt x="201303" y="541046"/>
                  <a:pt x="201111" y="550604"/>
                  <a:pt x="196344" y="555371"/>
                </a:cubicBezTo>
                <a:cubicBezTo>
                  <a:pt x="191576" y="560139"/>
                  <a:pt x="184779" y="562379"/>
                  <a:pt x="179514" y="566591"/>
                </a:cubicBezTo>
                <a:cubicBezTo>
                  <a:pt x="175384" y="569895"/>
                  <a:pt x="172035" y="574071"/>
                  <a:pt x="168295" y="577811"/>
                </a:cubicBezTo>
                <a:lnTo>
                  <a:pt x="162685" y="577811"/>
                </a:lnTo>
                <a:cubicBezTo>
                  <a:pt x="94344" y="626626"/>
                  <a:pt x="154218" y="592548"/>
                  <a:pt x="56098" y="617079"/>
                </a:cubicBezTo>
                <a:lnTo>
                  <a:pt x="33659" y="622689"/>
                </a:lnTo>
                <a:lnTo>
                  <a:pt x="33659" y="622689"/>
                </a:lnTo>
                <a:lnTo>
                  <a:pt x="0" y="633909"/>
                </a:lnTo>
                <a:cubicBezTo>
                  <a:pt x="72906" y="606569"/>
                  <a:pt x="23353" y="632212"/>
                  <a:pt x="61708" y="600250"/>
                </a:cubicBezTo>
                <a:cubicBezTo>
                  <a:pt x="66888" y="595934"/>
                  <a:pt x="72507" y="592045"/>
                  <a:pt x="78538" y="589030"/>
                </a:cubicBezTo>
                <a:cubicBezTo>
                  <a:pt x="83827" y="586385"/>
                  <a:pt x="95367" y="583420"/>
                  <a:pt x="95367" y="583420"/>
                </a:cubicBezTo>
                <a:lnTo>
                  <a:pt x="95367" y="583420"/>
                </a:lnTo>
                <a:lnTo>
                  <a:pt x="151465" y="544152"/>
                </a:lnTo>
                <a:cubicBezTo>
                  <a:pt x="172080" y="529881"/>
                  <a:pt x="162906" y="538322"/>
                  <a:pt x="173904" y="527322"/>
                </a:cubicBezTo>
                <a:lnTo>
                  <a:pt x="173904" y="527322"/>
                </a:lnTo>
                <a:cubicBezTo>
                  <a:pt x="197717" y="515416"/>
                  <a:pt x="215447" y="502495"/>
                  <a:pt x="241222" y="499273"/>
                </a:cubicBezTo>
                <a:cubicBezTo>
                  <a:pt x="248644" y="498345"/>
                  <a:pt x="256181" y="499273"/>
                  <a:pt x="263661" y="499273"/>
                </a:cubicBezTo>
                <a:lnTo>
                  <a:pt x="263661" y="499273"/>
                </a:lnTo>
                <a:cubicBezTo>
                  <a:pt x="273011" y="486183"/>
                  <a:pt x="284517" y="474392"/>
                  <a:pt x="291711" y="460004"/>
                </a:cubicBezTo>
                <a:cubicBezTo>
                  <a:pt x="298787" y="445853"/>
                  <a:pt x="297320" y="424834"/>
                  <a:pt x="297320" y="409516"/>
                </a:cubicBezTo>
                <a:lnTo>
                  <a:pt x="297320" y="409516"/>
                </a:lnTo>
                <a:cubicBezTo>
                  <a:pt x="308540" y="396426"/>
                  <a:pt x="318788" y="382437"/>
                  <a:pt x="330979" y="370247"/>
                </a:cubicBezTo>
                <a:cubicBezTo>
                  <a:pt x="354396" y="346831"/>
                  <a:pt x="351418" y="363031"/>
                  <a:pt x="364638" y="336589"/>
                </a:cubicBezTo>
                <a:cubicBezTo>
                  <a:pt x="365474" y="334916"/>
                  <a:pt x="364638" y="332849"/>
                  <a:pt x="364638" y="330979"/>
                </a:cubicBezTo>
                <a:lnTo>
                  <a:pt x="364638" y="330979"/>
                </a:lnTo>
                <a:cubicBezTo>
                  <a:pt x="372118" y="316019"/>
                  <a:pt x="381452" y="301851"/>
                  <a:pt x="387077" y="286100"/>
                </a:cubicBezTo>
                <a:cubicBezTo>
                  <a:pt x="418556" y="197958"/>
                  <a:pt x="378343" y="281126"/>
                  <a:pt x="398297" y="241222"/>
                </a:cubicBezTo>
                <a:lnTo>
                  <a:pt x="398297" y="241222"/>
                </a:lnTo>
                <a:cubicBezTo>
                  <a:pt x="448924" y="197827"/>
                  <a:pt x="437566" y="224803"/>
                  <a:pt x="437566" y="162684"/>
                </a:cubicBezTo>
                <a:lnTo>
                  <a:pt x="437566" y="162684"/>
                </a:lnTo>
                <a:cubicBezTo>
                  <a:pt x="441306" y="145855"/>
                  <a:pt x="446347" y="129263"/>
                  <a:pt x="448785" y="112196"/>
                </a:cubicBezTo>
                <a:cubicBezTo>
                  <a:pt x="451969" y="89905"/>
                  <a:pt x="449979" y="66958"/>
                  <a:pt x="454395" y="44878"/>
                </a:cubicBezTo>
                <a:cubicBezTo>
                  <a:pt x="455717" y="38267"/>
                  <a:pt x="463980" y="34590"/>
                  <a:pt x="465615" y="28049"/>
                </a:cubicBezTo>
                <a:cubicBezTo>
                  <a:pt x="467883" y="18979"/>
                  <a:pt x="465615" y="9350"/>
                  <a:pt x="465615" y="0"/>
                </a:cubicBezTo>
                <a:lnTo>
                  <a:pt x="465615" y="0"/>
                </a:lnTo>
                <a:cubicBezTo>
                  <a:pt x="467485" y="31789"/>
                  <a:pt x="468057" y="63680"/>
                  <a:pt x="471225" y="95366"/>
                </a:cubicBezTo>
                <a:cubicBezTo>
                  <a:pt x="471813" y="101250"/>
                  <a:pt x="476299" y="106307"/>
                  <a:pt x="476834" y="112196"/>
                </a:cubicBezTo>
                <a:cubicBezTo>
                  <a:pt x="478188" y="127094"/>
                  <a:pt x="476834" y="142115"/>
                  <a:pt x="476834" y="157074"/>
                </a:cubicBezTo>
                <a:lnTo>
                  <a:pt x="476834" y="157074"/>
                </a:lnTo>
                <a:cubicBezTo>
                  <a:pt x="465409" y="259910"/>
                  <a:pt x="465615" y="224185"/>
                  <a:pt x="465615" y="263661"/>
                </a:cubicBezTo>
                <a:lnTo>
                  <a:pt x="465615" y="263661"/>
                </a:lnTo>
              </a:path>
            </a:pathLst>
          </a:custGeom>
          <a:solidFill>
            <a:schemeClr val="tx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241290" y="3334385"/>
            <a:ext cx="1584959" cy="1295182"/>
          </a:xfrm>
          <a:custGeom>
            <a:avLst/>
            <a:gdLst>
              <a:gd name="connsiteX0" fmla="*/ 1421130 w 1584959"/>
              <a:gd name="connsiteY0" fmla="*/ 396240 h 1268730"/>
              <a:gd name="connsiteX1" fmla="*/ 1421130 w 1584959"/>
              <a:gd name="connsiteY1" fmla="*/ 396240 h 1268730"/>
              <a:gd name="connsiteX2" fmla="*/ 1424940 w 1584959"/>
              <a:gd name="connsiteY2" fmla="*/ 480060 h 1268730"/>
              <a:gd name="connsiteX3" fmla="*/ 1413510 w 1584959"/>
              <a:gd name="connsiteY3" fmla="*/ 510540 h 1268730"/>
              <a:gd name="connsiteX4" fmla="*/ 1405890 w 1584959"/>
              <a:gd name="connsiteY4" fmla="*/ 533400 h 1268730"/>
              <a:gd name="connsiteX5" fmla="*/ 1417320 w 1584959"/>
              <a:gd name="connsiteY5" fmla="*/ 708660 h 1268730"/>
              <a:gd name="connsiteX6" fmla="*/ 1421130 w 1584959"/>
              <a:gd name="connsiteY6" fmla="*/ 792480 h 1268730"/>
              <a:gd name="connsiteX7" fmla="*/ 1413510 w 1584959"/>
              <a:gd name="connsiteY7" fmla="*/ 849630 h 1268730"/>
              <a:gd name="connsiteX8" fmla="*/ 1402080 w 1584959"/>
              <a:gd name="connsiteY8" fmla="*/ 861060 h 1268730"/>
              <a:gd name="connsiteX9" fmla="*/ 1386840 w 1584959"/>
              <a:gd name="connsiteY9" fmla="*/ 880110 h 1268730"/>
              <a:gd name="connsiteX10" fmla="*/ 1379220 w 1584959"/>
              <a:gd name="connsiteY10" fmla="*/ 891540 h 1268730"/>
              <a:gd name="connsiteX11" fmla="*/ 1371600 w 1584959"/>
              <a:gd name="connsiteY11" fmla="*/ 910590 h 1268730"/>
              <a:gd name="connsiteX12" fmla="*/ 1360170 w 1584959"/>
              <a:gd name="connsiteY12" fmla="*/ 918210 h 1268730"/>
              <a:gd name="connsiteX13" fmla="*/ 1344930 w 1584959"/>
              <a:gd name="connsiteY13" fmla="*/ 937260 h 1268730"/>
              <a:gd name="connsiteX14" fmla="*/ 1337310 w 1584959"/>
              <a:gd name="connsiteY14" fmla="*/ 948690 h 1268730"/>
              <a:gd name="connsiteX15" fmla="*/ 1322070 w 1584959"/>
              <a:gd name="connsiteY15" fmla="*/ 960120 h 1268730"/>
              <a:gd name="connsiteX16" fmla="*/ 1310640 w 1584959"/>
              <a:gd name="connsiteY16" fmla="*/ 971550 h 1268730"/>
              <a:gd name="connsiteX17" fmla="*/ 1291590 w 1584959"/>
              <a:gd name="connsiteY17" fmla="*/ 986790 h 1268730"/>
              <a:gd name="connsiteX18" fmla="*/ 1283970 w 1584959"/>
              <a:gd name="connsiteY18" fmla="*/ 998220 h 1268730"/>
              <a:gd name="connsiteX19" fmla="*/ 1268730 w 1584959"/>
              <a:gd name="connsiteY19" fmla="*/ 1013460 h 1268730"/>
              <a:gd name="connsiteX20" fmla="*/ 1234440 w 1584959"/>
              <a:gd name="connsiteY20" fmla="*/ 1032510 h 1268730"/>
              <a:gd name="connsiteX21" fmla="*/ 1196340 w 1584959"/>
              <a:gd name="connsiteY21" fmla="*/ 1036320 h 1268730"/>
              <a:gd name="connsiteX22" fmla="*/ 1097280 w 1584959"/>
              <a:gd name="connsiteY22" fmla="*/ 1047750 h 1268730"/>
              <a:gd name="connsiteX23" fmla="*/ 1078230 w 1584959"/>
              <a:gd name="connsiteY23" fmla="*/ 1062990 h 1268730"/>
              <a:gd name="connsiteX24" fmla="*/ 1013460 w 1584959"/>
              <a:gd name="connsiteY24" fmla="*/ 1047750 h 1268730"/>
              <a:gd name="connsiteX25" fmla="*/ 994410 w 1584959"/>
              <a:gd name="connsiteY25" fmla="*/ 1040130 h 1268730"/>
              <a:gd name="connsiteX26" fmla="*/ 979170 w 1584959"/>
              <a:gd name="connsiteY26" fmla="*/ 1036320 h 1268730"/>
              <a:gd name="connsiteX27" fmla="*/ 929640 w 1584959"/>
              <a:gd name="connsiteY27" fmla="*/ 1013460 h 1268730"/>
              <a:gd name="connsiteX28" fmla="*/ 902970 w 1584959"/>
              <a:gd name="connsiteY28" fmla="*/ 1017270 h 1268730"/>
              <a:gd name="connsiteX29" fmla="*/ 887730 w 1584959"/>
              <a:gd name="connsiteY29" fmla="*/ 1021080 h 1268730"/>
              <a:gd name="connsiteX30" fmla="*/ 876300 w 1584959"/>
              <a:gd name="connsiteY30" fmla="*/ 1024890 h 1268730"/>
              <a:gd name="connsiteX31" fmla="*/ 811530 w 1584959"/>
              <a:gd name="connsiteY31" fmla="*/ 1028700 h 1268730"/>
              <a:gd name="connsiteX32" fmla="*/ 758190 w 1584959"/>
              <a:gd name="connsiteY32" fmla="*/ 1036320 h 1268730"/>
              <a:gd name="connsiteX33" fmla="*/ 731520 w 1584959"/>
              <a:gd name="connsiteY33" fmla="*/ 1040130 h 1268730"/>
              <a:gd name="connsiteX34" fmla="*/ 685800 w 1584959"/>
              <a:gd name="connsiteY34" fmla="*/ 1047750 h 1268730"/>
              <a:gd name="connsiteX35" fmla="*/ 628650 w 1584959"/>
              <a:gd name="connsiteY35" fmla="*/ 1051560 h 1268730"/>
              <a:gd name="connsiteX36" fmla="*/ 598170 w 1584959"/>
              <a:gd name="connsiteY36" fmla="*/ 1070610 h 1268730"/>
              <a:gd name="connsiteX37" fmla="*/ 586740 w 1584959"/>
              <a:gd name="connsiteY37" fmla="*/ 1078230 h 1268730"/>
              <a:gd name="connsiteX38" fmla="*/ 571500 w 1584959"/>
              <a:gd name="connsiteY38" fmla="*/ 1082040 h 1268730"/>
              <a:gd name="connsiteX39" fmla="*/ 560070 w 1584959"/>
              <a:gd name="connsiteY39" fmla="*/ 1085850 h 1268730"/>
              <a:gd name="connsiteX40" fmla="*/ 495300 w 1584959"/>
              <a:gd name="connsiteY40" fmla="*/ 1089660 h 1268730"/>
              <a:gd name="connsiteX41" fmla="*/ 480060 w 1584959"/>
              <a:gd name="connsiteY41" fmla="*/ 1093470 h 1268730"/>
              <a:gd name="connsiteX42" fmla="*/ 243840 w 1584959"/>
              <a:gd name="connsiteY42" fmla="*/ 1089660 h 1268730"/>
              <a:gd name="connsiteX43" fmla="*/ 220980 w 1584959"/>
              <a:gd name="connsiteY43" fmla="*/ 1082040 h 1268730"/>
              <a:gd name="connsiteX44" fmla="*/ 201930 w 1584959"/>
              <a:gd name="connsiteY44" fmla="*/ 1074420 h 1268730"/>
              <a:gd name="connsiteX45" fmla="*/ 182880 w 1584959"/>
              <a:gd name="connsiteY45" fmla="*/ 1070610 h 1268730"/>
              <a:gd name="connsiteX46" fmla="*/ 163830 w 1584959"/>
              <a:gd name="connsiteY46" fmla="*/ 1062990 h 1268730"/>
              <a:gd name="connsiteX47" fmla="*/ 152400 w 1584959"/>
              <a:gd name="connsiteY47" fmla="*/ 1059180 h 1268730"/>
              <a:gd name="connsiteX48" fmla="*/ 137160 w 1584959"/>
              <a:gd name="connsiteY48" fmla="*/ 1051560 h 1268730"/>
              <a:gd name="connsiteX49" fmla="*/ 102870 w 1584959"/>
              <a:gd name="connsiteY49" fmla="*/ 1040130 h 1268730"/>
              <a:gd name="connsiteX50" fmla="*/ 95250 w 1584959"/>
              <a:gd name="connsiteY50" fmla="*/ 1051560 h 1268730"/>
              <a:gd name="connsiteX51" fmla="*/ 87630 w 1584959"/>
              <a:gd name="connsiteY51" fmla="*/ 1082040 h 1268730"/>
              <a:gd name="connsiteX52" fmla="*/ 76200 w 1584959"/>
              <a:gd name="connsiteY52" fmla="*/ 1089660 h 1268730"/>
              <a:gd name="connsiteX53" fmla="*/ 64770 w 1584959"/>
              <a:gd name="connsiteY53" fmla="*/ 1093470 h 1268730"/>
              <a:gd name="connsiteX54" fmla="*/ 34290 w 1584959"/>
              <a:gd name="connsiteY54" fmla="*/ 1101090 h 1268730"/>
              <a:gd name="connsiteX55" fmla="*/ 3810 w 1584959"/>
              <a:gd name="connsiteY55" fmla="*/ 1127760 h 1268730"/>
              <a:gd name="connsiteX56" fmla="*/ 0 w 1584959"/>
              <a:gd name="connsiteY56" fmla="*/ 1146810 h 1268730"/>
              <a:gd name="connsiteX57" fmla="*/ 7620 w 1584959"/>
              <a:gd name="connsiteY57" fmla="*/ 1177290 h 1268730"/>
              <a:gd name="connsiteX58" fmla="*/ 22860 w 1584959"/>
              <a:gd name="connsiteY58" fmla="*/ 1223010 h 1268730"/>
              <a:gd name="connsiteX59" fmla="*/ 38100 w 1584959"/>
              <a:gd name="connsiteY59" fmla="*/ 1249680 h 1268730"/>
              <a:gd name="connsiteX60" fmla="*/ 80010 w 1584959"/>
              <a:gd name="connsiteY60" fmla="*/ 1268730 h 1268730"/>
              <a:gd name="connsiteX61" fmla="*/ 106680 w 1584959"/>
              <a:gd name="connsiteY61" fmla="*/ 1261110 h 1268730"/>
              <a:gd name="connsiteX62" fmla="*/ 114300 w 1584959"/>
              <a:gd name="connsiteY62" fmla="*/ 1238250 h 1268730"/>
              <a:gd name="connsiteX63" fmla="*/ 133350 w 1584959"/>
              <a:gd name="connsiteY63" fmla="*/ 1226820 h 1268730"/>
              <a:gd name="connsiteX64" fmla="*/ 171450 w 1584959"/>
              <a:gd name="connsiteY64" fmla="*/ 1234440 h 1268730"/>
              <a:gd name="connsiteX65" fmla="*/ 224790 w 1584959"/>
              <a:gd name="connsiteY65" fmla="*/ 1245870 h 1268730"/>
              <a:gd name="connsiteX66" fmla="*/ 346710 w 1584959"/>
              <a:gd name="connsiteY66" fmla="*/ 1238250 h 1268730"/>
              <a:gd name="connsiteX67" fmla="*/ 361950 w 1584959"/>
              <a:gd name="connsiteY67" fmla="*/ 1230630 h 1268730"/>
              <a:gd name="connsiteX68" fmla="*/ 377190 w 1584959"/>
              <a:gd name="connsiteY68" fmla="*/ 1226820 h 1268730"/>
              <a:gd name="connsiteX69" fmla="*/ 487680 w 1584959"/>
              <a:gd name="connsiteY69" fmla="*/ 1230630 h 1268730"/>
              <a:gd name="connsiteX70" fmla="*/ 826770 w 1584959"/>
              <a:gd name="connsiteY70" fmla="*/ 1234440 h 1268730"/>
              <a:gd name="connsiteX71" fmla="*/ 998220 w 1584959"/>
              <a:gd name="connsiteY71" fmla="*/ 1219200 h 1268730"/>
              <a:gd name="connsiteX72" fmla="*/ 1070610 w 1584959"/>
              <a:gd name="connsiteY72" fmla="*/ 1211580 h 1268730"/>
              <a:gd name="connsiteX73" fmla="*/ 1143000 w 1584959"/>
              <a:gd name="connsiteY73" fmla="*/ 1203960 h 1268730"/>
              <a:gd name="connsiteX74" fmla="*/ 1184910 w 1584959"/>
              <a:gd name="connsiteY74" fmla="*/ 1154430 h 1268730"/>
              <a:gd name="connsiteX75" fmla="*/ 1203960 w 1584959"/>
              <a:gd name="connsiteY75" fmla="*/ 1139190 h 1268730"/>
              <a:gd name="connsiteX76" fmla="*/ 1226820 w 1584959"/>
              <a:gd name="connsiteY76" fmla="*/ 1131570 h 1268730"/>
              <a:gd name="connsiteX77" fmla="*/ 1261110 w 1584959"/>
              <a:gd name="connsiteY77" fmla="*/ 1112520 h 1268730"/>
              <a:gd name="connsiteX78" fmla="*/ 1299210 w 1584959"/>
              <a:gd name="connsiteY78" fmla="*/ 1101090 h 1268730"/>
              <a:gd name="connsiteX79" fmla="*/ 1440180 w 1584959"/>
              <a:gd name="connsiteY79" fmla="*/ 1028700 h 1268730"/>
              <a:gd name="connsiteX80" fmla="*/ 1447800 w 1584959"/>
              <a:gd name="connsiteY80" fmla="*/ 1017270 h 1268730"/>
              <a:gd name="connsiteX81" fmla="*/ 1455420 w 1584959"/>
              <a:gd name="connsiteY81" fmla="*/ 948690 h 1268730"/>
              <a:gd name="connsiteX82" fmla="*/ 1466850 w 1584959"/>
              <a:gd name="connsiteY82" fmla="*/ 922020 h 1268730"/>
              <a:gd name="connsiteX83" fmla="*/ 1478280 w 1584959"/>
              <a:gd name="connsiteY83" fmla="*/ 891540 h 1268730"/>
              <a:gd name="connsiteX84" fmla="*/ 1501140 w 1584959"/>
              <a:gd name="connsiteY84" fmla="*/ 868680 h 1268730"/>
              <a:gd name="connsiteX85" fmla="*/ 1508760 w 1584959"/>
              <a:gd name="connsiteY85" fmla="*/ 853440 h 1268730"/>
              <a:gd name="connsiteX86" fmla="*/ 1524000 w 1584959"/>
              <a:gd name="connsiteY86" fmla="*/ 826770 h 1268730"/>
              <a:gd name="connsiteX87" fmla="*/ 1527810 w 1584959"/>
              <a:gd name="connsiteY87" fmla="*/ 815340 h 1268730"/>
              <a:gd name="connsiteX88" fmla="*/ 1554480 w 1584959"/>
              <a:gd name="connsiteY88" fmla="*/ 765810 h 1268730"/>
              <a:gd name="connsiteX89" fmla="*/ 1558290 w 1584959"/>
              <a:gd name="connsiteY89" fmla="*/ 739140 h 1268730"/>
              <a:gd name="connsiteX90" fmla="*/ 1565910 w 1584959"/>
              <a:gd name="connsiteY90" fmla="*/ 712470 h 1268730"/>
              <a:gd name="connsiteX91" fmla="*/ 1569720 w 1584959"/>
              <a:gd name="connsiteY91" fmla="*/ 514350 h 1268730"/>
              <a:gd name="connsiteX92" fmla="*/ 1573530 w 1584959"/>
              <a:gd name="connsiteY92" fmla="*/ 472440 h 1268730"/>
              <a:gd name="connsiteX93" fmla="*/ 1581150 w 1584959"/>
              <a:gd name="connsiteY93" fmla="*/ 453390 h 1268730"/>
              <a:gd name="connsiteX94" fmla="*/ 1573530 w 1584959"/>
              <a:gd name="connsiteY94" fmla="*/ 270510 h 1268730"/>
              <a:gd name="connsiteX95" fmla="*/ 1565910 w 1584959"/>
              <a:gd name="connsiteY95" fmla="*/ 255270 h 1268730"/>
              <a:gd name="connsiteX96" fmla="*/ 1546860 w 1584959"/>
              <a:gd name="connsiteY96" fmla="*/ 217170 h 1268730"/>
              <a:gd name="connsiteX97" fmla="*/ 1539240 w 1584959"/>
              <a:gd name="connsiteY97" fmla="*/ 194310 h 1268730"/>
              <a:gd name="connsiteX98" fmla="*/ 1535430 w 1584959"/>
              <a:gd name="connsiteY98" fmla="*/ 182880 h 1268730"/>
              <a:gd name="connsiteX99" fmla="*/ 1531620 w 1584959"/>
              <a:gd name="connsiteY99" fmla="*/ 53340 h 1268730"/>
              <a:gd name="connsiteX100" fmla="*/ 1524000 w 1584959"/>
              <a:gd name="connsiteY100" fmla="*/ 38100 h 1268730"/>
              <a:gd name="connsiteX101" fmla="*/ 1497330 w 1584959"/>
              <a:gd name="connsiteY101" fmla="*/ 15240 h 1268730"/>
              <a:gd name="connsiteX102" fmla="*/ 1474470 w 1584959"/>
              <a:gd name="connsiteY102" fmla="*/ 0 h 1268730"/>
              <a:gd name="connsiteX103" fmla="*/ 1463040 w 1584959"/>
              <a:gd name="connsiteY103" fmla="*/ 11430 h 1268730"/>
              <a:gd name="connsiteX104" fmla="*/ 1451610 w 1584959"/>
              <a:gd name="connsiteY104" fmla="*/ 45720 h 1268730"/>
              <a:gd name="connsiteX105" fmla="*/ 1432560 w 1584959"/>
              <a:gd name="connsiteY105" fmla="*/ 99060 h 1268730"/>
              <a:gd name="connsiteX106" fmla="*/ 1421130 w 1584959"/>
              <a:gd name="connsiteY106" fmla="*/ 171450 h 1268730"/>
              <a:gd name="connsiteX107" fmla="*/ 1428750 w 1584959"/>
              <a:gd name="connsiteY107" fmla="*/ 228600 h 1268730"/>
              <a:gd name="connsiteX108" fmla="*/ 1432560 w 1584959"/>
              <a:gd name="connsiteY108" fmla="*/ 243840 h 1268730"/>
              <a:gd name="connsiteX109" fmla="*/ 1421130 w 1584959"/>
              <a:gd name="connsiteY109" fmla="*/ 396240 h 126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584959" h="1268730">
                <a:moveTo>
                  <a:pt x="1421130" y="396240"/>
                </a:moveTo>
                <a:lnTo>
                  <a:pt x="1421130" y="396240"/>
                </a:lnTo>
                <a:cubicBezTo>
                  <a:pt x="1422400" y="424180"/>
                  <a:pt x="1426800" y="452153"/>
                  <a:pt x="1424940" y="480060"/>
                </a:cubicBezTo>
                <a:cubicBezTo>
                  <a:pt x="1424218" y="490887"/>
                  <a:pt x="1417160" y="500321"/>
                  <a:pt x="1413510" y="510540"/>
                </a:cubicBezTo>
                <a:cubicBezTo>
                  <a:pt x="1410808" y="518104"/>
                  <a:pt x="1408430" y="525780"/>
                  <a:pt x="1405890" y="533400"/>
                </a:cubicBezTo>
                <a:cubicBezTo>
                  <a:pt x="1424016" y="614965"/>
                  <a:pt x="1411956" y="550415"/>
                  <a:pt x="1417320" y="708660"/>
                </a:cubicBezTo>
                <a:cubicBezTo>
                  <a:pt x="1418268" y="736613"/>
                  <a:pt x="1419860" y="764540"/>
                  <a:pt x="1421130" y="792480"/>
                </a:cubicBezTo>
                <a:cubicBezTo>
                  <a:pt x="1418590" y="811530"/>
                  <a:pt x="1418654" y="831113"/>
                  <a:pt x="1413510" y="849630"/>
                </a:cubicBezTo>
                <a:cubicBezTo>
                  <a:pt x="1412068" y="854822"/>
                  <a:pt x="1405069" y="856577"/>
                  <a:pt x="1402080" y="861060"/>
                </a:cubicBezTo>
                <a:cubicBezTo>
                  <a:pt x="1387358" y="883144"/>
                  <a:pt x="1412403" y="863068"/>
                  <a:pt x="1386840" y="880110"/>
                </a:cubicBezTo>
                <a:cubicBezTo>
                  <a:pt x="1384300" y="883920"/>
                  <a:pt x="1381268" y="887444"/>
                  <a:pt x="1379220" y="891540"/>
                </a:cubicBezTo>
                <a:cubicBezTo>
                  <a:pt x="1376161" y="897657"/>
                  <a:pt x="1375575" y="905025"/>
                  <a:pt x="1371600" y="910590"/>
                </a:cubicBezTo>
                <a:cubicBezTo>
                  <a:pt x="1368938" y="914316"/>
                  <a:pt x="1363408" y="914972"/>
                  <a:pt x="1360170" y="918210"/>
                </a:cubicBezTo>
                <a:cubicBezTo>
                  <a:pt x="1354420" y="923960"/>
                  <a:pt x="1349809" y="930754"/>
                  <a:pt x="1344930" y="937260"/>
                </a:cubicBezTo>
                <a:cubicBezTo>
                  <a:pt x="1342183" y="940923"/>
                  <a:pt x="1340548" y="945452"/>
                  <a:pt x="1337310" y="948690"/>
                </a:cubicBezTo>
                <a:cubicBezTo>
                  <a:pt x="1332820" y="953180"/>
                  <a:pt x="1326891" y="955987"/>
                  <a:pt x="1322070" y="960120"/>
                </a:cubicBezTo>
                <a:cubicBezTo>
                  <a:pt x="1317979" y="963627"/>
                  <a:pt x="1314695" y="968002"/>
                  <a:pt x="1310640" y="971550"/>
                </a:cubicBezTo>
                <a:cubicBezTo>
                  <a:pt x="1304520" y="976905"/>
                  <a:pt x="1297340" y="981040"/>
                  <a:pt x="1291590" y="986790"/>
                </a:cubicBezTo>
                <a:cubicBezTo>
                  <a:pt x="1288352" y="990028"/>
                  <a:pt x="1286950" y="994743"/>
                  <a:pt x="1283970" y="998220"/>
                </a:cubicBezTo>
                <a:cubicBezTo>
                  <a:pt x="1279295" y="1003675"/>
                  <a:pt x="1274137" y="1008729"/>
                  <a:pt x="1268730" y="1013460"/>
                </a:cubicBezTo>
                <a:cubicBezTo>
                  <a:pt x="1258717" y="1022222"/>
                  <a:pt x="1247864" y="1029825"/>
                  <a:pt x="1234440" y="1032510"/>
                </a:cubicBezTo>
                <a:cubicBezTo>
                  <a:pt x="1221925" y="1035013"/>
                  <a:pt x="1209025" y="1034911"/>
                  <a:pt x="1196340" y="1036320"/>
                </a:cubicBezTo>
                <a:lnTo>
                  <a:pt x="1097280" y="1047750"/>
                </a:lnTo>
                <a:cubicBezTo>
                  <a:pt x="1090930" y="1052830"/>
                  <a:pt x="1086312" y="1062092"/>
                  <a:pt x="1078230" y="1062990"/>
                </a:cubicBezTo>
                <a:cubicBezTo>
                  <a:pt x="1040509" y="1067181"/>
                  <a:pt x="1037717" y="1058531"/>
                  <a:pt x="1013460" y="1047750"/>
                </a:cubicBezTo>
                <a:cubicBezTo>
                  <a:pt x="1007210" y="1044972"/>
                  <a:pt x="1000898" y="1042293"/>
                  <a:pt x="994410" y="1040130"/>
                </a:cubicBezTo>
                <a:cubicBezTo>
                  <a:pt x="989442" y="1038474"/>
                  <a:pt x="983983" y="1038383"/>
                  <a:pt x="979170" y="1036320"/>
                </a:cubicBezTo>
                <a:cubicBezTo>
                  <a:pt x="906209" y="1005051"/>
                  <a:pt x="963385" y="1024708"/>
                  <a:pt x="929640" y="1013460"/>
                </a:cubicBezTo>
                <a:cubicBezTo>
                  <a:pt x="920750" y="1014730"/>
                  <a:pt x="911805" y="1015664"/>
                  <a:pt x="902970" y="1017270"/>
                </a:cubicBezTo>
                <a:cubicBezTo>
                  <a:pt x="897818" y="1018207"/>
                  <a:pt x="892765" y="1019641"/>
                  <a:pt x="887730" y="1021080"/>
                </a:cubicBezTo>
                <a:cubicBezTo>
                  <a:pt x="883868" y="1022183"/>
                  <a:pt x="880296" y="1024490"/>
                  <a:pt x="876300" y="1024890"/>
                </a:cubicBezTo>
                <a:cubicBezTo>
                  <a:pt x="854780" y="1027042"/>
                  <a:pt x="833120" y="1027430"/>
                  <a:pt x="811530" y="1028700"/>
                </a:cubicBezTo>
                <a:cubicBezTo>
                  <a:pt x="781539" y="1036198"/>
                  <a:pt x="807275" y="1030545"/>
                  <a:pt x="758190" y="1036320"/>
                </a:cubicBezTo>
                <a:cubicBezTo>
                  <a:pt x="749271" y="1037369"/>
                  <a:pt x="740378" y="1038654"/>
                  <a:pt x="731520" y="1040130"/>
                </a:cubicBezTo>
                <a:cubicBezTo>
                  <a:pt x="707765" y="1044089"/>
                  <a:pt x="713194" y="1045260"/>
                  <a:pt x="685800" y="1047750"/>
                </a:cubicBezTo>
                <a:cubicBezTo>
                  <a:pt x="666786" y="1049479"/>
                  <a:pt x="647700" y="1050290"/>
                  <a:pt x="628650" y="1051560"/>
                </a:cubicBezTo>
                <a:cubicBezTo>
                  <a:pt x="599511" y="1073414"/>
                  <a:pt x="627457" y="1053874"/>
                  <a:pt x="598170" y="1070610"/>
                </a:cubicBezTo>
                <a:cubicBezTo>
                  <a:pt x="594194" y="1072882"/>
                  <a:pt x="590949" y="1076426"/>
                  <a:pt x="586740" y="1078230"/>
                </a:cubicBezTo>
                <a:cubicBezTo>
                  <a:pt x="581927" y="1080293"/>
                  <a:pt x="576535" y="1080601"/>
                  <a:pt x="571500" y="1082040"/>
                </a:cubicBezTo>
                <a:cubicBezTo>
                  <a:pt x="567638" y="1083143"/>
                  <a:pt x="564066" y="1085450"/>
                  <a:pt x="560070" y="1085850"/>
                </a:cubicBezTo>
                <a:cubicBezTo>
                  <a:pt x="538550" y="1088002"/>
                  <a:pt x="516890" y="1088390"/>
                  <a:pt x="495300" y="1089660"/>
                </a:cubicBezTo>
                <a:cubicBezTo>
                  <a:pt x="490220" y="1090930"/>
                  <a:pt x="485235" y="1092674"/>
                  <a:pt x="480060" y="1093470"/>
                </a:cubicBezTo>
                <a:cubicBezTo>
                  <a:pt x="401406" y="1105571"/>
                  <a:pt x="324998" y="1092723"/>
                  <a:pt x="243840" y="1089660"/>
                </a:cubicBezTo>
                <a:cubicBezTo>
                  <a:pt x="236220" y="1087120"/>
                  <a:pt x="228529" y="1084785"/>
                  <a:pt x="220980" y="1082040"/>
                </a:cubicBezTo>
                <a:cubicBezTo>
                  <a:pt x="214553" y="1079703"/>
                  <a:pt x="208481" y="1076385"/>
                  <a:pt x="201930" y="1074420"/>
                </a:cubicBezTo>
                <a:cubicBezTo>
                  <a:pt x="195727" y="1072559"/>
                  <a:pt x="189083" y="1072471"/>
                  <a:pt x="182880" y="1070610"/>
                </a:cubicBezTo>
                <a:cubicBezTo>
                  <a:pt x="176329" y="1068645"/>
                  <a:pt x="170234" y="1065391"/>
                  <a:pt x="163830" y="1062990"/>
                </a:cubicBezTo>
                <a:cubicBezTo>
                  <a:pt x="160070" y="1061580"/>
                  <a:pt x="156091" y="1060762"/>
                  <a:pt x="152400" y="1059180"/>
                </a:cubicBezTo>
                <a:cubicBezTo>
                  <a:pt x="147180" y="1056943"/>
                  <a:pt x="142461" y="1053599"/>
                  <a:pt x="137160" y="1051560"/>
                </a:cubicBezTo>
                <a:cubicBezTo>
                  <a:pt x="125915" y="1047235"/>
                  <a:pt x="102870" y="1040130"/>
                  <a:pt x="102870" y="1040130"/>
                </a:cubicBezTo>
                <a:cubicBezTo>
                  <a:pt x="100330" y="1043940"/>
                  <a:pt x="96858" y="1047273"/>
                  <a:pt x="95250" y="1051560"/>
                </a:cubicBezTo>
                <a:cubicBezTo>
                  <a:pt x="94748" y="1052899"/>
                  <a:pt x="90948" y="1077893"/>
                  <a:pt x="87630" y="1082040"/>
                </a:cubicBezTo>
                <a:cubicBezTo>
                  <a:pt x="84769" y="1085616"/>
                  <a:pt x="80296" y="1087612"/>
                  <a:pt x="76200" y="1089660"/>
                </a:cubicBezTo>
                <a:cubicBezTo>
                  <a:pt x="72608" y="1091456"/>
                  <a:pt x="68645" y="1092413"/>
                  <a:pt x="64770" y="1093470"/>
                </a:cubicBezTo>
                <a:cubicBezTo>
                  <a:pt x="54666" y="1096226"/>
                  <a:pt x="34290" y="1101090"/>
                  <a:pt x="34290" y="1101090"/>
                </a:cubicBezTo>
                <a:cubicBezTo>
                  <a:pt x="22964" y="1108640"/>
                  <a:pt x="11239" y="1115378"/>
                  <a:pt x="3810" y="1127760"/>
                </a:cubicBezTo>
                <a:cubicBezTo>
                  <a:pt x="478" y="1133313"/>
                  <a:pt x="1270" y="1140460"/>
                  <a:pt x="0" y="1146810"/>
                </a:cubicBezTo>
                <a:cubicBezTo>
                  <a:pt x="2540" y="1156970"/>
                  <a:pt x="4922" y="1167171"/>
                  <a:pt x="7620" y="1177290"/>
                </a:cubicBezTo>
                <a:cubicBezTo>
                  <a:pt x="11492" y="1191811"/>
                  <a:pt x="15968" y="1209226"/>
                  <a:pt x="22860" y="1223010"/>
                </a:cubicBezTo>
                <a:cubicBezTo>
                  <a:pt x="27439" y="1232168"/>
                  <a:pt x="31704" y="1241685"/>
                  <a:pt x="38100" y="1249680"/>
                </a:cubicBezTo>
                <a:cubicBezTo>
                  <a:pt x="48498" y="1262677"/>
                  <a:pt x="65145" y="1265014"/>
                  <a:pt x="80010" y="1268730"/>
                </a:cubicBezTo>
                <a:cubicBezTo>
                  <a:pt x="88900" y="1266190"/>
                  <a:pt x="99770" y="1267253"/>
                  <a:pt x="106680" y="1261110"/>
                </a:cubicBezTo>
                <a:cubicBezTo>
                  <a:pt x="112683" y="1255774"/>
                  <a:pt x="107412" y="1242383"/>
                  <a:pt x="114300" y="1238250"/>
                </a:cubicBezTo>
                <a:lnTo>
                  <a:pt x="133350" y="1226820"/>
                </a:lnTo>
                <a:cubicBezTo>
                  <a:pt x="146050" y="1229360"/>
                  <a:pt x="158807" y="1231630"/>
                  <a:pt x="171450" y="1234440"/>
                </a:cubicBezTo>
                <a:cubicBezTo>
                  <a:pt x="228412" y="1247098"/>
                  <a:pt x="177594" y="1238004"/>
                  <a:pt x="224790" y="1245870"/>
                </a:cubicBezTo>
                <a:cubicBezTo>
                  <a:pt x="265430" y="1243330"/>
                  <a:pt x="306240" y="1242747"/>
                  <a:pt x="346710" y="1238250"/>
                </a:cubicBezTo>
                <a:cubicBezTo>
                  <a:pt x="352355" y="1237623"/>
                  <a:pt x="356632" y="1232624"/>
                  <a:pt x="361950" y="1230630"/>
                </a:cubicBezTo>
                <a:cubicBezTo>
                  <a:pt x="366853" y="1228791"/>
                  <a:pt x="372110" y="1228090"/>
                  <a:pt x="377190" y="1226820"/>
                </a:cubicBezTo>
                <a:lnTo>
                  <a:pt x="487680" y="1230630"/>
                </a:lnTo>
                <a:cubicBezTo>
                  <a:pt x="600701" y="1232546"/>
                  <a:pt x="713747" y="1236220"/>
                  <a:pt x="826770" y="1234440"/>
                </a:cubicBezTo>
                <a:cubicBezTo>
                  <a:pt x="904066" y="1233223"/>
                  <a:pt x="937806" y="1227831"/>
                  <a:pt x="998220" y="1219200"/>
                </a:cubicBezTo>
                <a:cubicBezTo>
                  <a:pt x="1031549" y="1194203"/>
                  <a:pt x="998659" y="1213696"/>
                  <a:pt x="1070610" y="1211580"/>
                </a:cubicBezTo>
                <a:cubicBezTo>
                  <a:pt x="1094863" y="1210867"/>
                  <a:pt x="1118870" y="1206500"/>
                  <a:pt x="1143000" y="1203960"/>
                </a:cubicBezTo>
                <a:cubicBezTo>
                  <a:pt x="1159701" y="1182487"/>
                  <a:pt x="1166565" y="1170737"/>
                  <a:pt x="1184910" y="1154430"/>
                </a:cubicBezTo>
                <a:cubicBezTo>
                  <a:pt x="1190988" y="1149027"/>
                  <a:pt x="1196821" y="1143084"/>
                  <a:pt x="1203960" y="1139190"/>
                </a:cubicBezTo>
                <a:cubicBezTo>
                  <a:pt x="1211011" y="1135344"/>
                  <a:pt x="1219406" y="1134659"/>
                  <a:pt x="1226820" y="1131570"/>
                </a:cubicBezTo>
                <a:cubicBezTo>
                  <a:pt x="1295728" y="1102858"/>
                  <a:pt x="1220042" y="1133054"/>
                  <a:pt x="1261110" y="1112520"/>
                </a:cubicBezTo>
                <a:cubicBezTo>
                  <a:pt x="1277818" y="1104166"/>
                  <a:pt x="1281364" y="1104659"/>
                  <a:pt x="1299210" y="1101090"/>
                </a:cubicBezTo>
                <a:cubicBezTo>
                  <a:pt x="1346200" y="1076960"/>
                  <a:pt x="1394172" y="1054653"/>
                  <a:pt x="1440180" y="1028700"/>
                </a:cubicBezTo>
                <a:cubicBezTo>
                  <a:pt x="1444168" y="1026450"/>
                  <a:pt x="1447047" y="1021787"/>
                  <a:pt x="1447800" y="1017270"/>
                </a:cubicBezTo>
                <a:cubicBezTo>
                  <a:pt x="1453373" y="983832"/>
                  <a:pt x="1445258" y="972402"/>
                  <a:pt x="1455420" y="948690"/>
                </a:cubicBezTo>
                <a:cubicBezTo>
                  <a:pt x="1464129" y="928370"/>
                  <a:pt x="1461744" y="939890"/>
                  <a:pt x="1466850" y="922020"/>
                </a:cubicBezTo>
                <a:cubicBezTo>
                  <a:pt x="1470129" y="910544"/>
                  <a:pt x="1470388" y="901404"/>
                  <a:pt x="1478280" y="891540"/>
                </a:cubicBezTo>
                <a:cubicBezTo>
                  <a:pt x="1485012" y="883125"/>
                  <a:pt x="1496321" y="878319"/>
                  <a:pt x="1501140" y="868680"/>
                </a:cubicBezTo>
                <a:cubicBezTo>
                  <a:pt x="1503680" y="863600"/>
                  <a:pt x="1505942" y="858371"/>
                  <a:pt x="1508760" y="853440"/>
                </a:cubicBezTo>
                <a:cubicBezTo>
                  <a:pt x="1519692" y="834308"/>
                  <a:pt x="1514131" y="849797"/>
                  <a:pt x="1524000" y="826770"/>
                </a:cubicBezTo>
                <a:cubicBezTo>
                  <a:pt x="1525582" y="823079"/>
                  <a:pt x="1525860" y="818851"/>
                  <a:pt x="1527810" y="815340"/>
                </a:cubicBezTo>
                <a:cubicBezTo>
                  <a:pt x="1560005" y="757388"/>
                  <a:pt x="1527202" y="829459"/>
                  <a:pt x="1554480" y="765810"/>
                </a:cubicBezTo>
                <a:cubicBezTo>
                  <a:pt x="1555750" y="756920"/>
                  <a:pt x="1556684" y="747975"/>
                  <a:pt x="1558290" y="739140"/>
                </a:cubicBezTo>
                <a:cubicBezTo>
                  <a:pt x="1560204" y="728615"/>
                  <a:pt x="1562646" y="722263"/>
                  <a:pt x="1565910" y="712470"/>
                </a:cubicBezTo>
                <a:cubicBezTo>
                  <a:pt x="1567180" y="646430"/>
                  <a:pt x="1567624" y="580369"/>
                  <a:pt x="1569720" y="514350"/>
                </a:cubicBezTo>
                <a:cubicBezTo>
                  <a:pt x="1570165" y="500329"/>
                  <a:pt x="1570945" y="486227"/>
                  <a:pt x="1573530" y="472440"/>
                </a:cubicBezTo>
                <a:cubicBezTo>
                  <a:pt x="1574790" y="465718"/>
                  <a:pt x="1578610" y="459740"/>
                  <a:pt x="1581150" y="453390"/>
                </a:cubicBezTo>
                <a:cubicBezTo>
                  <a:pt x="1585296" y="362169"/>
                  <a:pt x="1589560" y="366689"/>
                  <a:pt x="1573530" y="270510"/>
                </a:cubicBezTo>
                <a:cubicBezTo>
                  <a:pt x="1572596" y="264908"/>
                  <a:pt x="1568668" y="260235"/>
                  <a:pt x="1565910" y="255270"/>
                </a:cubicBezTo>
                <a:cubicBezTo>
                  <a:pt x="1551818" y="229905"/>
                  <a:pt x="1556439" y="243512"/>
                  <a:pt x="1546860" y="217170"/>
                </a:cubicBezTo>
                <a:cubicBezTo>
                  <a:pt x="1544115" y="209621"/>
                  <a:pt x="1541780" y="201930"/>
                  <a:pt x="1539240" y="194310"/>
                </a:cubicBezTo>
                <a:lnTo>
                  <a:pt x="1535430" y="182880"/>
                </a:lnTo>
                <a:cubicBezTo>
                  <a:pt x="1539042" y="121476"/>
                  <a:pt x="1543249" y="114393"/>
                  <a:pt x="1531620" y="53340"/>
                </a:cubicBezTo>
                <a:cubicBezTo>
                  <a:pt x="1530557" y="47761"/>
                  <a:pt x="1527408" y="42644"/>
                  <a:pt x="1524000" y="38100"/>
                </a:cubicBezTo>
                <a:cubicBezTo>
                  <a:pt x="1508737" y="17749"/>
                  <a:pt x="1512689" y="28039"/>
                  <a:pt x="1497330" y="15240"/>
                </a:cubicBezTo>
                <a:cubicBezTo>
                  <a:pt x="1478304" y="-615"/>
                  <a:pt x="1494557" y="6696"/>
                  <a:pt x="1474470" y="0"/>
                </a:cubicBezTo>
                <a:cubicBezTo>
                  <a:pt x="1470660" y="3810"/>
                  <a:pt x="1465896" y="6861"/>
                  <a:pt x="1463040" y="11430"/>
                </a:cubicBezTo>
                <a:cubicBezTo>
                  <a:pt x="1455694" y="23183"/>
                  <a:pt x="1455380" y="33154"/>
                  <a:pt x="1451610" y="45720"/>
                </a:cubicBezTo>
                <a:cubicBezTo>
                  <a:pt x="1446084" y="64139"/>
                  <a:pt x="1439346" y="80965"/>
                  <a:pt x="1432560" y="99060"/>
                </a:cubicBezTo>
                <a:cubicBezTo>
                  <a:pt x="1423464" y="153638"/>
                  <a:pt x="1427125" y="129485"/>
                  <a:pt x="1421130" y="171450"/>
                </a:cubicBezTo>
                <a:cubicBezTo>
                  <a:pt x="1423670" y="190500"/>
                  <a:pt x="1425753" y="209617"/>
                  <a:pt x="1428750" y="228600"/>
                </a:cubicBezTo>
                <a:cubicBezTo>
                  <a:pt x="1429567" y="233772"/>
                  <a:pt x="1432463" y="238605"/>
                  <a:pt x="1432560" y="243840"/>
                </a:cubicBezTo>
                <a:cubicBezTo>
                  <a:pt x="1433736" y="307329"/>
                  <a:pt x="1423035" y="370840"/>
                  <a:pt x="1421130" y="396240"/>
                </a:cubicBezTo>
                <a:close/>
              </a:path>
            </a:pathLst>
          </a:custGeom>
          <a:pattFill prst="pct5">
            <a:fgClr>
              <a:schemeClr val="tx2">
                <a:lumMod val="75000"/>
              </a:schemeClr>
            </a:fgClr>
            <a:bgClr>
              <a:schemeClr val="bg1">
                <a:lumMod val="85000"/>
              </a:schemeClr>
            </a:bgClr>
          </a:patt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6725" y="5019675"/>
            <a:ext cx="3581400" cy="646331"/>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Water droplets forming on </a:t>
            </a:r>
            <a:r>
              <a:rPr lang="en-US"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uninsulated</a:t>
            </a:r>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steam pipe</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Arc 4"/>
          <p:cNvSpPr/>
          <p:nvPr/>
        </p:nvSpPr>
        <p:spPr>
          <a:xfrm>
            <a:off x="6629400" y="4343400"/>
            <a:ext cx="457200" cy="1447800"/>
          </a:xfrm>
          <a:prstGeom prst="arc">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7699941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0"/>
            <a:ext cx="6172199" cy="523220"/>
          </a:xfrm>
          <a:prstGeom prst="rect">
            <a:avLst/>
          </a:prstGeom>
        </p:spPr>
        <p:txBody>
          <a:bodyPr wrap="square">
            <a:spAutoFit/>
          </a:bodyPr>
          <a:lstStyle/>
          <a:p>
            <a:pPr marL="285750" lvl="0" indent="-285750">
              <a:buFont typeface="Arial" pitchFamily="34" charset="0"/>
              <a:buChar char="•"/>
            </a:pPr>
            <a:r>
              <a:rPr lang="en-US" sz="2800" u="sng"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Poor functioning steam-traps</a:t>
            </a:r>
          </a:p>
        </p:txBody>
      </p:sp>
      <p:sp>
        <p:nvSpPr>
          <p:cNvPr id="3" name="TextBox 2"/>
          <p:cNvSpPr txBox="1"/>
          <p:nvPr/>
        </p:nvSpPr>
        <p:spPr>
          <a:xfrm>
            <a:off x="609600" y="329625"/>
            <a:ext cx="6364819"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What Causes Poor Quality Steam </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914400" y="2047220"/>
            <a:ext cx="5943600" cy="3416320"/>
          </a:xfrm>
          <a:prstGeom prst="rect">
            <a:avLst/>
          </a:prstGeom>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 steam trap is an automatic valve that drains </a:t>
            </a: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liquid water </a:t>
            </a: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but </a:t>
            </a: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keeps </a:t>
            </a: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‘traps’ </a:t>
            </a: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steam in </a:t>
            </a: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system</a:t>
            </a: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The internal mechanism senses </a:t>
            </a: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condensate and </a:t>
            </a: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opens the valve to drain the </a:t>
            </a: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water. Steam </a:t>
            </a: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pressure pushes the undesired fluid out</a:t>
            </a: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p>
          <a:p>
            <a:endPar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When the liquid water is not removed, it can add to specks on instruments and wet packs. </a:t>
            </a:r>
            <a:endPar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2066702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emont logo small 2004 gif.gif"/>
          <p:cNvPicPr>
            <a:picLocks noChangeAspect="1"/>
          </p:cNvPicPr>
          <p:nvPr/>
        </p:nvPicPr>
        <p:blipFill>
          <a:blip r:embed="rId2"/>
          <a:stretch>
            <a:fillRect/>
          </a:stretch>
        </p:blipFill>
        <p:spPr>
          <a:xfrm>
            <a:off x="6934200" y="6022085"/>
            <a:ext cx="1752600" cy="702792"/>
          </a:xfrm>
          <a:prstGeom prst="rect">
            <a:avLst/>
          </a:prstGeom>
        </p:spPr>
      </p:pic>
      <p:sp>
        <p:nvSpPr>
          <p:cNvPr id="2" name="TextBox 1"/>
          <p:cNvSpPr txBox="1"/>
          <p:nvPr/>
        </p:nvSpPr>
        <p:spPr>
          <a:xfrm>
            <a:off x="838200" y="1828800"/>
            <a:ext cx="7465505" cy="1569660"/>
          </a:xfrm>
          <a:prstGeom prst="rect">
            <a:avLst/>
          </a:prstGeom>
          <a:noFill/>
        </p:spPr>
        <p:txBody>
          <a:bodyPr wrap="none" rtlCol="0">
            <a:spAutoFit/>
          </a:bodyPr>
          <a:lstStyle/>
          <a:p>
            <a:pPr algn="ctr"/>
            <a:r>
              <a:rPr lang="en-US" sz="480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Autoclave (Steam Sterilizers)</a:t>
            </a:r>
            <a:endParaRPr lang="en-US" sz="48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48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2641615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304800"/>
            <a:ext cx="5299849"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Importance of Steam Quality</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7" name="Group 6"/>
          <p:cNvGrpSpPr/>
          <p:nvPr/>
        </p:nvGrpSpPr>
        <p:grpSpPr>
          <a:xfrm>
            <a:off x="381000" y="1600200"/>
            <a:ext cx="7391400" cy="4031382"/>
            <a:chOff x="381000" y="1600200"/>
            <a:chExt cx="7391400" cy="4031382"/>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743200"/>
              <a:ext cx="3962400" cy="2888382"/>
            </a:xfrm>
            <a:prstGeom prst="rect">
              <a:avLst/>
            </a:prstGeom>
          </p:spPr>
        </p:pic>
        <p:sp>
          <p:nvSpPr>
            <p:cNvPr id="5" name="TextBox 4"/>
            <p:cNvSpPr txBox="1"/>
            <p:nvPr/>
          </p:nvSpPr>
          <p:spPr>
            <a:xfrm>
              <a:off x="381000" y="1600200"/>
              <a:ext cx="6856364" cy="1384995"/>
            </a:xfrm>
            <a:prstGeom prst="rect">
              <a:avLst/>
            </a:prstGeom>
            <a:noFill/>
          </p:spPr>
          <p:txBody>
            <a:bodyPr wrap="none" rtlCol="0">
              <a:spAutoFit/>
            </a:bodyPr>
            <a:lstStyle/>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From the earliest sterilizers, wet packs and </a:t>
              </a:r>
            </a:p>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specks on instruments have often been blamed</a:t>
              </a:r>
            </a:p>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on poor steam quality.</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6" name="Rectangle 5"/>
          <p:cNvSpPr/>
          <p:nvPr/>
        </p:nvSpPr>
        <p:spPr>
          <a:xfrm>
            <a:off x="304800" y="3581400"/>
            <a:ext cx="5486400" cy="2246769"/>
          </a:xfrm>
          <a:prstGeom prst="rect">
            <a:avLst/>
          </a:prstGeom>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reality is, a properly</a:t>
            </a:r>
          </a:p>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operated boiler and steam</a:t>
            </a:r>
          </a:p>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system will seldom</a:t>
            </a:r>
          </a:p>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Contribute to wet pack</a:t>
            </a:r>
          </a:p>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 speck issues </a:t>
            </a:r>
          </a:p>
        </p:txBody>
      </p:sp>
    </p:spTree>
    <p:extLst>
      <p:ext uri="{BB962C8B-B14F-4D97-AF65-F5344CB8AC3E}">
        <p14:creationId xmlns:p14="http://schemas.microsoft.com/office/powerpoint/2010/main" val="36237389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09800"/>
            <a:ext cx="8686800" cy="3108543"/>
          </a:xfrm>
          <a:prstGeom prst="rect">
            <a:avLst/>
          </a:prstGeom>
        </p:spPr>
        <p:txBody>
          <a:bodyPr wrap="square">
            <a:spAutoFit/>
          </a:bodyPr>
          <a:lstStyle/>
          <a:p>
            <a:r>
              <a:rPr lang="en-US" sz="2800" b="1" u="sng" dirty="0">
                <a:solidFill>
                  <a:schemeClr val="bg1"/>
                </a:solidFill>
                <a:effectLst>
                  <a:outerShdw blurRad="38100" dist="38100" dir="2700000" algn="tl">
                    <a:srgbClr val="000000">
                      <a:alpha val="43137"/>
                    </a:srgbClr>
                  </a:outerShdw>
                </a:effectLst>
              </a:rPr>
              <a:t>disinfection</a:t>
            </a:r>
            <a:r>
              <a:rPr lang="en-US" sz="2800" dirty="0">
                <a:solidFill>
                  <a:schemeClr val="bg1"/>
                </a:solidFill>
                <a:effectLst>
                  <a:outerShdw blurRad="38100" dist="38100" dir="2700000" algn="tl">
                    <a:srgbClr val="000000">
                      <a:alpha val="43137"/>
                    </a:srgbClr>
                  </a:outerShdw>
                </a:effectLst>
              </a:rPr>
              <a:t> is the process of eliminating or reducing </a:t>
            </a:r>
            <a:r>
              <a:rPr lang="en-US" sz="2800" i="1" dirty="0">
                <a:solidFill>
                  <a:schemeClr val="bg1"/>
                </a:solidFill>
                <a:effectLst>
                  <a:outerShdw blurRad="38100" dist="38100" dir="2700000" algn="tl">
                    <a:srgbClr val="000000">
                      <a:alpha val="43137"/>
                    </a:srgbClr>
                  </a:outerShdw>
                </a:effectLst>
              </a:rPr>
              <a:t>harmful</a:t>
            </a:r>
            <a:r>
              <a:rPr lang="en-US" sz="2800" dirty="0">
                <a:solidFill>
                  <a:schemeClr val="bg1"/>
                </a:solidFill>
                <a:effectLst>
                  <a:outerShdw blurRad="38100" dist="38100" dir="2700000" algn="tl">
                    <a:srgbClr val="000000">
                      <a:alpha val="43137"/>
                    </a:srgbClr>
                  </a:outerShdw>
                </a:effectLst>
              </a:rPr>
              <a:t> microorganisms from </a:t>
            </a:r>
            <a:r>
              <a:rPr lang="en-US" sz="2800" dirty="0" smtClean="0">
                <a:solidFill>
                  <a:schemeClr val="bg1"/>
                </a:solidFill>
                <a:effectLst>
                  <a:outerShdw blurRad="38100" dist="38100" dir="2700000" algn="tl">
                    <a:srgbClr val="000000">
                      <a:alpha val="43137"/>
                    </a:srgbClr>
                  </a:outerShdw>
                </a:effectLst>
              </a:rPr>
              <a:t>objects </a:t>
            </a:r>
            <a:r>
              <a:rPr lang="en-US" sz="2800" dirty="0">
                <a:solidFill>
                  <a:schemeClr val="bg1"/>
                </a:solidFill>
                <a:effectLst>
                  <a:outerShdw blurRad="38100" dist="38100" dir="2700000" algn="tl">
                    <a:srgbClr val="000000">
                      <a:alpha val="43137"/>
                    </a:srgbClr>
                  </a:outerShdw>
                </a:effectLst>
              </a:rPr>
              <a:t>and </a:t>
            </a:r>
            <a:r>
              <a:rPr lang="en-US" sz="2800" dirty="0" smtClean="0">
                <a:solidFill>
                  <a:schemeClr val="bg1"/>
                </a:solidFill>
                <a:effectLst>
                  <a:outerShdw blurRad="38100" dist="38100" dir="2700000" algn="tl">
                    <a:srgbClr val="000000">
                      <a:alpha val="43137"/>
                    </a:srgbClr>
                  </a:outerShdw>
                </a:effectLst>
              </a:rPr>
              <a:t>surfaces; examples include liquid products such as Bleach, Hydrogen Peroxide and </a:t>
            </a:r>
            <a:r>
              <a:rPr lang="en-US" sz="2800" dirty="0" err="1" smtClean="0">
                <a:solidFill>
                  <a:schemeClr val="bg1"/>
                </a:solidFill>
                <a:effectLst>
                  <a:outerShdw blurRad="38100" dist="38100" dir="2700000" algn="tl">
                    <a:srgbClr val="000000">
                      <a:alpha val="43137"/>
                    </a:srgbClr>
                  </a:outerShdw>
                </a:effectLst>
              </a:rPr>
              <a:t>Peracetic</a:t>
            </a:r>
            <a:r>
              <a:rPr lang="en-US" sz="2800" dirty="0" smtClean="0">
                <a:solidFill>
                  <a:schemeClr val="bg1"/>
                </a:solidFill>
                <a:effectLst>
                  <a:outerShdw blurRad="38100" dist="38100" dir="2700000" algn="tl">
                    <a:srgbClr val="000000">
                      <a:alpha val="43137"/>
                    </a:srgbClr>
                  </a:outerShdw>
                </a:effectLst>
              </a:rPr>
              <a:t> Acid</a:t>
            </a:r>
          </a:p>
          <a:p>
            <a:endParaRPr lang="en-US" sz="2800" dirty="0">
              <a:solidFill>
                <a:schemeClr val="bg1"/>
              </a:solidFill>
              <a:effectLst>
                <a:outerShdw blurRad="38100" dist="38100" dir="2700000" algn="tl">
                  <a:srgbClr val="000000">
                    <a:alpha val="43137"/>
                  </a:srgbClr>
                </a:outerShdw>
              </a:effectLst>
            </a:endParaRPr>
          </a:p>
          <a:p>
            <a:r>
              <a:rPr lang="en-US" sz="2800" b="1" u="sng" dirty="0" smtClean="0">
                <a:solidFill>
                  <a:schemeClr val="bg1"/>
                </a:solidFill>
                <a:effectLst>
                  <a:outerShdw blurRad="38100" dist="38100" dir="2700000" algn="tl">
                    <a:srgbClr val="000000">
                      <a:alpha val="43137"/>
                    </a:srgbClr>
                  </a:outerShdw>
                </a:effectLst>
              </a:rPr>
              <a:t>sterilization</a:t>
            </a:r>
            <a:r>
              <a:rPr lang="en-US" sz="2800" dirty="0">
                <a:solidFill>
                  <a:schemeClr val="bg1"/>
                </a:solidFill>
                <a:effectLst>
                  <a:outerShdw blurRad="38100" dist="38100" dir="2700000" algn="tl">
                    <a:srgbClr val="000000">
                      <a:alpha val="43137"/>
                    </a:srgbClr>
                  </a:outerShdw>
                </a:effectLst>
              </a:rPr>
              <a:t> is the process of </a:t>
            </a:r>
            <a:r>
              <a:rPr lang="en-US" sz="2800" dirty="0" smtClean="0">
                <a:solidFill>
                  <a:schemeClr val="bg1"/>
                </a:solidFill>
                <a:effectLst>
                  <a:outerShdw blurRad="38100" dist="38100" dir="2700000" algn="tl">
                    <a:srgbClr val="000000">
                      <a:alpha val="43137"/>
                    </a:srgbClr>
                  </a:outerShdw>
                </a:effectLst>
              </a:rPr>
              <a:t>killing</a:t>
            </a:r>
            <a:r>
              <a:rPr lang="en-US" sz="2800" dirty="0">
                <a:solidFill>
                  <a:schemeClr val="bg1"/>
                </a:solidFill>
                <a:effectLst>
                  <a:outerShdw blurRad="38100" dist="38100" dir="2700000" algn="tl">
                    <a:srgbClr val="000000">
                      <a:alpha val="43137"/>
                    </a:srgbClr>
                  </a:outerShdw>
                </a:effectLst>
              </a:rPr>
              <a:t> </a:t>
            </a:r>
            <a:r>
              <a:rPr lang="en-US" sz="2800" i="1" dirty="0">
                <a:solidFill>
                  <a:schemeClr val="bg1"/>
                </a:solidFill>
                <a:effectLst>
                  <a:outerShdw blurRad="38100" dist="38100" dir="2700000" algn="tl">
                    <a:srgbClr val="000000">
                      <a:alpha val="43137"/>
                    </a:srgbClr>
                  </a:outerShdw>
                </a:effectLst>
              </a:rPr>
              <a:t>all</a:t>
            </a:r>
            <a:r>
              <a:rPr lang="en-US" sz="2800" dirty="0">
                <a:solidFill>
                  <a:schemeClr val="bg1"/>
                </a:solidFill>
                <a:effectLst>
                  <a:outerShdw blurRad="38100" dist="38100" dir="2700000" algn="tl">
                    <a:srgbClr val="000000">
                      <a:alpha val="43137"/>
                    </a:srgbClr>
                  </a:outerShdw>
                </a:effectLst>
              </a:rPr>
              <a:t> </a:t>
            </a:r>
            <a:r>
              <a:rPr lang="en-US" sz="2800" dirty="0" smtClean="0">
                <a:solidFill>
                  <a:schemeClr val="bg1"/>
                </a:solidFill>
                <a:effectLst>
                  <a:outerShdw blurRad="38100" dist="38100" dir="2700000" algn="tl">
                    <a:srgbClr val="000000">
                      <a:alpha val="43137"/>
                    </a:srgbClr>
                  </a:outerShdw>
                </a:effectLst>
              </a:rPr>
              <a:t>microorganisms, example Autoclaves (steam sterilizers).</a:t>
            </a:r>
            <a:endParaRPr lang="en-US" sz="28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143000" y="304800"/>
            <a:ext cx="5096267"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Disinfection </a:t>
            </a:r>
            <a:r>
              <a:rPr lang="en-US" sz="32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vs</a:t>
            </a:r>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Sterilization </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551439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066800"/>
            <a:ext cx="6263919" cy="5181600"/>
          </a:xfrm>
          <a:prstGeom prst="rect">
            <a:avLst/>
          </a:prstGeom>
        </p:spPr>
      </p:pic>
      <p:sp>
        <p:nvSpPr>
          <p:cNvPr id="4" name="TextBox 3"/>
          <p:cNvSpPr txBox="1"/>
          <p:nvPr/>
        </p:nvSpPr>
        <p:spPr>
          <a:xfrm>
            <a:off x="609600" y="304800"/>
            <a:ext cx="6503512" cy="584775"/>
          </a:xfrm>
          <a:prstGeom prst="rect">
            <a:avLst/>
          </a:prstGeom>
          <a:noFill/>
        </p:spPr>
        <p:txBody>
          <a:bodyPr wrap="none" rtlCol="0">
            <a:spAutoFit/>
          </a:bodyPr>
          <a:lstStyle/>
          <a:p>
            <a:pPr algn="ctr"/>
            <a:r>
              <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Typical </a:t>
            </a:r>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Autoclave Operating </a:t>
            </a:r>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Cycle </a:t>
            </a:r>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4001965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
            <a:ext cx="5482591" cy="1077218"/>
          </a:xfrm>
          <a:prstGeom prst="rect">
            <a:avLst/>
          </a:prstGeom>
          <a:noFill/>
        </p:spPr>
        <p:txBody>
          <a:bodyPr wrap="non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Operating Principles of Steam</a:t>
            </a:r>
          </a:p>
          <a:p>
            <a:pPr algn="ctr"/>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Sterilization </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838200" y="2413338"/>
            <a:ext cx="7772400" cy="3108543"/>
          </a:xfrm>
          <a:prstGeom prst="rect">
            <a:avLst/>
          </a:prstGeom>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There are four basic steps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to operating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steam Sterilizer  (autoclave</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514350" indent="-514350">
              <a:buFont typeface="+mj-lt"/>
              <a:buAutoNum type="arabicPeriod"/>
            </a:pP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loading the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items to be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sterilized</a:t>
            </a:r>
          </a:p>
          <a:p>
            <a:pPr marL="514350" indent="-514350">
              <a:buFont typeface="+mj-lt"/>
              <a:buAutoNum type="arabicPeriod"/>
            </a:pP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Removal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of air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from the chamber</a:t>
            </a:r>
          </a:p>
          <a:p>
            <a:pPr marL="514350" indent="-514350">
              <a:buFont typeface="+mj-lt"/>
              <a:buAutoNum type="arabicPeriod"/>
            </a:pP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Sterilization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the necessary temperature and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pressure</a:t>
            </a:r>
          </a:p>
          <a:p>
            <a:pPr marL="514350" indent="-514350">
              <a:buFont typeface="+mj-lt"/>
              <a:buAutoNum type="arabicPeriod"/>
            </a:pP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Drying</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8582811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
            <a:ext cx="5482591" cy="1077218"/>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Operating Principles of Steam</a:t>
            </a:r>
          </a:p>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Sterilization - Loading</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685800" y="1720840"/>
            <a:ext cx="8001000" cy="3108543"/>
          </a:xfrm>
          <a:prstGeom prst="rect">
            <a:avLst/>
          </a:prstGeom>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Materials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are typically wrapped in a</a:t>
            </a:r>
          </a:p>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reusable cloth or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disposable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material. Once</a:t>
            </a:r>
          </a:p>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wrapped, these are called "packs." Step 1, the loading</a:t>
            </a:r>
          </a:p>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of the items to be sterilized, usually involves arranging</a:t>
            </a:r>
          </a:p>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packs vertically on a loading cart. Sufficient room</a:t>
            </a:r>
          </a:p>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is allowed between packs to permit air removal, direct</a:t>
            </a:r>
          </a:p>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steam contact, and proper drying</a:t>
            </a:r>
          </a:p>
        </p:txBody>
      </p:sp>
    </p:spTree>
    <p:extLst>
      <p:ext uri="{BB962C8B-B14F-4D97-AF65-F5344CB8AC3E}">
        <p14:creationId xmlns:p14="http://schemas.microsoft.com/office/powerpoint/2010/main" val="1528166424"/>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
            <a:ext cx="5482591" cy="1077218"/>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Operating Principles of Steam</a:t>
            </a:r>
          </a:p>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Sterilization – Air Removal</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609600" y="1305342"/>
            <a:ext cx="7086600" cy="4832092"/>
          </a:xfrm>
          <a:prstGeom prst="rect">
            <a:avLst/>
          </a:prstGeom>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removal of air from the chamber is often</a:t>
            </a:r>
          </a:p>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accomplished by drawing a vacuum on the chamber.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If this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is the case, the unit is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referred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to as operating in a "pulse," "pre-</a:t>
            </a:r>
            <a:r>
              <a:rPr lang="en-US" sz="2800"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vac</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or "high-</a:t>
            </a:r>
            <a:r>
              <a:rPr lang="en-US" sz="2800"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vac</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mode.</a:t>
            </a:r>
          </a:p>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Sometimes air is removed simply by gravity,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with steam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injected at the top and the air forced out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through the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bottom of the unit. The unit is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operating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 "gravity</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mode.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It is important to remember complete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air removal is essential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for proper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sterilization</a:t>
            </a:r>
          </a:p>
        </p:txBody>
      </p:sp>
    </p:spTree>
    <p:extLst>
      <p:ext uri="{BB962C8B-B14F-4D97-AF65-F5344CB8AC3E}">
        <p14:creationId xmlns:p14="http://schemas.microsoft.com/office/powerpoint/2010/main" val="88491465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emont logo small 2004 gif.gif"/>
          <p:cNvPicPr>
            <a:picLocks noChangeAspect="1"/>
          </p:cNvPicPr>
          <p:nvPr/>
        </p:nvPicPr>
        <p:blipFill>
          <a:blip r:embed="rId2"/>
          <a:stretch>
            <a:fillRect/>
          </a:stretch>
        </p:blipFill>
        <p:spPr>
          <a:xfrm>
            <a:off x="6934200" y="6022085"/>
            <a:ext cx="1752600" cy="70279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867400"/>
            <a:ext cx="1676400" cy="879503"/>
          </a:xfrm>
          <a:prstGeom prst="rect">
            <a:avLst/>
          </a:prstGeom>
        </p:spPr>
      </p:pic>
      <p:sp>
        <p:nvSpPr>
          <p:cNvPr id="5" name="TextBox 4"/>
          <p:cNvSpPr txBox="1"/>
          <p:nvPr/>
        </p:nvSpPr>
        <p:spPr>
          <a:xfrm>
            <a:off x="838200" y="1295400"/>
            <a:ext cx="8093882" cy="2554545"/>
          </a:xfrm>
          <a:prstGeom prst="rect">
            <a:avLst/>
          </a:prstGeom>
          <a:noFill/>
        </p:spPr>
        <p:txBody>
          <a:bodyPr wrap="none" rtlCol="0">
            <a:spAutoFit/>
          </a:bodyPr>
          <a:lstStyle/>
          <a:p>
            <a:r>
              <a:rPr lang="en-US"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Topics</a:t>
            </a:r>
          </a:p>
          <a:p>
            <a:pPr marL="857250" indent="-857250">
              <a:buFont typeface="+mj-lt"/>
              <a:buAutoNum type="romanUcPeriod"/>
            </a:pPr>
            <a:r>
              <a:rPr lang="en-US"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Making Steam</a:t>
            </a:r>
          </a:p>
          <a:p>
            <a:pPr marL="857250" indent="-857250">
              <a:buFont typeface="+mj-lt"/>
              <a:buAutoNum type="romanUcPeriod"/>
            </a:pPr>
            <a:r>
              <a:rPr lang="en-US"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Autoclaves (Steam Sterilization)</a:t>
            </a:r>
          </a:p>
          <a:p>
            <a:pPr marL="857250" indent="-857250">
              <a:buFont typeface="+mj-lt"/>
              <a:buAutoNum type="romanUcPeriod"/>
            </a:pPr>
            <a:r>
              <a:rPr lang="en-US"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Humidification</a:t>
            </a:r>
            <a:endParaRPr lang="en-US" sz="4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352068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
            <a:ext cx="5607625" cy="1077218"/>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Operating Principles of Steam</a:t>
            </a:r>
          </a:p>
          <a:p>
            <a:pPr algn="ctr"/>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Sterilization</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304800" y="1720840"/>
            <a:ext cx="7086600" cy="2246769"/>
          </a:xfrm>
          <a:prstGeom prst="rect">
            <a:avLst/>
          </a:prstGeom>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Sterilization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takes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place at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temperatures of 250 to 275 °F (120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to135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 for approximately 15 minutes. This corresponds to a steam pressure of 15 to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30 psi.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steam should be saturated but have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 steam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quality of at least 0.97. </a:t>
            </a:r>
          </a:p>
        </p:txBody>
      </p:sp>
    </p:spTree>
    <p:extLst>
      <p:ext uri="{BB962C8B-B14F-4D97-AF65-F5344CB8AC3E}">
        <p14:creationId xmlns:p14="http://schemas.microsoft.com/office/powerpoint/2010/main" val="353283542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
            <a:ext cx="5482591" cy="1077218"/>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Operating Principles of Steam</a:t>
            </a:r>
          </a:p>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Sterilization – Drying</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685800" y="1828800"/>
            <a:ext cx="7696200" cy="3539430"/>
          </a:xfrm>
          <a:prstGeom prst="rect">
            <a:avLst/>
          </a:prstGeom>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drying process, is typically carried out</a:t>
            </a:r>
          </a:p>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under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vacuum.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Sterilizers are steam jacketed so that the walls of the unit are kept hot to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prevent condensation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the walls during the drying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process. To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verify proper sterilization conditions, indicator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tape is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often used to show that air is being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adequately removed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from the chamber and that the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sterilization has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been successful. </a:t>
            </a:r>
          </a:p>
        </p:txBody>
      </p:sp>
    </p:spTree>
    <p:extLst>
      <p:ext uri="{BB962C8B-B14F-4D97-AF65-F5344CB8AC3E}">
        <p14:creationId xmlns:p14="http://schemas.microsoft.com/office/powerpoint/2010/main" val="198250817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81200"/>
            <a:ext cx="4876800"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95400" y="304800"/>
            <a:ext cx="4668073"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Typical Steam </a:t>
            </a:r>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Autoclaves</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45480901"/>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600200"/>
            <a:ext cx="3681919" cy="230733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447800"/>
            <a:ext cx="2480310" cy="2667000"/>
          </a:xfrm>
          <a:prstGeom prst="rect">
            <a:avLst/>
          </a:prstGeom>
        </p:spPr>
      </p:pic>
      <p:grpSp>
        <p:nvGrpSpPr>
          <p:cNvPr id="6" name="Group 5"/>
          <p:cNvGrpSpPr/>
          <p:nvPr/>
        </p:nvGrpSpPr>
        <p:grpSpPr>
          <a:xfrm>
            <a:off x="2667000" y="4114800"/>
            <a:ext cx="1828800" cy="2133600"/>
            <a:chOff x="2819400" y="2057400"/>
            <a:chExt cx="1828800" cy="213360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2057400"/>
              <a:ext cx="1012698" cy="1143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2971800"/>
              <a:ext cx="1219200" cy="1219200"/>
            </a:xfrm>
            <a:prstGeom prst="rect">
              <a:avLst/>
            </a:prstGeom>
          </p:spPr>
        </p:pic>
      </p:gr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0200" y="3657600"/>
            <a:ext cx="1755550" cy="2819400"/>
          </a:xfrm>
          <a:prstGeom prst="rect">
            <a:avLst/>
          </a:prstGeom>
        </p:spPr>
      </p:pic>
      <p:sp>
        <p:nvSpPr>
          <p:cNvPr id="14" name="TextBox 13"/>
          <p:cNvSpPr txBox="1"/>
          <p:nvPr/>
        </p:nvSpPr>
        <p:spPr>
          <a:xfrm>
            <a:off x="609600" y="329625"/>
            <a:ext cx="6908045"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Autoclaves Come in All Sizes &amp; Types</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039674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76400"/>
            <a:ext cx="8153400" cy="4524315"/>
          </a:xfrm>
          <a:prstGeom prst="rect">
            <a:avLst/>
          </a:prstGeom>
        </p:spPr>
        <p:txBody>
          <a:bodyPr wrap="square">
            <a:spAutoFit/>
          </a:bodyPr>
          <a:lstStyle/>
          <a:p>
            <a:pPr marL="457200" indent="-457200">
              <a:buFont typeface="+mj-lt"/>
              <a:buAutoNum type="arabicPeriod"/>
            </a:pPr>
            <a:r>
              <a:rPr lang="en-US" sz="2400" dirty="0" smtClean="0">
                <a:solidFill>
                  <a:schemeClr val="bg1"/>
                </a:solidFill>
                <a:effectLst>
                  <a:outerShdw blurRad="38100" dist="38100" dir="2700000" algn="tl">
                    <a:srgbClr val="000000">
                      <a:alpha val="43137"/>
                    </a:srgbClr>
                  </a:outerShdw>
                </a:effectLst>
              </a:rPr>
              <a:t>Check </a:t>
            </a:r>
            <a:r>
              <a:rPr lang="en-US" sz="2400" dirty="0">
                <a:solidFill>
                  <a:schemeClr val="bg1"/>
                </a:solidFill>
                <a:effectLst>
                  <a:outerShdw blurRad="38100" dist="38100" dir="2700000" algn="tl">
                    <a:srgbClr val="000000">
                      <a:alpha val="43137"/>
                    </a:srgbClr>
                  </a:outerShdw>
                </a:effectLst>
              </a:rPr>
              <a:t>the quality of your Facility Steam, including possible excessive demands on your </a:t>
            </a:r>
            <a:r>
              <a:rPr lang="en-US" sz="2400" dirty="0" smtClean="0">
                <a:solidFill>
                  <a:schemeClr val="bg1"/>
                </a:solidFill>
                <a:effectLst>
                  <a:outerShdw blurRad="38100" dist="38100" dir="2700000" algn="tl">
                    <a:srgbClr val="000000">
                      <a:alpha val="43137"/>
                    </a:srgbClr>
                  </a:outerShdw>
                </a:effectLst>
              </a:rPr>
              <a:t>boiler.</a:t>
            </a:r>
          </a:p>
          <a:p>
            <a:pPr marL="457200" indent="-457200">
              <a:buFont typeface="+mj-lt"/>
              <a:buAutoNum type="arabicPeriod"/>
            </a:pPr>
            <a:r>
              <a:rPr lang="en-US" sz="2400" dirty="0" smtClean="0">
                <a:solidFill>
                  <a:schemeClr val="bg1"/>
                </a:solidFill>
                <a:effectLst>
                  <a:outerShdw blurRad="38100" dist="38100" dir="2700000" algn="tl">
                    <a:srgbClr val="000000">
                      <a:alpha val="43137"/>
                    </a:srgbClr>
                  </a:outerShdw>
                </a:effectLst>
              </a:rPr>
              <a:t>Check </a:t>
            </a:r>
            <a:r>
              <a:rPr lang="en-US" sz="2400" dirty="0">
                <a:solidFill>
                  <a:schemeClr val="bg1"/>
                </a:solidFill>
                <a:effectLst>
                  <a:outerShdw blurRad="38100" dist="38100" dir="2700000" algn="tl">
                    <a:srgbClr val="000000">
                      <a:alpha val="43137"/>
                    </a:srgbClr>
                  </a:outerShdw>
                </a:effectLst>
              </a:rPr>
              <a:t>piping insulation from your steam source, to the </a:t>
            </a:r>
            <a:r>
              <a:rPr lang="en-US" sz="2400" dirty="0" smtClean="0">
                <a:solidFill>
                  <a:schemeClr val="bg1"/>
                </a:solidFill>
                <a:effectLst>
                  <a:outerShdw blurRad="38100" dist="38100" dir="2700000" algn="tl">
                    <a:srgbClr val="000000">
                      <a:alpha val="43137"/>
                    </a:srgbClr>
                  </a:outerShdw>
                </a:effectLst>
              </a:rPr>
              <a:t>autoclave.</a:t>
            </a:r>
          </a:p>
          <a:p>
            <a:pPr marL="457200" indent="-457200">
              <a:buFont typeface="+mj-lt"/>
              <a:buAutoNum type="arabicPeriod"/>
            </a:pPr>
            <a:r>
              <a:rPr lang="en-US" sz="2400" dirty="0" smtClean="0">
                <a:solidFill>
                  <a:schemeClr val="bg1"/>
                </a:solidFill>
                <a:effectLst>
                  <a:outerShdw blurRad="38100" dist="38100" dir="2700000" algn="tl">
                    <a:srgbClr val="000000">
                      <a:alpha val="43137"/>
                    </a:srgbClr>
                  </a:outerShdw>
                </a:effectLst>
              </a:rPr>
              <a:t>Check </a:t>
            </a:r>
            <a:r>
              <a:rPr lang="en-US" sz="2400" dirty="0">
                <a:solidFill>
                  <a:schemeClr val="bg1"/>
                </a:solidFill>
                <a:effectLst>
                  <a:outerShdw blurRad="38100" dist="38100" dir="2700000" algn="tl">
                    <a:srgbClr val="000000">
                      <a:alpha val="43137"/>
                    </a:srgbClr>
                  </a:outerShdw>
                </a:effectLst>
              </a:rPr>
              <a:t>the way you package your loads…do not over pack the </a:t>
            </a:r>
            <a:r>
              <a:rPr lang="en-US" sz="2400" dirty="0" smtClean="0">
                <a:solidFill>
                  <a:schemeClr val="bg1"/>
                </a:solidFill>
                <a:effectLst>
                  <a:outerShdw blurRad="38100" dist="38100" dir="2700000" algn="tl">
                    <a:srgbClr val="000000">
                      <a:alpha val="43137"/>
                    </a:srgbClr>
                  </a:outerShdw>
                </a:effectLst>
              </a:rPr>
              <a:t>chamber!</a:t>
            </a:r>
          </a:p>
          <a:p>
            <a:pPr marL="457200" indent="-457200">
              <a:buFont typeface="+mj-lt"/>
              <a:buAutoNum type="arabicPeriod"/>
            </a:pPr>
            <a:r>
              <a:rPr lang="en-US" sz="2400" dirty="0" smtClean="0">
                <a:solidFill>
                  <a:schemeClr val="bg1"/>
                </a:solidFill>
                <a:effectLst>
                  <a:outerShdw blurRad="38100" dist="38100" dir="2700000" algn="tl">
                    <a:srgbClr val="000000">
                      <a:alpha val="43137"/>
                    </a:srgbClr>
                  </a:outerShdw>
                </a:effectLst>
              </a:rPr>
              <a:t>Check </a:t>
            </a:r>
            <a:r>
              <a:rPr lang="en-US" sz="2400" dirty="0">
                <a:solidFill>
                  <a:schemeClr val="bg1"/>
                </a:solidFill>
                <a:effectLst>
                  <a:outerShdw blurRad="38100" dist="38100" dir="2700000" algn="tl">
                    <a:srgbClr val="000000">
                      <a:alpha val="43137"/>
                    </a:srgbClr>
                  </a:outerShdw>
                </a:effectLst>
              </a:rPr>
              <a:t>the size and operation of the steam traps, jacket traps, and drain check </a:t>
            </a:r>
            <a:r>
              <a:rPr lang="en-US" sz="2400" dirty="0" smtClean="0">
                <a:solidFill>
                  <a:schemeClr val="bg1"/>
                </a:solidFill>
                <a:effectLst>
                  <a:outerShdw blurRad="38100" dist="38100" dir="2700000" algn="tl">
                    <a:srgbClr val="000000">
                      <a:alpha val="43137"/>
                    </a:srgbClr>
                  </a:outerShdw>
                </a:effectLst>
              </a:rPr>
              <a:t>valves.</a:t>
            </a:r>
          </a:p>
          <a:p>
            <a:pPr marL="457200" indent="-457200">
              <a:buFont typeface="+mj-lt"/>
              <a:buAutoNum type="arabicPeriod"/>
            </a:pPr>
            <a:r>
              <a:rPr lang="en-US" sz="2400" dirty="0" smtClean="0">
                <a:solidFill>
                  <a:schemeClr val="bg1"/>
                </a:solidFill>
                <a:effectLst>
                  <a:outerShdw blurRad="38100" dist="38100" dir="2700000" algn="tl">
                    <a:srgbClr val="000000">
                      <a:alpha val="43137"/>
                    </a:srgbClr>
                  </a:outerShdw>
                </a:effectLst>
              </a:rPr>
              <a:t>Check </a:t>
            </a:r>
            <a:r>
              <a:rPr lang="en-US" sz="2400" dirty="0">
                <a:solidFill>
                  <a:schemeClr val="bg1"/>
                </a:solidFill>
                <a:effectLst>
                  <a:outerShdw blurRad="38100" dist="38100" dir="2700000" algn="tl">
                    <a:srgbClr val="000000">
                      <a:alpha val="43137"/>
                    </a:srgbClr>
                  </a:outerShdw>
                </a:effectLst>
              </a:rPr>
              <a:t>for clogged drains and drain </a:t>
            </a:r>
            <a:r>
              <a:rPr lang="en-US" sz="2400" dirty="0" smtClean="0">
                <a:solidFill>
                  <a:schemeClr val="bg1"/>
                </a:solidFill>
                <a:effectLst>
                  <a:outerShdw blurRad="38100" dist="38100" dir="2700000" algn="tl">
                    <a:srgbClr val="000000">
                      <a:alpha val="43137"/>
                    </a:srgbClr>
                  </a:outerShdw>
                </a:effectLst>
              </a:rPr>
              <a:t>ports.</a:t>
            </a:r>
          </a:p>
          <a:p>
            <a:pPr marL="457200" indent="-457200">
              <a:buFont typeface="+mj-lt"/>
              <a:buAutoNum type="arabicPeriod"/>
            </a:pPr>
            <a:r>
              <a:rPr lang="en-US" sz="2400" dirty="0" smtClean="0">
                <a:solidFill>
                  <a:schemeClr val="bg1"/>
                </a:solidFill>
                <a:effectLst>
                  <a:outerShdw blurRad="38100" dist="38100" dir="2700000" algn="tl">
                    <a:srgbClr val="000000">
                      <a:alpha val="43137"/>
                    </a:srgbClr>
                  </a:outerShdw>
                </a:effectLst>
              </a:rPr>
              <a:t>Check </a:t>
            </a:r>
            <a:r>
              <a:rPr lang="en-US" sz="2400" dirty="0">
                <a:solidFill>
                  <a:schemeClr val="bg1"/>
                </a:solidFill>
                <a:effectLst>
                  <a:outerShdw blurRad="38100" dist="38100" dir="2700000" algn="tl">
                    <a:srgbClr val="000000">
                      <a:alpha val="43137"/>
                    </a:srgbClr>
                  </a:outerShdw>
                </a:effectLst>
              </a:rPr>
              <a:t>your vacuum drying phase program, settings and </a:t>
            </a:r>
            <a:r>
              <a:rPr lang="en-US" sz="2400" dirty="0" smtClean="0">
                <a:solidFill>
                  <a:schemeClr val="bg1"/>
                </a:solidFill>
                <a:effectLst>
                  <a:outerShdw blurRad="38100" dist="38100" dir="2700000" algn="tl">
                    <a:srgbClr val="000000">
                      <a:alpha val="43137"/>
                    </a:srgbClr>
                  </a:outerShdw>
                </a:effectLst>
              </a:rPr>
              <a:t>operation.</a:t>
            </a:r>
          </a:p>
          <a:p>
            <a:pPr marL="457200" indent="-457200">
              <a:buFont typeface="+mj-lt"/>
              <a:buAutoNum type="arabicPeriod"/>
            </a:pPr>
            <a:r>
              <a:rPr lang="en-US" sz="2400" dirty="0" smtClean="0">
                <a:solidFill>
                  <a:schemeClr val="bg1"/>
                </a:solidFill>
                <a:effectLst>
                  <a:outerShdw blurRad="38100" dist="38100" dir="2700000" algn="tl">
                    <a:srgbClr val="000000">
                      <a:alpha val="43137"/>
                    </a:srgbClr>
                  </a:outerShdw>
                </a:effectLst>
              </a:rPr>
              <a:t>Check </a:t>
            </a:r>
            <a:r>
              <a:rPr lang="en-US" sz="2400" dirty="0">
                <a:solidFill>
                  <a:schemeClr val="bg1"/>
                </a:solidFill>
                <a:effectLst>
                  <a:outerShdw blurRad="38100" dist="38100" dir="2700000" algn="tl">
                    <a:srgbClr val="000000">
                      <a:alpha val="43137"/>
                    </a:srgbClr>
                  </a:outerShdw>
                </a:effectLst>
              </a:rPr>
              <a:t>or add a load heat up phase at beginning of cycle.</a:t>
            </a:r>
          </a:p>
        </p:txBody>
      </p:sp>
      <p:sp>
        <p:nvSpPr>
          <p:cNvPr id="8" name="TextBox 7"/>
          <p:cNvSpPr txBox="1"/>
          <p:nvPr/>
        </p:nvSpPr>
        <p:spPr>
          <a:xfrm>
            <a:off x="762000" y="304800"/>
            <a:ext cx="5957208"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How To Solve Wet Loads (Packs)</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302706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04800"/>
            <a:ext cx="5770875"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How To Identify Spotting Issues</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381000" y="2286000"/>
            <a:ext cx="8106963" cy="4708981"/>
          </a:xfrm>
          <a:prstGeom prst="rect">
            <a:avLst/>
          </a:prstGeom>
          <a:noFill/>
        </p:spPr>
        <p:txBody>
          <a:bodyPr wrap="none" rtlCol="0">
            <a:spAutoFit/>
          </a:bodyPr>
          <a:lstStyle/>
          <a:p>
            <a:pPr marL="342900" indent="-342900">
              <a:lnSpc>
                <a:spcPct val="150000"/>
              </a:lnSpc>
              <a:buFont typeface="Arial" pitchFamily="34" charset="0"/>
              <a:buChar cha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Orange-Brown stain	Residual detergents, blood</a:t>
            </a:r>
          </a:p>
          <a:p>
            <a:pPr marL="342900" indent="-342900">
              <a:buFont typeface="Arial" pitchFamily="34" charset="0"/>
              <a:buChar cha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Blackish spots		Iron deposits, reaction of metals </a:t>
            </a:r>
          </a:p>
          <a:p>
            <a:pPr lvl="8"/>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with sulfides </a:t>
            </a:r>
          </a:p>
          <a:p>
            <a:pPr marL="342900" indent="-342900">
              <a:lnSpc>
                <a:spcPct val="150000"/>
              </a:lnSpc>
              <a:buFont typeface="Arial" pitchFamily="34" charset="0"/>
              <a:buChar cha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Light &amp; Dark spots		Mineral deposits left by air-drying</a:t>
            </a:r>
          </a:p>
          <a:p>
            <a:pPr marL="342900" indent="-342900">
              <a:lnSpc>
                <a:spcPct val="150000"/>
              </a:lnSpc>
              <a:buFont typeface="Arial" pitchFamily="34" charset="0"/>
              <a:buChar cha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Greenish spots		Copper deposits</a:t>
            </a:r>
          </a:p>
          <a:p>
            <a:pPr marL="342900" indent="-342900">
              <a:lnSpc>
                <a:spcPct val="150000"/>
              </a:lnSpc>
              <a:buFont typeface="Arial" pitchFamily="34" charset="0"/>
              <a:buChar cha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Black, Brown &amp; Pitting	Low pH and/or exposed to Bleach</a:t>
            </a:r>
          </a:p>
          <a:p>
            <a:pPr marL="342900" indent="-342900">
              <a:lnSpc>
                <a:spcPct val="150000"/>
              </a:lnSpc>
              <a:buFont typeface="Arial" pitchFamily="34" charset="0"/>
              <a:buChar cha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Black Stain			Possible exposure to ammonia</a:t>
            </a:r>
          </a:p>
          <a:p>
            <a:pPr marL="342900" indent="-342900">
              <a:lnSpc>
                <a:spcPct val="150000"/>
              </a:lnSpc>
              <a:buFont typeface="Arial" pitchFamily="34" charset="0"/>
              <a:buChar char="•"/>
            </a:pPr>
            <a:endPar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nSpc>
                <a:spcPct val="150000"/>
              </a:lnSpc>
              <a:buFont typeface="Arial" pitchFamily="34" charset="0"/>
              <a:buChar char="•"/>
            </a:pPr>
            <a:endPar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41542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emont logo small 2004 gif.gif"/>
          <p:cNvPicPr>
            <a:picLocks noChangeAspect="1"/>
          </p:cNvPicPr>
          <p:nvPr/>
        </p:nvPicPr>
        <p:blipFill>
          <a:blip r:embed="rId2"/>
          <a:stretch>
            <a:fillRect/>
          </a:stretch>
        </p:blipFill>
        <p:spPr>
          <a:xfrm>
            <a:off x="6934200" y="6022085"/>
            <a:ext cx="1752600" cy="702792"/>
          </a:xfrm>
          <a:prstGeom prst="rect">
            <a:avLst/>
          </a:prstGeom>
        </p:spPr>
      </p:pic>
      <p:sp>
        <p:nvSpPr>
          <p:cNvPr id="2" name="TextBox 1"/>
          <p:cNvSpPr txBox="1"/>
          <p:nvPr/>
        </p:nvSpPr>
        <p:spPr>
          <a:xfrm>
            <a:off x="2349664" y="2133600"/>
            <a:ext cx="3946913" cy="1569660"/>
          </a:xfrm>
          <a:prstGeom prst="rect">
            <a:avLst/>
          </a:prstGeom>
          <a:noFill/>
        </p:spPr>
        <p:txBody>
          <a:bodyPr wrap="none" rtlCol="0">
            <a:spAutoFit/>
          </a:bodyPr>
          <a:lstStyle/>
          <a:p>
            <a:pPr algn="ctr"/>
            <a:r>
              <a:rPr lang="en-US" sz="480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Humidification</a:t>
            </a:r>
            <a:endParaRPr lang="en-US" sz="48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48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12823553"/>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304800"/>
            <a:ext cx="3999813"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Why Humidification?</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7" name="Group 6"/>
          <p:cNvGrpSpPr/>
          <p:nvPr/>
        </p:nvGrpSpPr>
        <p:grpSpPr>
          <a:xfrm>
            <a:off x="685800" y="2209800"/>
            <a:ext cx="7086600" cy="3747195"/>
            <a:chOff x="685800" y="2209800"/>
            <a:chExt cx="7086600" cy="3747195"/>
          </a:xfrm>
        </p:grpSpPr>
        <p:sp>
          <p:nvSpPr>
            <p:cNvPr id="2" name="Rectangle 1"/>
            <p:cNvSpPr/>
            <p:nvPr/>
          </p:nvSpPr>
          <p:spPr>
            <a:xfrm>
              <a:off x="685800" y="2209800"/>
              <a:ext cx="6934200" cy="1815882"/>
            </a:xfrm>
            <a:prstGeom prst="rect">
              <a:avLst/>
            </a:prstGeom>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Headaches, sore eyes and throat, nasal stuffiness, lethargy, skin complaints and an increased susceptibility to colds and coughs are all symptoms of a dry atmosphere</a:t>
              </a:r>
            </a:p>
          </p:txBody>
        </p:sp>
        <p:sp>
          <p:nvSpPr>
            <p:cNvPr id="6" name="Rectangle 5"/>
            <p:cNvSpPr/>
            <p:nvPr/>
          </p:nvSpPr>
          <p:spPr>
            <a:xfrm>
              <a:off x="685800" y="4572000"/>
              <a:ext cx="7086600" cy="1384995"/>
            </a:xfrm>
            <a:prstGeom prst="rect">
              <a:avLst/>
            </a:prstGeom>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Perhaps more importantly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is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effect of electrostatic shocks which build up below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40</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relative h</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umidity (</a:t>
              </a:r>
              <a:r>
                <a:rPr lang="en-US" sz="280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rh</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8" name="TextBox 7"/>
          <p:cNvSpPr txBox="1"/>
          <p:nvPr/>
        </p:nvSpPr>
        <p:spPr>
          <a:xfrm>
            <a:off x="685800" y="1676400"/>
            <a:ext cx="4144661" cy="523220"/>
          </a:xfrm>
          <a:prstGeom prst="rect">
            <a:avLst/>
          </a:prstGeom>
          <a:noFill/>
        </p:spPr>
        <p:txBody>
          <a:bodyPr wrap="none" rtlCol="0">
            <a:spAutoFit/>
          </a:bodyPr>
          <a:lstStyle/>
          <a:p>
            <a:r>
              <a:rPr lang="en-US" sz="2800"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To Low a humidity Causes:</a:t>
            </a:r>
            <a:endParaRPr lang="en-US" sz="2800"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4554218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362200"/>
            <a:ext cx="8153400" cy="2246769"/>
          </a:xfrm>
          <a:prstGeom prst="rect">
            <a:avLst/>
          </a:prstGeom>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Stuffy feeling and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can cause condensation on walls, floors and other surfaces that triggers the growth of harmful bacteria, dust mites and molds. These allergens can cause respiratory problems and trigger allergy and asthma flare-ups.</a:t>
            </a:r>
          </a:p>
        </p:txBody>
      </p:sp>
      <p:sp>
        <p:nvSpPr>
          <p:cNvPr id="3" name="TextBox 2"/>
          <p:cNvSpPr txBox="1"/>
          <p:nvPr/>
        </p:nvSpPr>
        <p:spPr>
          <a:xfrm>
            <a:off x="685800" y="1676400"/>
            <a:ext cx="4203971" cy="523220"/>
          </a:xfrm>
          <a:prstGeom prst="rect">
            <a:avLst/>
          </a:prstGeom>
          <a:noFill/>
        </p:spPr>
        <p:txBody>
          <a:bodyPr wrap="none" rtlCol="0">
            <a:spAutoFit/>
          </a:bodyPr>
          <a:lstStyle/>
          <a:p>
            <a:r>
              <a:rPr lang="en-US" sz="2800"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To High a humidity Causes:</a:t>
            </a:r>
            <a:endParaRPr lang="en-US" sz="2800"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2209800" y="304800"/>
            <a:ext cx="3999813"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Why Humidification?</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98077757"/>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95400"/>
            <a:ext cx="6320961" cy="954107"/>
          </a:xfrm>
          <a:prstGeom prst="rect">
            <a:avLst/>
          </a:prstGeom>
        </p:spPr>
        <p:txBody>
          <a:bodyPr wrap="none">
            <a:spAutoFit/>
          </a:bodyPr>
          <a:lstStyle/>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OSHA Guidelines: 20</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%-60</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rh</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Mayo Clinic Recommendation: 30-50</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rh</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62200"/>
            <a:ext cx="639730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09800" y="304800"/>
            <a:ext cx="3999813"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Why Humidification?</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3352800" y="6172200"/>
            <a:ext cx="4572000" cy="646331"/>
          </a:xfrm>
          <a:prstGeom prst="rect">
            <a:avLst/>
          </a:prstGeom>
        </p:spPr>
        <p:txBody>
          <a:bodyPr>
            <a:spAutoFit/>
          </a:bodyPr>
          <a:lstStyle/>
          <a:p>
            <a:r>
              <a:rPr lang="en-US" dirty="0">
                <a:solidFill>
                  <a:schemeClr val="bg1"/>
                </a:solidFill>
                <a:effectLst>
                  <a:outerShdw blurRad="38100" dist="38100" dir="2700000" algn="tl">
                    <a:srgbClr val="000000">
                      <a:alpha val="43137"/>
                    </a:srgbClr>
                  </a:outerShdw>
                </a:effectLst>
              </a:rPr>
              <a:t>Article written by D. Scott Herr, President, </a:t>
            </a:r>
            <a:r>
              <a:rPr lang="en-US" dirty="0" err="1">
                <a:solidFill>
                  <a:schemeClr val="bg1"/>
                </a:solidFill>
                <a:effectLst>
                  <a:outerShdw blurRad="38100" dist="38100" dir="2700000" algn="tl">
                    <a:srgbClr val="000000">
                      <a:alpha val="43137"/>
                    </a:srgbClr>
                  </a:outerShdw>
                </a:effectLst>
              </a:rPr>
              <a:t>Carel</a:t>
            </a:r>
            <a:r>
              <a:rPr lang="en-US" dirty="0">
                <a:solidFill>
                  <a:schemeClr val="bg1"/>
                </a:solidFill>
                <a:effectLst>
                  <a:outerShdw blurRad="38100" dist="38100" dir="2700000" algn="tl">
                    <a:srgbClr val="000000">
                      <a:alpha val="43137"/>
                    </a:srgbClr>
                  </a:outerShdw>
                </a:effectLst>
              </a:rPr>
              <a:t> USA </a:t>
            </a:r>
          </a:p>
        </p:txBody>
      </p:sp>
    </p:spTree>
    <p:extLst>
      <p:ext uri="{BB962C8B-B14F-4D97-AF65-F5344CB8AC3E}">
        <p14:creationId xmlns:p14="http://schemas.microsoft.com/office/powerpoint/2010/main" val="371822497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905000"/>
            <a:ext cx="5715000" cy="3924300"/>
          </a:xfrm>
          <a:prstGeom prst="rect">
            <a:avLst/>
          </a:prstGeom>
        </p:spPr>
      </p:pic>
      <p:sp>
        <p:nvSpPr>
          <p:cNvPr id="3" name="TextBox 2"/>
          <p:cNvSpPr txBox="1"/>
          <p:nvPr/>
        </p:nvSpPr>
        <p:spPr>
          <a:xfrm>
            <a:off x="2590800" y="304800"/>
            <a:ext cx="3239990"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Steam Boiler</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0" name="Group 9"/>
          <p:cNvGrpSpPr/>
          <p:nvPr/>
        </p:nvGrpSpPr>
        <p:grpSpPr>
          <a:xfrm>
            <a:off x="7086600" y="3276600"/>
            <a:ext cx="1981200" cy="1981200"/>
            <a:chOff x="7086600" y="3276600"/>
            <a:chExt cx="1981200" cy="1981200"/>
          </a:xfrm>
        </p:grpSpPr>
        <p:sp>
          <p:nvSpPr>
            <p:cNvPr id="5" name="Right Arrow 4"/>
            <p:cNvSpPr/>
            <p:nvPr/>
          </p:nvSpPr>
          <p:spPr>
            <a:xfrm rot="10800000">
              <a:off x="7086600" y="3276600"/>
              <a:ext cx="1905000" cy="1981200"/>
            </a:xfrm>
            <a:prstGeom prst="rightArrow">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389135" y="3743980"/>
              <a:ext cx="1678665" cy="523220"/>
            </a:xfrm>
            <a:prstGeom prst="rect">
              <a:avLst/>
            </a:prstGeom>
            <a:noFill/>
          </p:spPr>
          <p:txBody>
            <a:bodyPr wrap="none" rtlCol="0">
              <a:spAutoFit/>
            </a:bodyPr>
            <a:lstStyle/>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Feedwater</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7620000" y="4154269"/>
              <a:ext cx="1295399" cy="646331"/>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Condensate+ Makeup</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11" name="Group 10"/>
          <p:cNvGrpSpPr/>
          <p:nvPr/>
        </p:nvGrpSpPr>
        <p:grpSpPr>
          <a:xfrm>
            <a:off x="228600" y="2286000"/>
            <a:ext cx="1309345" cy="1295400"/>
            <a:chOff x="228600" y="2286000"/>
            <a:chExt cx="1309345" cy="1295400"/>
          </a:xfrm>
        </p:grpSpPr>
        <p:sp>
          <p:nvSpPr>
            <p:cNvPr id="8" name="Right Arrow 7"/>
            <p:cNvSpPr/>
            <p:nvPr/>
          </p:nvSpPr>
          <p:spPr>
            <a:xfrm rot="10800000">
              <a:off x="228600" y="2286000"/>
              <a:ext cx="1295400" cy="1295400"/>
            </a:xfrm>
            <a:prstGeom prst="rightArrow">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2667000"/>
              <a:ext cx="1080745" cy="523220"/>
            </a:xfrm>
            <a:prstGeom prst="rect">
              <a:avLst/>
            </a:prstGeom>
            <a:noFill/>
          </p:spPr>
          <p:txBody>
            <a:bodyPr wrap="none" rtlCol="0">
              <a:spAutoFit/>
            </a:bodyPr>
            <a:lstStyle/>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Steam</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1731545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0"/>
            <a:ext cx="8001000" cy="4832092"/>
          </a:xfrm>
          <a:prstGeom prst="rect">
            <a:avLst/>
          </a:prstGeom>
        </p:spPr>
        <p:txBody>
          <a:bodyPr wrap="square">
            <a:spAutoFit/>
          </a:bodyPr>
          <a:lstStyle/>
          <a:p>
            <a:pPr marL="457200" indent="-457200">
              <a:buFont typeface="Arial" pitchFamily="34" charset="0"/>
              <a:buChar char="•"/>
            </a:pP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detection is by the use of ultraviolet (UV) light. Under UV light, a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microorganism’s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growth will appear luminescent</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p>
          <a:p>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 typeface="Arial" pitchFamily="34" charset="0"/>
              <a:buChar char="•"/>
            </a:pP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RH levels should be routinely monitored. Spore germination is less likely to occur if </a:t>
            </a:r>
            <a:r>
              <a:rPr lang="en-US" sz="280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rh</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is controlled between 45% and 55</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p>
          <a:p>
            <a:pPr marL="457200" indent="-457200">
              <a:buFont typeface="Arial" pitchFamily="34" charset="0"/>
              <a:buChar char="•"/>
            </a:pPr>
            <a:endPar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 typeface="Arial" pitchFamily="34" charset="0"/>
              <a:buChar char="•"/>
            </a:pP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HEPA filters capture 99.97% of 0.3 micron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particles.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Mold spores are usually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between 1-20 microns.</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381000" y="304800"/>
            <a:ext cx="6980372"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Mold &amp; Mildew Detection and Control</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024721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057400"/>
            <a:ext cx="6944741" cy="4191000"/>
          </a:xfrm>
          <a:prstGeom prst="rect">
            <a:avLst/>
          </a:prstGeom>
        </p:spPr>
      </p:pic>
      <p:sp>
        <p:nvSpPr>
          <p:cNvPr id="9" name="TextBox 8"/>
          <p:cNvSpPr txBox="1"/>
          <p:nvPr/>
        </p:nvSpPr>
        <p:spPr>
          <a:xfrm>
            <a:off x="304800" y="304800"/>
            <a:ext cx="6898620"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Example of Simple Humidifier System</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3696568"/>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43000"/>
            <a:ext cx="8077200" cy="5586145"/>
          </a:xfrm>
          <a:prstGeom prst="rect">
            <a:avLst/>
          </a:prstGeom>
        </p:spPr>
        <p:txBody>
          <a:bodyPr wrap="square">
            <a:spAutoFit/>
          </a:bodyPr>
          <a:lstStyle/>
          <a:p>
            <a:r>
              <a:rPr lang="en-US" sz="1700" b="1" dirty="0">
                <a:solidFill>
                  <a:schemeClr val="bg1"/>
                </a:solidFill>
                <a:effectLst>
                  <a:outerShdw blurRad="38100" dist="38100" dir="2700000" algn="tl">
                    <a:srgbClr val="000000">
                      <a:alpha val="43137"/>
                    </a:srgbClr>
                  </a:outerShdw>
                </a:effectLst>
              </a:rPr>
              <a:t>HEATING BOILER </a:t>
            </a:r>
            <a:r>
              <a:rPr lang="en-US" sz="1700" b="1" dirty="0" smtClean="0">
                <a:solidFill>
                  <a:schemeClr val="bg1"/>
                </a:solidFill>
                <a:effectLst>
                  <a:outerShdw blurRad="38100" dist="38100" dir="2700000" algn="tl">
                    <a:srgbClr val="000000">
                      <a:alpha val="43137"/>
                    </a:srgbClr>
                  </a:outerShdw>
                </a:effectLst>
              </a:rPr>
              <a:t>DIRECT </a:t>
            </a:r>
            <a:r>
              <a:rPr lang="en-US" sz="1700" b="1" dirty="0">
                <a:solidFill>
                  <a:schemeClr val="bg1"/>
                </a:solidFill>
                <a:effectLst>
                  <a:outerShdw blurRad="38100" dist="38100" dir="2700000" algn="tl">
                    <a:srgbClr val="000000">
                      <a:alpha val="43137"/>
                    </a:srgbClr>
                  </a:outerShdw>
                </a:effectLst>
              </a:rPr>
              <a:t>STEAM INJECTED </a:t>
            </a:r>
            <a:r>
              <a:rPr lang="en-US" sz="1700" b="1" dirty="0" smtClean="0">
                <a:solidFill>
                  <a:schemeClr val="bg1"/>
                </a:solidFill>
                <a:effectLst>
                  <a:outerShdw blurRad="38100" dist="38100" dir="2700000" algn="tl">
                    <a:srgbClr val="000000">
                      <a:alpha val="43137"/>
                    </a:srgbClr>
                  </a:outerShdw>
                </a:effectLst>
              </a:rPr>
              <a:t>- </a:t>
            </a:r>
            <a:r>
              <a:rPr lang="en-US" sz="1700" dirty="0" smtClean="0">
                <a:solidFill>
                  <a:schemeClr val="bg1"/>
                </a:solidFill>
                <a:effectLst>
                  <a:outerShdw blurRad="38100" dist="38100" dir="2700000" algn="tl">
                    <a:srgbClr val="000000">
                      <a:alpha val="43137"/>
                    </a:srgbClr>
                  </a:outerShdw>
                </a:effectLst>
              </a:rPr>
              <a:t>This </a:t>
            </a:r>
            <a:r>
              <a:rPr lang="en-US" sz="1700" dirty="0">
                <a:solidFill>
                  <a:schemeClr val="bg1"/>
                </a:solidFill>
                <a:effectLst>
                  <a:outerShdw blurRad="38100" dist="38100" dir="2700000" algn="tl">
                    <a:srgbClr val="000000">
                      <a:alpha val="43137"/>
                    </a:srgbClr>
                  </a:outerShdw>
                </a:effectLst>
              </a:rPr>
              <a:t>system uses steam from the heating boiler to inject steam directly into the airstream. </a:t>
            </a:r>
            <a:endParaRPr lang="en-US" sz="1700" dirty="0" smtClean="0">
              <a:solidFill>
                <a:schemeClr val="bg1"/>
              </a:solidFill>
              <a:effectLst>
                <a:outerShdw blurRad="38100" dist="38100" dir="2700000" algn="tl">
                  <a:srgbClr val="000000">
                    <a:alpha val="43137"/>
                  </a:srgbClr>
                </a:outerShdw>
              </a:effectLst>
            </a:endParaRPr>
          </a:p>
          <a:p>
            <a:endParaRPr lang="en-US" sz="1700" dirty="0">
              <a:solidFill>
                <a:schemeClr val="bg1"/>
              </a:solidFill>
              <a:effectLst>
                <a:outerShdw blurRad="38100" dist="38100" dir="2700000" algn="tl">
                  <a:srgbClr val="000000">
                    <a:alpha val="43137"/>
                  </a:srgbClr>
                </a:outerShdw>
              </a:effectLst>
            </a:endParaRPr>
          </a:p>
          <a:p>
            <a:r>
              <a:rPr lang="en-US" sz="1700" b="1" dirty="0">
                <a:solidFill>
                  <a:schemeClr val="bg1"/>
                </a:solidFill>
                <a:effectLst>
                  <a:outerShdw blurRad="38100" dist="38100" dir="2700000" algn="tl">
                    <a:srgbClr val="000000">
                      <a:alpha val="43137"/>
                    </a:srgbClr>
                  </a:outerShdw>
                </a:effectLst>
              </a:rPr>
              <a:t>HEATING BOILER STEAM USED TO POWER CLEAN STEAM </a:t>
            </a:r>
            <a:r>
              <a:rPr lang="en-US" sz="1700" b="1" dirty="0" smtClean="0">
                <a:solidFill>
                  <a:schemeClr val="bg1"/>
                </a:solidFill>
                <a:effectLst>
                  <a:outerShdw blurRad="38100" dist="38100" dir="2700000" algn="tl">
                    <a:srgbClr val="000000">
                      <a:alpha val="43137"/>
                    </a:srgbClr>
                  </a:outerShdw>
                </a:effectLst>
              </a:rPr>
              <a:t>GENERATORS - </a:t>
            </a:r>
            <a:r>
              <a:rPr lang="en-US" sz="1700" dirty="0" smtClean="0">
                <a:solidFill>
                  <a:schemeClr val="bg1"/>
                </a:solidFill>
                <a:effectLst>
                  <a:outerShdw blurRad="38100" dist="38100" dir="2700000" algn="tl">
                    <a:srgbClr val="000000">
                      <a:alpha val="43137"/>
                    </a:srgbClr>
                  </a:outerShdw>
                </a:effectLst>
              </a:rPr>
              <a:t>This </a:t>
            </a:r>
            <a:r>
              <a:rPr lang="en-US" sz="1700" dirty="0">
                <a:solidFill>
                  <a:schemeClr val="bg1"/>
                </a:solidFill>
                <a:effectLst>
                  <a:outerShdw blurRad="38100" dist="38100" dir="2700000" algn="tl">
                    <a:srgbClr val="000000">
                      <a:alpha val="43137"/>
                    </a:srgbClr>
                  </a:outerShdw>
                </a:effectLst>
              </a:rPr>
              <a:t>system uses steam from the heating boiler to generate clean steam at multiple remote clean steam generators, which then inject steam into the airstream. </a:t>
            </a:r>
            <a:endParaRPr lang="en-US" sz="1700" dirty="0" smtClean="0">
              <a:solidFill>
                <a:schemeClr val="bg1"/>
              </a:solidFill>
              <a:effectLst>
                <a:outerShdw blurRad="38100" dist="38100" dir="2700000" algn="tl">
                  <a:srgbClr val="000000">
                    <a:alpha val="43137"/>
                  </a:srgbClr>
                </a:outerShdw>
              </a:effectLst>
            </a:endParaRPr>
          </a:p>
          <a:p>
            <a:endParaRPr lang="en-US" sz="1700" dirty="0">
              <a:solidFill>
                <a:schemeClr val="bg1"/>
              </a:solidFill>
              <a:effectLst>
                <a:outerShdw blurRad="38100" dist="38100" dir="2700000" algn="tl">
                  <a:srgbClr val="000000">
                    <a:alpha val="43137"/>
                  </a:srgbClr>
                </a:outerShdw>
              </a:effectLst>
            </a:endParaRPr>
          </a:p>
          <a:p>
            <a:r>
              <a:rPr lang="en-US" sz="1700" b="1" dirty="0">
                <a:solidFill>
                  <a:schemeClr val="bg1"/>
                </a:solidFill>
                <a:effectLst>
                  <a:outerShdw blurRad="38100" dist="38100" dir="2700000" algn="tl">
                    <a:srgbClr val="000000">
                      <a:alpha val="43137"/>
                    </a:srgbClr>
                  </a:outerShdw>
                </a:effectLst>
              </a:rPr>
              <a:t>CENTRAL CLEAN STEAM BOILER </a:t>
            </a:r>
            <a:r>
              <a:rPr lang="en-US" sz="1700" b="1" dirty="0" smtClean="0">
                <a:solidFill>
                  <a:schemeClr val="bg1"/>
                </a:solidFill>
                <a:effectLst>
                  <a:outerShdw blurRad="38100" dist="38100" dir="2700000" algn="tl">
                    <a:srgbClr val="000000">
                      <a:alpha val="43137"/>
                    </a:srgbClr>
                  </a:outerShdw>
                </a:effectLst>
              </a:rPr>
              <a:t>- </a:t>
            </a:r>
            <a:r>
              <a:rPr lang="en-US" sz="1700" dirty="0" smtClean="0">
                <a:solidFill>
                  <a:schemeClr val="bg1"/>
                </a:solidFill>
                <a:effectLst>
                  <a:outerShdw blurRad="38100" dist="38100" dir="2700000" algn="tl">
                    <a:srgbClr val="000000">
                      <a:alpha val="43137"/>
                    </a:srgbClr>
                  </a:outerShdw>
                </a:effectLst>
              </a:rPr>
              <a:t>This </a:t>
            </a:r>
            <a:r>
              <a:rPr lang="en-US" sz="1700" dirty="0">
                <a:solidFill>
                  <a:schemeClr val="bg1"/>
                </a:solidFill>
                <a:effectLst>
                  <a:outerShdw blurRad="38100" dist="38100" dir="2700000" algn="tl">
                    <a:srgbClr val="000000">
                      <a:alpha val="43137"/>
                    </a:srgbClr>
                  </a:outerShdw>
                </a:effectLst>
              </a:rPr>
              <a:t>system has a dedicated clean steam central boiler system that directly injects clean steam into the airstream. The steam system does not include any chemical treatment, so all piping and steam remains “clean</a:t>
            </a:r>
            <a:r>
              <a:rPr lang="en-US" sz="1700" dirty="0" smtClean="0">
                <a:solidFill>
                  <a:schemeClr val="bg1"/>
                </a:solidFill>
                <a:effectLst>
                  <a:outerShdw blurRad="38100" dist="38100" dir="2700000" algn="tl">
                    <a:srgbClr val="000000">
                      <a:alpha val="43137"/>
                    </a:srgbClr>
                  </a:outerShdw>
                </a:effectLst>
              </a:rPr>
              <a:t>.” Piping is typically SS.</a:t>
            </a:r>
            <a:endParaRPr lang="en-US" sz="1700" dirty="0">
              <a:solidFill>
                <a:schemeClr val="bg1"/>
              </a:solidFill>
              <a:effectLst>
                <a:outerShdw blurRad="38100" dist="38100" dir="2700000" algn="tl">
                  <a:srgbClr val="000000">
                    <a:alpha val="43137"/>
                  </a:srgbClr>
                </a:outerShdw>
              </a:effectLst>
            </a:endParaRPr>
          </a:p>
          <a:p>
            <a:endParaRPr lang="en-US" sz="1700" dirty="0" smtClean="0">
              <a:solidFill>
                <a:schemeClr val="bg1"/>
              </a:solidFill>
              <a:effectLst>
                <a:outerShdw blurRad="38100" dist="38100" dir="2700000" algn="tl">
                  <a:srgbClr val="000000">
                    <a:alpha val="43137"/>
                  </a:srgbClr>
                </a:outerShdw>
              </a:effectLst>
            </a:endParaRPr>
          </a:p>
          <a:p>
            <a:r>
              <a:rPr lang="en-US" sz="1700" b="1" dirty="0">
                <a:solidFill>
                  <a:schemeClr val="bg1"/>
                </a:solidFill>
                <a:effectLst>
                  <a:outerShdw blurRad="38100" dist="38100" dir="2700000" algn="tl">
                    <a:srgbClr val="000000">
                      <a:alpha val="43137"/>
                    </a:srgbClr>
                  </a:outerShdw>
                </a:effectLst>
              </a:rPr>
              <a:t>LOCAL GAS-FIRED HUMIDIFIERS </a:t>
            </a:r>
            <a:r>
              <a:rPr lang="en-US" sz="1700" b="1" dirty="0" smtClean="0">
                <a:solidFill>
                  <a:schemeClr val="bg1"/>
                </a:solidFill>
                <a:effectLst>
                  <a:outerShdw blurRad="38100" dist="38100" dir="2700000" algn="tl">
                    <a:srgbClr val="000000">
                      <a:alpha val="43137"/>
                    </a:srgbClr>
                  </a:outerShdw>
                </a:effectLst>
              </a:rPr>
              <a:t>- </a:t>
            </a:r>
            <a:r>
              <a:rPr lang="en-US" sz="1700" dirty="0" smtClean="0">
                <a:solidFill>
                  <a:schemeClr val="bg1"/>
                </a:solidFill>
                <a:effectLst>
                  <a:outerShdw blurRad="38100" dist="38100" dir="2700000" algn="tl">
                    <a:srgbClr val="000000">
                      <a:alpha val="43137"/>
                    </a:srgbClr>
                  </a:outerShdw>
                </a:effectLst>
              </a:rPr>
              <a:t>This </a:t>
            </a:r>
            <a:r>
              <a:rPr lang="en-US" sz="1700" dirty="0">
                <a:solidFill>
                  <a:schemeClr val="bg1"/>
                </a:solidFill>
                <a:effectLst>
                  <a:outerShdw blurRad="38100" dist="38100" dir="2700000" algn="tl">
                    <a:srgbClr val="000000">
                      <a:alpha val="43137"/>
                    </a:srgbClr>
                  </a:outerShdw>
                </a:effectLst>
              </a:rPr>
              <a:t>system utilizes natural gas-fired humidifiers located next to the AHU or duct distribution manifolds</a:t>
            </a:r>
            <a:r>
              <a:rPr lang="en-US" sz="1700" dirty="0" smtClean="0">
                <a:solidFill>
                  <a:schemeClr val="bg1"/>
                </a:solidFill>
                <a:effectLst>
                  <a:outerShdw blurRad="38100" dist="38100" dir="2700000" algn="tl">
                    <a:srgbClr val="000000">
                      <a:alpha val="43137"/>
                    </a:srgbClr>
                  </a:outerShdw>
                </a:effectLst>
              </a:rPr>
              <a:t>.</a:t>
            </a:r>
          </a:p>
          <a:p>
            <a:endParaRPr lang="en-US" sz="1700" dirty="0">
              <a:solidFill>
                <a:schemeClr val="bg1"/>
              </a:solidFill>
              <a:effectLst>
                <a:outerShdw blurRad="38100" dist="38100" dir="2700000" algn="tl">
                  <a:srgbClr val="000000">
                    <a:alpha val="43137"/>
                  </a:srgbClr>
                </a:outerShdw>
              </a:effectLst>
            </a:endParaRPr>
          </a:p>
          <a:p>
            <a:r>
              <a:rPr lang="en-US" sz="1700" b="1" dirty="0">
                <a:solidFill>
                  <a:schemeClr val="bg1"/>
                </a:solidFill>
                <a:effectLst>
                  <a:outerShdw blurRad="38100" dist="38100" dir="2700000" algn="tl">
                    <a:srgbClr val="000000">
                      <a:alpha val="43137"/>
                    </a:srgbClr>
                  </a:outerShdw>
                </a:effectLst>
              </a:rPr>
              <a:t>LOCAL ELECTRIC HUMIDIFIERS </a:t>
            </a:r>
            <a:r>
              <a:rPr lang="en-US" sz="1700" b="1" dirty="0" smtClean="0">
                <a:solidFill>
                  <a:schemeClr val="bg1"/>
                </a:solidFill>
                <a:effectLst>
                  <a:outerShdw blurRad="38100" dist="38100" dir="2700000" algn="tl">
                    <a:srgbClr val="000000">
                      <a:alpha val="43137"/>
                    </a:srgbClr>
                  </a:outerShdw>
                </a:effectLst>
              </a:rPr>
              <a:t>- </a:t>
            </a:r>
            <a:r>
              <a:rPr lang="en-US" sz="1700" dirty="0" smtClean="0">
                <a:solidFill>
                  <a:schemeClr val="bg1"/>
                </a:solidFill>
                <a:effectLst>
                  <a:outerShdw blurRad="38100" dist="38100" dir="2700000" algn="tl">
                    <a:srgbClr val="000000">
                      <a:alpha val="43137"/>
                    </a:srgbClr>
                  </a:outerShdw>
                </a:effectLst>
              </a:rPr>
              <a:t>This </a:t>
            </a:r>
            <a:r>
              <a:rPr lang="en-US" sz="1700" dirty="0">
                <a:solidFill>
                  <a:schemeClr val="bg1"/>
                </a:solidFill>
                <a:effectLst>
                  <a:outerShdw blurRad="38100" dist="38100" dir="2700000" algn="tl">
                    <a:srgbClr val="000000">
                      <a:alpha val="43137"/>
                    </a:srgbClr>
                  </a:outerShdw>
                </a:effectLst>
              </a:rPr>
              <a:t>system uses small electric humidifiers located next to each AHU or duct distributor</a:t>
            </a:r>
            <a:r>
              <a:rPr lang="en-US" sz="1700" dirty="0" smtClean="0">
                <a:solidFill>
                  <a:schemeClr val="bg1"/>
                </a:solidFill>
                <a:effectLst>
                  <a:outerShdw blurRad="38100" dist="38100" dir="2700000" algn="tl">
                    <a:srgbClr val="000000">
                      <a:alpha val="43137"/>
                    </a:srgbClr>
                  </a:outerShdw>
                </a:effectLst>
              </a:rPr>
              <a:t>.</a:t>
            </a:r>
          </a:p>
          <a:p>
            <a:endParaRPr lang="en-US" sz="1700" dirty="0">
              <a:solidFill>
                <a:schemeClr val="bg1"/>
              </a:solidFill>
              <a:effectLst>
                <a:outerShdw blurRad="38100" dist="38100" dir="2700000" algn="tl">
                  <a:srgbClr val="000000">
                    <a:alpha val="43137"/>
                  </a:srgbClr>
                </a:outerShdw>
              </a:effectLst>
            </a:endParaRPr>
          </a:p>
          <a:p>
            <a:r>
              <a:rPr lang="en-US" sz="1700" b="1" dirty="0">
                <a:solidFill>
                  <a:schemeClr val="bg1"/>
                </a:solidFill>
                <a:effectLst>
                  <a:outerShdw blurRad="38100" dist="38100" dir="2700000" algn="tl">
                    <a:srgbClr val="000000">
                      <a:alpha val="43137"/>
                    </a:srgbClr>
                  </a:outerShdw>
                </a:effectLst>
              </a:rPr>
              <a:t>ADIABATIC HUMIDIFIERS </a:t>
            </a:r>
            <a:r>
              <a:rPr lang="en-US" sz="1700" b="1" dirty="0" smtClean="0">
                <a:solidFill>
                  <a:schemeClr val="bg1"/>
                </a:solidFill>
                <a:effectLst>
                  <a:outerShdw blurRad="38100" dist="38100" dir="2700000" algn="tl">
                    <a:srgbClr val="000000">
                      <a:alpha val="43137"/>
                    </a:srgbClr>
                  </a:outerShdw>
                </a:effectLst>
              </a:rPr>
              <a:t>- </a:t>
            </a:r>
            <a:r>
              <a:rPr lang="en-US" sz="1700" dirty="0" smtClean="0">
                <a:solidFill>
                  <a:schemeClr val="bg1"/>
                </a:solidFill>
                <a:effectLst>
                  <a:outerShdw blurRad="38100" dist="38100" dir="2700000" algn="tl">
                    <a:srgbClr val="000000">
                      <a:alpha val="43137"/>
                    </a:srgbClr>
                  </a:outerShdw>
                </a:effectLst>
              </a:rPr>
              <a:t>This </a:t>
            </a:r>
            <a:r>
              <a:rPr lang="en-US" sz="1700" dirty="0">
                <a:solidFill>
                  <a:schemeClr val="bg1"/>
                </a:solidFill>
                <a:effectLst>
                  <a:outerShdw blurRad="38100" dist="38100" dir="2700000" algn="tl">
                    <a:srgbClr val="000000">
                      <a:alpha val="43137"/>
                    </a:srgbClr>
                  </a:outerShdw>
                </a:effectLst>
              </a:rPr>
              <a:t>system utilizes highly atomized water to increase the moisture content of the airstream. This is typically accomplished using a compressed air/water mixture or highly pressurized water system.</a:t>
            </a:r>
          </a:p>
        </p:txBody>
      </p:sp>
      <p:sp>
        <p:nvSpPr>
          <p:cNvPr id="3" name="TextBox 2"/>
          <p:cNvSpPr txBox="1"/>
          <p:nvPr/>
        </p:nvSpPr>
        <p:spPr>
          <a:xfrm>
            <a:off x="2286000" y="304800"/>
            <a:ext cx="3869970"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Types of Humidifiers</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441657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linds(horizontal)">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blinds(horizontal)">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76400"/>
            <a:ext cx="8534400" cy="4678204"/>
          </a:xfrm>
          <a:prstGeom prst="rect">
            <a:avLst/>
          </a:prstGeom>
        </p:spPr>
        <p:txBody>
          <a:bodyPr wrap="square">
            <a:spAutoFit/>
          </a:bodyPr>
          <a:lstStyle/>
          <a:p>
            <a:r>
              <a:rPr lang="en-US" sz="2400" dirty="0">
                <a:solidFill>
                  <a:schemeClr val="bg1"/>
                </a:solidFill>
                <a:effectLst>
                  <a:outerShdw blurRad="38100" dist="38100" dir="2700000" algn="tl">
                    <a:srgbClr val="000000">
                      <a:alpha val="43137"/>
                    </a:srgbClr>
                  </a:outerShdw>
                </a:effectLst>
              </a:rPr>
              <a:t>ASHRAE Standard 170 states, </a:t>
            </a:r>
            <a:endParaRPr lang="en-US" sz="1000" dirty="0">
              <a:solidFill>
                <a:schemeClr val="bg1"/>
              </a:solidFill>
              <a:effectLst>
                <a:outerShdw blurRad="38100" dist="38100" dir="2700000" algn="tl">
                  <a:srgbClr val="000000">
                    <a:alpha val="43137"/>
                  </a:srgbClr>
                </a:outerShdw>
              </a:effectLst>
            </a:endParaRPr>
          </a:p>
          <a:p>
            <a:endParaRPr lang="en-US" sz="10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Steam chemical additives used for humidifiers serving health care facilities shall comply with FDA requirements. (U.S. Dept. of Health and Human Services. Food and Drug Administration in Federal Register. 173.310. April 1999.)</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ASHRAE </a:t>
            </a:r>
            <a:r>
              <a:rPr lang="en-US" sz="2400" dirty="0" smtClean="0">
                <a:solidFill>
                  <a:schemeClr val="bg1"/>
                </a:solidFill>
                <a:effectLst>
                  <a:outerShdw blurRad="38100" dist="38100" dir="2700000" algn="tl">
                    <a:srgbClr val="000000">
                      <a:alpha val="43137"/>
                    </a:srgbClr>
                  </a:outerShdw>
                </a:effectLst>
              </a:rPr>
              <a:t>Standard 170; </a:t>
            </a:r>
            <a:r>
              <a:rPr lang="en-US" sz="2400" dirty="0">
                <a:solidFill>
                  <a:schemeClr val="bg1"/>
                </a:solidFill>
                <a:effectLst>
                  <a:outerShdw blurRad="38100" dist="38100" dir="2700000" algn="tl">
                    <a:srgbClr val="000000">
                      <a:alpha val="43137"/>
                    </a:srgbClr>
                  </a:outerShdw>
                </a:effectLst>
              </a:rPr>
              <a:t>and therefore most states require humidification of many health care spaces to a minimum of 20% or 30% </a:t>
            </a:r>
            <a:r>
              <a:rPr lang="en-US" sz="2400" dirty="0" smtClean="0">
                <a:solidFill>
                  <a:schemeClr val="bg1"/>
                </a:solidFill>
                <a:effectLst>
                  <a:outerShdw blurRad="38100" dist="38100" dir="2700000" algn="tl">
                    <a:srgbClr val="000000">
                      <a:alpha val="43137"/>
                    </a:srgbClr>
                  </a:outerShdw>
                </a:effectLst>
              </a:rPr>
              <a:t>relative humidity. </a:t>
            </a:r>
            <a:r>
              <a:rPr lang="en-US" sz="2400" dirty="0">
                <a:solidFill>
                  <a:schemeClr val="bg1"/>
                </a:solidFill>
                <a:effectLst>
                  <a:outerShdw blurRad="38100" dist="38100" dir="2700000" algn="tl">
                    <a:srgbClr val="000000">
                      <a:alpha val="43137"/>
                    </a:srgbClr>
                  </a:outerShdw>
                </a:effectLst>
              </a:rPr>
              <a:t>It is also common for equipment manufacturers of diagnostic health care equipment to require the rooms to be above 40% </a:t>
            </a:r>
            <a:r>
              <a:rPr lang="en-US" sz="2400" dirty="0" err="1">
                <a:solidFill>
                  <a:schemeClr val="bg1"/>
                </a:solidFill>
                <a:effectLst>
                  <a:outerShdw blurRad="38100" dist="38100" dir="2700000" algn="tl">
                    <a:srgbClr val="000000">
                      <a:alpha val="43137"/>
                    </a:srgbClr>
                  </a:outerShdw>
                </a:effectLst>
              </a:rPr>
              <a:t>rh</a:t>
            </a:r>
            <a:r>
              <a:rPr lang="en-US" sz="2400" dirty="0">
                <a:solidFill>
                  <a:schemeClr val="bg1"/>
                </a:solidFill>
                <a:effectLst>
                  <a:outerShdw blurRad="38100" dist="38100" dir="2700000" algn="tl">
                    <a:srgbClr val="000000">
                      <a:alpha val="43137"/>
                    </a:srgbClr>
                  </a:outerShdw>
                </a:effectLst>
              </a:rPr>
              <a:t>. Illinois requires operating rooms to be above 40% </a:t>
            </a:r>
            <a:r>
              <a:rPr lang="en-US" sz="2400" dirty="0" err="1">
                <a:solidFill>
                  <a:schemeClr val="bg1"/>
                </a:solidFill>
                <a:effectLst>
                  <a:outerShdw blurRad="38100" dist="38100" dir="2700000" algn="tl">
                    <a:srgbClr val="000000">
                      <a:alpha val="43137"/>
                    </a:srgbClr>
                  </a:outerShdw>
                </a:effectLst>
              </a:rPr>
              <a:t>rh</a:t>
            </a:r>
            <a:r>
              <a:rPr lang="en-US" sz="2400" dirty="0">
                <a:solidFill>
                  <a:schemeClr val="bg1"/>
                </a:solidFill>
                <a:effectLst>
                  <a:outerShdw blurRad="38100" dist="38100" dir="2700000" algn="tl">
                    <a:srgbClr val="000000">
                      <a:alpha val="43137"/>
                    </a:srgbClr>
                  </a:outerShdw>
                </a:effectLst>
              </a:rPr>
              <a:t>.</a:t>
            </a:r>
          </a:p>
        </p:txBody>
      </p:sp>
      <p:sp>
        <p:nvSpPr>
          <p:cNvPr id="3" name="Rectangle 2"/>
          <p:cNvSpPr/>
          <p:nvPr/>
        </p:nvSpPr>
        <p:spPr>
          <a:xfrm>
            <a:off x="228600" y="28575"/>
            <a:ext cx="7010400" cy="1077218"/>
          </a:xfrm>
          <a:prstGeom prst="rect">
            <a:avLst/>
          </a:prstGeom>
        </p:spPr>
        <p:txBody>
          <a:bodyPr wrap="square">
            <a:spAutoFit/>
          </a:bodyPr>
          <a:lstStyle/>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Humidification, </a:t>
            </a:r>
            <a:r>
              <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Amines, And The Impact Of </a:t>
            </a:r>
            <a:r>
              <a:rPr lang="en-US" sz="3200"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Ashrae</a:t>
            </a:r>
            <a:r>
              <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Standards 62. 1 And 170</a:t>
            </a:r>
          </a:p>
        </p:txBody>
      </p:sp>
    </p:spTree>
    <p:extLst>
      <p:ext uri="{BB962C8B-B14F-4D97-AF65-F5344CB8AC3E}">
        <p14:creationId xmlns:p14="http://schemas.microsoft.com/office/powerpoint/2010/main" val="42038689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81200"/>
            <a:ext cx="8229600" cy="4154984"/>
          </a:xfrm>
          <a:prstGeom prst="rect">
            <a:avLst/>
          </a:prstGeom>
        </p:spPr>
        <p:txBody>
          <a:bodyPr wrap="square">
            <a:spAutoFit/>
          </a:bodyPr>
          <a:lstStyle/>
          <a:p>
            <a:r>
              <a:rPr lang="en-US" sz="2400" dirty="0" smtClean="0">
                <a:solidFill>
                  <a:schemeClr val="bg1"/>
                </a:solidFill>
                <a:effectLst>
                  <a:outerShdw blurRad="38100" dist="38100" dir="2700000" algn="tl">
                    <a:srgbClr val="000000">
                      <a:alpha val="43137"/>
                    </a:srgbClr>
                  </a:outerShdw>
                </a:effectLst>
              </a:rPr>
              <a:t>The Food </a:t>
            </a:r>
            <a:r>
              <a:rPr lang="en-US" sz="2400" dirty="0">
                <a:solidFill>
                  <a:schemeClr val="bg1"/>
                </a:solidFill>
                <a:effectLst>
                  <a:outerShdw blurRad="38100" dist="38100" dir="2700000" algn="tl">
                    <a:srgbClr val="000000">
                      <a:alpha val="43137"/>
                    </a:srgbClr>
                  </a:outerShdw>
                </a:effectLst>
              </a:rPr>
              <a:t>and Drug Administration </a:t>
            </a:r>
            <a:r>
              <a:rPr lang="en-US" sz="2400" dirty="0" smtClean="0">
                <a:solidFill>
                  <a:schemeClr val="bg1"/>
                </a:solidFill>
                <a:effectLst>
                  <a:outerShdw blurRad="38100" dist="38100" dir="2700000" algn="tl">
                    <a:srgbClr val="000000">
                      <a:alpha val="43137"/>
                    </a:srgbClr>
                  </a:outerShdw>
                </a:effectLst>
              </a:rPr>
              <a:t>(</a:t>
            </a:r>
            <a:r>
              <a:rPr lang="en-US" sz="2400" dirty="0">
                <a:solidFill>
                  <a:schemeClr val="bg1"/>
                </a:solidFill>
                <a:effectLst>
                  <a:outerShdw blurRad="38100" dist="38100" dir="2700000" algn="tl">
                    <a:srgbClr val="000000">
                      <a:alpha val="43137"/>
                    </a:srgbClr>
                  </a:outerShdw>
                </a:effectLst>
              </a:rPr>
              <a:t>FDA) allows only the neutralizing amines </a:t>
            </a:r>
            <a:r>
              <a:rPr lang="en-US" sz="2400" dirty="0" err="1">
                <a:solidFill>
                  <a:schemeClr val="bg1"/>
                </a:solidFill>
                <a:effectLst>
                  <a:outerShdw blurRad="38100" dist="38100" dir="2700000" algn="tl">
                    <a:srgbClr val="000000">
                      <a:alpha val="43137"/>
                    </a:srgbClr>
                  </a:outerShdw>
                </a:effectLst>
              </a:rPr>
              <a:t>morpholine</a:t>
            </a:r>
            <a:r>
              <a:rPr lang="en-US" sz="2400" dirty="0">
                <a:solidFill>
                  <a:schemeClr val="bg1"/>
                </a:solidFill>
                <a:effectLst>
                  <a:outerShdw blurRad="38100" dist="38100" dir="2700000" algn="tl">
                    <a:srgbClr val="000000">
                      <a:alpha val="43137"/>
                    </a:srgbClr>
                  </a:outerShdw>
                </a:effectLst>
              </a:rPr>
              <a:t>, </a:t>
            </a:r>
            <a:r>
              <a:rPr lang="en-US" sz="2400" dirty="0" err="1">
                <a:solidFill>
                  <a:schemeClr val="bg1"/>
                </a:solidFill>
                <a:effectLst>
                  <a:outerShdw blurRad="38100" dist="38100" dir="2700000" algn="tl">
                    <a:srgbClr val="000000">
                      <a:alpha val="43137"/>
                    </a:srgbClr>
                  </a:outerShdw>
                </a:effectLst>
              </a:rPr>
              <a:t>diethylaminoethanol</a:t>
            </a:r>
            <a:r>
              <a:rPr lang="en-US" sz="2400" dirty="0">
                <a:solidFill>
                  <a:schemeClr val="bg1"/>
                </a:solidFill>
                <a:effectLst>
                  <a:outerShdw blurRad="38100" dist="38100" dir="2700000" algn="tl">
                    <a:srgbClr val="000000">
                      <a:alpha val="43137"/>
                    </a:srgbClr>
                  </a:outerShdw>
                </a:effectLst>
              </a:rPr>
              <a:t> (DEAE) or </a:t>
            </a:r>
            <a:r>
              <a:rPr lang="en-US" sz="2400" dirty="0" smtClean="0">
                <a:solidFill>
                  <a:schemeClr val="bg1"/>
                </a:solidFill>
                <a:effectLst>
                  <a:outerShdw blurRad="38100" dist="38100" dir="2700000" algn="tl">
                    <a:srgbClr val="000000">
                      <a:alpha val="43137"/>
                    </a:srgbClr>
                  </a:outerShdw>
                </a:effectLst>
              </a:rPr>
              <a:t> </a:t>
            </a:r>
            <a:r>
              <a:rPr lang="en-US" sz="2400" dirty="0" err="1" smtClean="0">
                <a:solidFill>
                  <a:schemeClr val="bg1"/>
                </a:solidFill>
                <a:effectLst>
                  <a:outerShdw blurRad="38100" dist="38100" dir="2700000" algn="tl">
                    <a:srgbClr val="000000">
                      <a:alpha val="43137"/>
                    </a:srgbClr>
                  </a:outerShdw>
                </a:effectLst>
              </a:rPr>
              <a:t>cyclohexylamine</a:t>
            </a:r>
            <a:r>
              <a:rPr lang="en-US" sz="2400" dirty="0" smtClean="0">
                <a:solidFill>
                  <a:schemeClr val="bg1"/>
                </a:solidFill>
                <a:effectLst>
                  <a:outerShdw blurRad="38100" dist="38100" dir="2700000" algn="tl">
                    <a:srgbClr val="000000">
                      <a:alpha val="43137"/>
                    </a:srgbClr>
                  </a:outerShdw>
                </a:effectLst>
              </a:rPr>
              <a:t> </a:t>
            </a:r>
            <a:r>
              <a:rPr lang="en-US" sz="2400" dirty="0">
                <a:solidFill>
                  <a:schemeClr val="bg1"/>
                </a:solidFill>
                <a:effectLst>
                  <a:outerShdw blurRad="38100" dist="38100" dir="2700000" algn="tl">
                    <a:srgbClr val="000000">
                      <a:alpha val="43137"/>
                    </a:srgbClr>
                  </a:outerShdw>
                </a:effectLst>
              </a:rPr>
              <a:t>to be used. Further, the FDA limits the allowable level of each in treated steam </a:t>
            </a:r>
            <a:r>
              <a:rPr lang="en-US" sz="2400" dirty="0" smtClean="0">
                <a:solidFill>
                  <a:schemeClr val="bg1"/>
                </a:solidFill>
                <a:effectLst>
                  <a:outerShdw blurRad="38100" dist="38100" dir="2700000" algn="tl">
                    <a:srgbClr val="000000">
                      <a:alpha val="43137"/>
                    </a:srgbClr>
                  </a:outerShdw>
                </a:effectLst>
              </a:rPr>
              <a:t>as follows:</a:t>
            </a:r>
          </a:p>
          <a:p>
            <a:endParaRPr lang="en-US" sz="2400" dirty="0" smtClean="0">
              <a:solidFill>
                <a:schemeClr val="bg1"/>
              </a:solidFill>
              <a:effectLst>
                <a:outerShdw blurRad="38100" dist="38100" dir="2700000" algn="tl">
                  <a:srgbClr val="000000">
                    <a:alpha val="43137"/>
                  </a:srgbClr>
                </a:outerShdw>
              </a:effectLst>
            </a:endParaRPr>
          </a:p>
          <a:p>
            <a:pPr marL="457200" indent="-457200">
              <a:buFont typeface="+mj-lt"/>
              <a:buAutoNum type="arabicPeriod"/>
            </a:pPr>
            <a:r>
              <a:rPr lang="en-US" sz="2400" dirty="0" err="1" smtClean="0">
                <a:solidFill>
                  <a:schemeClr val="bg1"/>
                </a:solidFill>
                <a:effectLst>
                  <a:outerShdw blurRad="38100" dist="38100" dir="2700000" algn="tl">
                    <a:srgbClr val="000000">
                      <a:alpha val="43137"/>
                    </a:srgbClr>
                  </a:outerShdw>
                </a:effectLst>
              </a:rPr>
              <a:t>Morpholine</a:t>
            </a:r>
            <a:r>
              <a:rPr lang="en-US" sz="2400" dirty="0" smtClean="0">
                <a:solidFill>
                  <a:schemeClr val="bg1"/>
                </a:solidFill>
                <a:effectLst>
                  <a:outerShdw blurRad="38100" dist="38100" dir="2700000" algn="tl">
                    <a:srgbClr val="000000">
                      <a:alpha val="43137"/>
                    </a:srgbClr>
                  </a:outerShdw>
                </a:effectLst>
              </a:rPr>
              <a:t> to </a:t>
            </a:r>
            <a:r>
              <a:rPr lang="en-US" sz="2400" dirty="0">
                <a:solidFill>
                  <a:schemeClr val="bg1"/>
                </a:solidFill>
                <a:effectLst>
                  <a:outerShdw blurRad="38100" dist="38100" dir="2700000" algn="tl">
                    <a:srgbClr val="000000">
                      <a:alpha val="43137"/>
                    </a:srgbClr>
                  </a:outerShdw>
                </a:effectLst>
              </a:rPr>
              <a:t>10 parts per million (ppm</a:t>
            </a:r>
            <a:r>
              <a:rPr lang="en-US" sz="2400" dirty="0" smtClean="0">
                <a:solidFill>
                  <a:schemeClr val="bg1"/>
                </a:solidFill>
                <a:effectLst>
                  <a:outerShdw blurRad="38100" dist="38100" dir="2700000" algn="tl">
                    <a:srgbClr val="000000">
                      <a:alpha val="43137"/>
                    </a:srgbClr>
                  </a:outerShdw>
                </a:effectLst>
              </a:rPr>
              <a:t>)</a:t>
            </a:r>
          </a:p>
          <a:p>
            <a:pPr marL="457200" indent="-457200">
              <a:buFont typeface="+mj-lt"/>
              <a:buAutoNum type="arabicPeriod"/>
            </a:pPr>
            <a:r>
              <a:rPr lang="en-US" sz="2400" dirty="0" smtClean="0">
                <a:solidFill>
                  <a:schemeClr val="bg1"/>
                </a:solidFill>
                <a:effectLst>
                  <a:outerShdw blurRad="38100" dist="38100" dir="2700000" algn="tl">
                    <a:srgbClr val="000000">
                      <a:alpha val="43137"/>
                    </a:srgbClr>
                  </a:outerShdw>
                </a:effectLst>
              </a:rPr>
              <a:t>DEAE to </a:t>
            </a:r>
            <a:r>
              <a:rPr lang="en-US" sz="2400" dirty="0">
                <a:solidFill>
                  <a:schemeClr val="bg1"/>
                </a:solidFill>
                <a:effectLst>
                  <a:outerShdw blurRad="38100" dist="38100" dir="2700000" algn="tl">
                    <a:srgbClr val="000000">
                      <a:alpha val="43137"/>
                    </a:srgbClr>
                  </a:outerShdw>
                </a:effectLst>
              </a:rPr>
              <a:t>15 ppm </a:t>
            </a:r>
            <a:endParaRPr lang="en-US" sz="2400" dirty="0" smtClean="0">
              <a:solidFill>
                <a:schemeClr val="bg1"/>
              </a:solidFill>
              <a:effectLst>
                <a:outerShdw blurRad="38100" dist="38100" dir="2700000" algn="tl">
                  <a:srgbClr val="000000">
                    <a:alpha val="43137"/>
                  </a:srgbClr>
                </a:outerShdw>
              </a:effectLst>
            </a:endParaRPr>
          </a:p>
          <a:p>
            <a:pPr marL="457200" indent="-457200">
              <a:buFont typeface="+mj-lt"/>
              <a:buAutoNum type="arabicPeriod"/>
            </a:pPr>
            <a:r>
              <a:rPr lang="en-US" sz="2400" dirty="0" err="1" smtClean="0">
                <a:solidFill>
                  <a:schemeClr val="bg1"/>
                </a:solidFill>
                <a:effectLst>
                  <a:outerShdw blurRad="38100" dist="38100" dir="2700000" algn="tl">
                    <a:srgbClr val="000000">
                      <a:alpha val="43137"/>
                    </a:srgbClr>
                  </a:outerShdw>
                </a:effectLst>
              </a:rPr>
              <a:t>Cyclohexylamine</a:t>
            </a:r>
            <a:r>
              <a:rPr lang="en-US" sz="2400" dirty="0" smtClean="0">
                <a:solidFill>
                  <a:schemeClr val="bg1"/>
                </a:solidFill>
                <a:effectLst>
                  <a:outerShdw blurRad="38100" dist="38100" dir="2700000" algn="tl">
                    <a:srgbClr val="000000">
                      <a:alpha val="43137"/>
                    </a:srgbClr>
                  </a:outerShdw>
                </a:effectLst>
              </a:rPr>
              <a:t> to 10 ppm</a:t>
            </a:r>
          </a:p>
          <a:p>
            <a:pPr marL="457200" indent="-457200">
              <a:buFont typeface="+mj-lt"/>
              <a:buAutoNum type="arabicPeriod"/>
            </a:pPr>
            <a:r>
              <a:rPr lang="en-US" sz="2400" dirty="0" smtClean="0">
                <a:solidFill>
                  <a:schemeClr val="bg1"/>
                </a:solidFill>
                <a:effectLst>
                  <a:outerShdw blurRad="38100" dist="38100" dir="2700000" algn="tl">
                    <a:srgbClr val="000000">
                      <a:alpha val="43137"/>
                    </a:srgbClr>
                  </a:outerShdw>
                </a:effectLst>
              </a:rPr>
              <a:t>In </a:t>
            </a:r>
            <a:r>
              <a:rPr lang="en-US" sz="2400" dirty="0">
                <a:solidFill>
                  <a:schemeClr val="bg1"/>
                </a:solidFill>
                <a:effectLst>
                  <a:outerShdw blurRad="38100" dist="38100" dir="2700000" algn="tl">
                    <a:srgbClr val="000000">
                      <a:alpha val="43137"/>
                    </a:srgbClr>
                  </a:outerShdw>
                </a:effectLst>
              </a:rPr>
              <a:t>addition, FDA allows 25 ppm total amine when any or all are used in combination, </a:t>
            </a:r>
            <a:r>
              <a:rPr lang="en-US" sz="2400" dirty="0" smtClean="0">
                <a:solidFill>
                  <a:schemeClr val="bg1"/>
                </a:solidFill>
                <a:effectLst>
                  <a:outerShdw blurRad="38100" dist="38100" dir="2700000" algn="tl">
                    <a:srgbClr val="000000">
                      <a:alpha val="43137"/>
                    </a:srgbClr>
                  </a:outerShdw>
                </a:effectLst>
              </a:rPr>
              <a:t>provided that </a:t>
            </a:r>
            <a:r>
              <a:rPr lang="en-US" sz="2400" dirty="0">
                <a:solidFill>
                  <a:schemeClr val="bg1"/>
                </a:solidFill>
                <a:effectLst>
                  <a:outerShdw blurRad="38100" dist="38100" dir="2700000" algn="tl">
                    <a:srgbClr val="000000">
                      <a:alpha val="43137"/>
                    </a:srgbClr>
                  </a:outerShdw>
                </a:effectLst>
              </a:rPr>
              <a:t>individual limits are not exceeded. </a:t>
            </a:r>
          </a:p>
        </p:txBody>
      </p:sp>
      <p:sp>
        <p:nvSpPr>
          <p:cNvPr id="3" name="TextBox 2"/>
          <p:cNvSpPr txBox="1"/>
          <p:nvPr/>
        </p:nvSpPr>
        <p:spPr>
          <a:xfrm>
            <a:off x="685800" y="304800"/>
            <a:ext cx="6440994"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Neutralizing Amines &amp; Humidifiers</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442034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emont logo small 2004 gif.gif"/>
          <p:cNvPicPr>
            <a:picLocks noChangeAspect="1"/>
          </p:cNvPicPr>
          <p:nvPr/>
        </p:nvPicPr>
        <p:blipFill>
          <a:blip r:embed="rId2"/>
          <a:stretch>
            <a:fillRect/>
          </a:stretch>
        </p:blipFill>
        <p:spPr>
          <a:xfrm>
            <a:off x="6934200" y="6022085"/>
            <a:ext cx="1752600" cy="702792"/>
          </a:xfrm>
          <a:prstGeom prst="rect">
            <a:avLst/>
          </a:prstGeom>
        </p:spPr>
      </p:pic>
      <p:sp>
        <p:nvSpPr>
          <p:cNvPr id="2" name="TextBox 1"/>
          <p:cNvSpPr txBox="1"/>
          <p:nvPr/>
        </p:nvSpPr>
        <p:spPr>
          <a:xfrm>
            <a:off x="3039374" y="2362200"/>
            <a:ext cx="3071675" cy="1569660"/>
          </a:xfrm>
          <a:prstGeom prst="rect">
            <a:avLst/>
          </a:prstGeom>
          <a:noFill/>
        </p:spPr>
        <p:txBody>
          <a:bodyPr wrap="none" rtlCol="0">
            <a:spAutoFit/>
          </a:bodyPr>
          <a:lstStyle/>
          <a:p>
            <a:r>
              <a:rPr lang="en-US" sz="4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Thank You</a:t>
            </a:r>
          </a:p>
          <a:p>
            <a:r>
              <a:rPr lang="en-US" sz="4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Questions ?</a:t>
            </a:r>
            <a:endParaRPr lang="en-US" sz="4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4805590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1447800"/>
            <a:ext cx="7576113" cy="3108543"/>
          </a:xfrm>
          <a:prstGeom prst="rect">
            <a:avLst/>
          </a:prstGeom>
          <a:noFill/>
        </p:spPr>
        <p:txBody>
          <a:bodyPr wrap="none" rtlCol="0">
            <a:spAutoFit/>
          </a:bodyPr>
          <a:lstStyle/>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*Steam Quality is defined as the amount of</a:t>
            </a:r>
          </a:p>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Liquid traveling with the steam vapor expressed</a:t>
            </a:r>
          </a:p>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as a weight percentage. For example, if 100 pounds</a:t>
            </a:r>
          </a:p>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Flows through the steam line, and</a:t>
            </a:r>
          </a:p>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5 pounds is liquid water , then 95</a:t>
            </a:r>
          </a:p>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Pounds is steam vapor. It is 95%</a:t>
            </a:r>
          </a:p>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Steam quality.</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898921"/>
            <a:ext cx="3323129" cy="319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33246" y="6123801"/>
            <a:ext cx="3148426" cy="276999"/>
          </a:xfrm>
          <a:prstGeom prst="rect">
            <a:avLst/>
          </a:prstGeom>
          <a:noFill/>
        </p:spPr>
        <p:txBody>
          <a:bodyPr wrap="none" rtlCol="0">
            <a:spAutoFit/>
          </a:bodyPr>
          <a:lstStyle/>
          <a:p>
            <a:r>
              <a:rPr lang="en-US"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en-US" sz="120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Courtes</a:t>
            </a:r>
            <a:r>
              <a:rPr lang="es-ES"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y </a:t>
            </a:r>
            <a:r>
              <a:rPr lang="es-ES" sz="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Walt </a:t>
            </a:r>
            <a:r>
              <a:rPr lang="es-ES" sz="1200"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Deacon</a:t>
            </a:r>
            <a:r>
              <a:rPr lang="es-ES" sz="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 </a:t>
            </a:r>
            <a:r>
              <a:rPr lang="es-ES" sz="1200"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Thermo</a:t>
            </a:r>
            <a:r>
              <a:rPr lang="es-ES" sz="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s-ES" sz="1200"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Diagnostics</a:t>
            </a:r>
            <a:r>
              <a:rPr lang="en-US"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1143000" y="304800"/>
            <a:ext cx="4673074"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Steam Quality Guidelines</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5" name="Straight Connector 4"/>
          <p:cNvCxnSpPr/>
          <p:nvPr/>
        </p:nvCxnSpPr>
        <p:spPr>
          <a:xfrm>
            <a:off x="5486400" y="4038600"/>
            <a:ext cx="3200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5693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7848600" cy="5416868"/>
          </a:xfrm>
          <a:prstGeom prst="rect">
            <a:avLst/>
          </a:prstGeom>
        </p:spPr>
        <p:txBody>
          <a:bodyPr wrap="square">
            <a:spAutoFit/>
          </a:bodyPr>
          <a:lstStyle/>
          <a:p>
            <a:r>
              <a:rPr lang="en-US" sz="2800" b="1" dirty="0" smtClean="0">
                <a:solidFill>
                  <a:schemeClr val="bg1"/>
                </a:solidFill>
                <a:effectLst>
                  <a:outerShdw blurRad="38100" dist="38100" dir="2700000" algn="tl">
                    <a:srgbClr val="000000">
                      <a:alpha val="43137"/>
                    </a:srgbClr>
                  </a:outerShdw>
                </a:effectLst>
              </a:rPr>
              <a:t>Good </a:t>
            </a:r>
            <a:r>
              <a:rPr lang="en-US" sz="2800" b="1" dirty="0">
                <a:solidFill>
                  <a:schemeClr val="bg1"/>
                </a:solidFill>
                <a:effectLst>
                  <a:outerShdw blurRad="38100" dist="38100" dir="2700000" algn="tl">
                    <a:srgbClr val="000000">
                      <a:alpha val="43137"/>
                    </a:srgbClr>
                  </a:outerShdw>
                </a:effectLst>
              </a:rPr>
              <a:t>quality steam </a:t>
            </a:r>
            <a:r>
              <a:rPr lang="en-US" sz="2800" b="1" dirty="0" smtClean="0">
                <a:solidFill>
                  <a:schemeClr val="bg1"/>
                </a:solidFill>
                <a:effectLst>
                  <a:outerShdw blurRad="38100" dist="38100" dir="2700000" algn="tl">
                    <a:srgbClr val="000000">
                      <a:alpha val="43137"/>
                    </a:srgbClr>
                  </a:outerShdw>
                </a:effectLst>
              </a:rPr>
              <a:t>should have </a:t>
            </a:r>
            <a:r>
              <a:rPr lang="en-US" sz="2800" b="1" dirty="0" smtClean="0">
                <a:solidFill>
                  <a:schemeClr val="bg1"/>
                </a:solidFill>
                <a:effectLst>
                  <a:outerShdw blurRad="38100" dist="38100" dir="2700000" algn="tl">
                    <a:srgbClr val="000000">
                      <a:alpha val="43137"/>
                    </a:srgbClr>
                  </a:outerShdw>
                </a:effectLst>
              </a:rPr>
              <a:t>values within </a:t>
            </a:r>
            <a:r>
              <a:rPr lang="en-US" sz="2800" b="1" dirty="0">
                <a:solidFill>
                  <a:schemeClr val="bg1"/>
                </a:solidFill>
                <a:effectLst>
                  <a:outerShdw blurRad="38100" dist="38100" dir="2700000" algn="tl">
                    <a:srgbClr val="000000">
                      <a:alpha val="43137"/>
                    </a:srgbClr>
                  </a:outerShdw>
                </a:effectLst>
              </a:rPr>
              <a:t>the following control parameters: </a:t>
            </a:r>
            <a:endParaRPr lang="en-US" sz="1000" b="1" dirty="0">
              <a:solidFill>
                <a:schemeClr val="bg1"/>
              </a:solidFill>
              <a:effectLst>
                <a:outerShdw blurRad="38100" dist="38100" dir="2700000" algn="tl">
                  <a:srgbClr val="000000">
                    <a:alpha val="43137"/>
                  </a:srgbClr>
                </a:outerShdw>
              </a:effectLst>
            </a:endParaRPr>
          </a:p>
          <a:p>
            <a:endParaRPr lang="en-US" sz="1000" b="1" dirty="0">
              <a:solidFill>
                <a:schemeClr val="bg1"/>
              </a:solidFill>
              <a:effectLst>
                <a:outerShdw blurRad="38100" dist="38100" dir="2700000" algn="tl">
                  <a:srgbClr val="000000">
                    <a:alpha val="43137"/>
                  </a:srgbClr>
                </a:outerShdw>
              </a:effectLst>
            </a:endParaRPr>
          </a:p>
          <a:p>
            <a:pPr marL="514350" indent="-514350">
              <a:buFont typeface="+mj-lt"/>
              <a:buAutoNum type="arabicPeriod"/>
            </a:pPr>
            <a:r>
              <a:rPr lang="en-US" sz="2800" dirty="0">
                <a:solidFill>
                  <a:schemeClr val="bg1"/>
                </a:solidFill>
                <a:effectLst>
                  <a:outerShdw blurRad="38100" dist="38100" dir="2700000" algn="tl">
                    <a:srgbClr val="000000">
                      <a:alpha val="43137"/>
                    </a:srgbClr>
                  </a:outerShdw>
                </a:effectLst>
              </a:rPr>
              <a:t>Total Hardness (as CaCO3) - 0 </a:t>
            </a:r>
            <a:r>
              <a:rPr lang="en-US" sz="2800" dirty="0" smtClean="0">
                <a:solidFill>
                  <a:schemeClr val="bg1"/>
                </a:solidFill>
                <a:effectLst>
                  <a:outerShdw blurRad="38100" dist="38100" dir="2700000" algn="tl">
                    <a:srgbClr val="000000">
                      <a:alpha val="43137"/>
                    </a:srgbClr>
                  </a:outerShdw>
                </a:effectLst>
              </a:rPr>
              <a:t>ppm</a:t>
            </a:r>
          </a:p>
          <a:p>
            <a:pPr marL="514350" indent="-514350">
              <a:buFont typeface="+mj-lt"/>
              <a:buAutoNum type="arabicPeriod"/>
            </a:pPr>
            <a:r>
              <a:rPr lang="en-US" sz="2800" dirty="0" smtClean="0">
                <a:solidFill>
                  <a:schemeClr val="bg1"/>
                </a:solidFill>
                <a:effectLst>
                  <a:outerShdw blurRad="38100" dist="38100" dir="2700000" algn="tl">
                    <a:srgbClr val="000000">
                      <a:alpha val="43137"/>
                    </a:srgbClr>
                  </a:outerShdw>
                </a:effectLst>
              </a:rPr>
              <a:t>pH </a:t>
            </a:r>
            <a:r>
              <a:rPr lang="en-US" sz="2800" dirty="0">
                <a:solidFill>
                  <a:schemeClr val="bg1"/>
                </a:solidFill>
                <a:effectLst>
                  <a:outerShdw blurRad="38100" dist="38100" dir="2700000" algn="tl">
                    <a:srgbClr val="000000">
                      <a:alpha val="43137"/>
                    </a:srgbClr>
                  </a:outerShdw>
                </a:effectLst>
              </a:rPr>
              <a:t>- 7.8 to </a:t>
            </a:r>
            <a:r>
              <a:rPr lang="en-US" sz="2800" dirty="0" smtClean="0">
                <a:solidFill>
                  <a:schemeClr val="bg1"/>
                </a:solidFill>
                <a:effectLst>
                  <a:outerShdw blurRad="38100" dist="38100" dir="2700000" algn="tl">
                    <a:srgbClr val="000000">
                      <a:alpha val="43137"/>
                    </a:srgbClr>
                  </a:outerShdw>
                </a:effectLst>
              </a:rPr>
              <a:t>8.8</a:t>
            </a:r>
          </a:p>
          <a:p>
            <a:pPr marL="514350" indent="-514350">
              <a:buFont typeface="+mj-lt"/>
              <a:buAutoNum type="arabicPeriod"/>
            </a:pPr>
            <a:r>
              <a:rPr lang="en-US" sz="2800" dirty="0" smtClean="0">
                <a:solidFill>
                  <a:schemeClr val="bg1"/>
                </a:solidFill>
                <a:effectLst>
                  <a:outerShdw blurRad="38100" dist="38100" dir="2700000" algn="tl">
                    <a:srgbClr val="000000">
                      <a:alpha val="43137"/>
                    </a:srgbClr>
                  </a:outerShdw>
                </a:effectLst>
              </a:rPr>
              <a:t>Conductivity </a:t>
            </a:r>
            <a:r>
              <a:rPr lang="en-US" sz="2800" dirty="0">
                <a:solidFill>
                  <a:schemeClr val="bg1"/>
                </a:solidFill>
                <a:effectLst>
                  <a:outerShdw blurRad="38100" dist="38100" dir="2700000" algn="tl">
                    <a:srgbClr val="000000">
                      <a:alpha val="43137"/>
                    </a:srgbClr>
                  </a:outerShdw>
                </a:effectLst>
              </a:rPr>
              <a:t>- &lt; 50 </a:t>
            </a:r>
            <a:r>
              <a:rPr lang="en-US" sz="2800" dirty="0" err="1" smtClean="0">
                <a:solidFill>
                  <a:schemeClr val="bg1"/>
                </a:solidFill>
                <a:effectLst>
                  <a:outerShdw blurRad="38100" dist="38100" dir="2700000" algn="tl">
                    <a:srgbClr val="000000">
                      <a:alpha val="43137"/>
                    </a:srgbClr>
                  </a:outerShdw>
                </a:effectLst>
              </a:rPr>
              <a:t>Mmhos</a:t>
            </a:r>
            <a:endParaRPr lang="en-US" sz="2800" dirty="0" smtClean="0">
              <a:solidFill>
                <a:schemeClr val="bg1"/>
              </a:solidFill>
              <a:effectLst>
                <a:outerShdw blurRad="38100" dist="38100" dir="2700000" algn="tl">
                  <a:srgbClr val="000000">
                    <a:alpha val="43137"/>
                  </a:srgbClr>
                </a:outerShdw>
              </a:effectLst>
            </a:endParaRPr>
          </a:p>
          <a:p>
            <a:pPr marL="514350" indent="-514350">
              <a:buFont typeface="+mj-lt"/>
              <a:buAutoNum type="arabicPeriod"/>
            </a:pPr>
            <a:r>
              <a:rPr lang="en-US" sz="2800" dirty="0" smtClean="0">
                <a:solidFill>
                  <a:schemeClr val="bg1"/>
                </a:solidFill>
                <a:effectLst>
                  <a:outerShdw blurRad="38100" dist="38100" dir="2700000" algn="tl">
                    <a:srgbClr val="000000">
                      <a:alpha val="43137"/>
                    </a:srgbClr>
                  </a:outerShdw>
                </a:effectLst>
              </a:rPr>
              <a:t>Iron </a:t>
            </a:r>
            <a:r>
              <a:rPr lang="en-US" sz="2800" dirty="0">
                <a:solidFill>
                  <a:schemeClr val="bg1"/>
                </a:solidFill>
                <a:effectLst>
                  <a:outerShdw blurRad="38100" dist="38100" dir="2700000" algn="tl">
                    <a:srgbClr val="000000">
                      <a:alpha val="43137"/>
                    </a:srgbClr>
                  </a:outerShdw>
                </a:effectLst>
              </a:rPr>
              <a:t>(as Fe) - &lt; .1 </a:t>
            </a:r>
            <a:r>
              <a:rPr lang="en-US" sz="2800" dirty="0" smtClean="0">
                <a:solidFill>
                  <a:schemeClr val="bg1"/>
                </a:solidFill>
                <a:effectLst>
                  <a:outerShdw blurRad="38100" dist="38100" dir="2700000" algn="tl">
                    <a:srgbClr val="000000">
                      <a:alpha val="43137"/>
                    </a:srgbClr>
                  </a:outerShdw>
                </a:effectLst>
              </a:rPr>
              <a:t>ppm</a:t>
            </a:r>
          </a:p>
          <a:p>
            <a:pPr marL="514350" indent="-514350">
              <a:buFont typeface="+mj-lt"/>
              <a:buAutoNum type="arabicPeriod"/>
            </a:pPr>
            <a:r>
              <a:rPr lang="en-US" sz="2800" dirty="0" smtClean="0">
                <a:solidFill>
                  <a:schemeClr val="bg1"/>
                </a:solidFill>
                <a:effectLst>
                  <a:outerShdw blurRad="38100" dist="38100" dir="2700000" algn="tl">
                    <a:srgbClr val="000000">
                      <a:alpha val="43137"/>
                    </a:srgbClr>
                  </a:outerShdw>
                </a:effectLst>
              </a:rPr>
              <a:t>Copper </a:t>
            </a:r>
            <a:r>
              <a:rPr lang="en-US" sz="2800" dirty="0">
                <a:solidFill>
                  <a:schemeClr val="bg1"/>
                </a:solidFill>
                <a:effectLst>
                  <a:outerShdw blurRad="38100" dist="38100" dir="2700000" algn="tl">
                    <a:srgbClr val="000000">
                      <a:alpha val="43137"/>
                    </a:srgbClr>
                  </a:outerShdw>
                </a:effectLst>
              </a:rPr>
              <a:t>(as Cu) - &lt; .05 </a:t>
            </a:r>
            <a:r>
              <a:rPr lang="en-US" sz="2800" dirty="0" smtClean="0">
                <a:solidFill>
                  <a:schemeClr val="bg1"/>
                </a:solidFill>
                <a:effectLst>
                  <a:outerShdw blurRad="38100" dist="38100" dir="2700000" algn="tl">
                    <a:srgbClr val="000000">
                      <a:alpha val="43137"/>
                    </a:srgbClr>
                  </a:outerShdw>
                </a:effectLst>
              </a:rPr>
              <a:t>ppm</a:t>
            </a:r>
          </a:p>
          <a:p>
            <a:pPr marL="514350" indent="-514350">
              <a:buFont typeface="+mj-lt"/>
              <a:buAutoNum type="arabicPeriod"/>
            </a:pPr>
            <a:r>
              <a:rPr lang="en-US" sz="2800" dirty="0" smtClean="0">
                <a:solidFill>
                  <a:schemeClr val="bg1"/>
                </a:solidFill>
                <a:effectLst>
                  <a:outerShdw blurRad="38100" dist="38100" dir="2700000" algn="tl">
                    <a:srgbClr val="000000">
                      <a:alpha val="43137"/>
                    </a:srgbClr>
                  </a:outerShdw>
                </a:effectLst>
              </a:rPr>
              <a:t>Corrosion </a:t>
            </a:r>
            <a:r>
              <a:rPr lang="en-US" sz="2800" dirty="0">
                <a:solidFill>
                  <a:schemeClr val="bg1"/>
                </a:solidFill>
                <a:effectLst>
                  <a:outerShdw blurRad="38100" dist="38100" dir="2700000" algn="tl">
                    <a:srgbClr val="000000">
                      <a:alpha val="43137"/>
                    </a:srgbClr>
                  </a:outerShdw>
                </a:effectLst>
              </a:rPr>
              <a:t>Rates -  &lt; 1 MPY (Mild Steel</a:t>
            </a:r>
            <a:r>
              <a:rPr lang="en-US" sz="2800" dirty="0" smtClean="0">
                <a:solidFill>
                  <a:schemeClr val="bg1"/>
                </a:solidFill>
                <a:effectLst>
                  <a:outerShdw blurRad="38100" dist="38100" dir="2700000" algn="tl">
                    <a:srgbClr val="000000">
                      <a:alpha val="43137"/>
                    </a:srgbClr>
                  </a:outerShdw>
                </a:effectLst>
              </a:rPr>
              <a:t>)</a:t>
            </a:r>
          </a:p>
          <a:p>
            <a:pPr marL="514350" indent="-514350">
              <a:buFont typeface="+mj-lt"/>
              <a:buAutoNum type="arabicPeriod"/>
            </a:pP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Steam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should be saturated but have a steam quality of at least 0.97</a:t>
            </a:r>
            <a:endParaRPr lang="en-US" sz="2800" dirty="0" smtClean="0">
              <a:solidFill>
                <a:schemeClr val="bg1"/>
              </a:solidFill>
              <a:effectLst>
                <a:outerShdw blurRad="38100" dist="38100" dir="2700000" algn="tl">
                  <a:srgbClr val="000000">
                    <a:alpha val="43137"/>
                  </a:srgbClr>
                </a:outerShdw>
              </a:effectLst>
            </a:endParaRPr>
          </a:p>
          <a:p>
            <a:pPr marL="514350" indent="-514350">
              <a:buFont typeface="+mj-lt"/>
              <a:buAutoNum type="arabicPeriod"/>
            </a:pPr>
            <a:endParaRPr lang="en-US" sz="2800" dirty="0" smtClean="0">
              <a:solidFill>
                <a:schemeClr val="bg1"/>
              </a:solidFill>
              <a:effectLst>
                <a:outerShdw blurRad="38100" dist="38100" dir="2700000" algn="tl">
                  <a:srgbClr val="000000">
                    <a:alpha val="43137"/>
                  </a:srgbClr>
                </a:outerShdw>
              </a:effectLst>
            </a:endParaRPr>
          </a:p>
          <a:p>
            <a:pPr marL="514350" indent="-514350">
              <a:buFont typeface="+mj-lt"/>
              <a:buAutoNum type="arabicPeriod"/>
            </a:pPr>
            <a:endParaRPr lang="en-US" sz="2800"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1143000" y="304800"/>
            <a:ext cx="4673074"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Steam Quality Guidelines</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2373135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linds(horizont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04800"/>
            <a:ext cx="4673074"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Steam Quality Guidelines</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304800" y="1676400"/>
            <a:ext cx="8458200" cy="3970318"/>
          </a:xfrm>
          <a:prstGeom prst="rect">
            <a:avLst/>
          </a:prstGeom>
        </p:spPr>
        <p:txBody>
          <a:bodyPr wrap="square">
            <a:spAutoFit/>
          </a:bodyPr>
          <a:lstStyle/>
          <a:p>
            <a:r>
              <a:rPr lang="en-US" sz="2800" dirty="0">
                <a:solidFill>
                  <a:schemeClr val="bg1"/>
                </a:solidFill>
                <a:effectLst>
                  <a:outerShdw blurRad="38100" dist="38100" dir="2700000" algn="tl">
                    <a:srgbClr val="000000">
                      <a:alpha val="43137"/>
                    </a:srgbClr>
                  </a:outerShdw>
                </a:effectLst>
              </a:rPr>
              <a:t>The Association for the Advancement of Medical Instrumentation (AAMI) indicates that there is no approval process for boiler water additives intended for use in steam sterilization. </a:t>
            </a:r>
            <a:endParaRPr lang="en-US" sz="2800" dirty="0" smtClean="0">
              <a:solidFill>
                <a:schemeClr val="bg1"/>
              </a:solidFill>
              <a:effectLst>
                <a:outerShdw blurRad="38100" dist="38100" dir="2700000" algn="tl">
                  <a:srgbClr val="000000">
                    <a:alpha val="43137"/>
                  </a:srgbClr>
                </a:outerShdw>
              </a:effectLst>
            </a:endParaRPr>
          </a:p>
          <a:p>
            <a:endParaRPr lang="en-US" sz="2800" dirty="0">
              <a:solidFill>
                <a:schemeClr val="bg1"/>
              </a:solidFill>
              <a:effectLst>
                <a:outerShdw blurRad="38100" dist="38100" dir="2700000" algn="tl">
                  <a:srgbClr val="000000">
                    <a:alpha val="43137"/>
                  </a:srgbClr>
                </a:outerShdw>
              </a:effectLst>
            </a:endParaRPr>
          </a:p>
          <a:p>
            <a:r>
              <a:rPr lang="en-US" sz="2800" dirty="0" smtClean="0">
                <a:solidFill>
                  <a:schemeClr val="bg1"/>
                </a:solidFill>
                <a:effectLst>
                  <a:outerShdw blurRad="38100" dist="38100" dir="2700000" algn="tl">
                    <a:srgbClr val="000000">
                      <a:alpha val="43137"/>
                    </a:srgbClr>
                  </a:outerShdw>
                </a:effectLst>
              </a:rPr>
              <a:t>However</a:t>
            </a:r>
            <a:r>
              <a:rPr lang="en-US" sz="2800" dirty="0">
                <a:solidFill>
                  <a:schemeClr val="bg1"/>
                </a:solidFill>
                <a:effectLst>
                  <a:outerShdw blurRad="38100" dist="38100" dir="2700000" algn="tl">
                    <a:srgbClr val="000000">
                      <a:alpha val="43137"/>
                    </a:srgbClr>
                  </a:outerShdw>
                </a:effectLst>
              </a:rPr>
              <a:t>, AAMI references the lists in 21 CFR 173.310 and 21 CFR 100.11 as appropriate chemicals for use in boilers. These lists include compounds that are allowed for use in steam where food contact will occur.</a:t>
            </a:r>
          </a:p>
        </p:txBody>
      </p:sp>
    </p:spTree>
    <p:extLst>
      <p:ext uri="{BB962C8B-B14F-4D97-AF65-F5344CB8AC3E}">
        <p14:creationId xmlns:p14="http://schemas.microsoft.com/office/powerpoint/2010/main" val="37316567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05000"/>
            <a:ext cx="8382000" cy="3539430"/>
          </a:xfrm>
          <a:prstGeom prst="rect">
            <a:avLst/>
          </a:prstGeom>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FDA has established limits on the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amount of amine</a:t>
            </a:r>
          </a:p>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which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can be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fed in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food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applications which is also applicable for autoclaves. limits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are listed below</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p>
          <a:p>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Font typeface="Arial" pitchFamily="34" charset="0"/>
              <a:buChar char="•"/>
            </a:pPr>
            <a:r>
              <a:rPr lang="en-US" sz="2800"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Morpholine</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10 ppm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mg/L)</a:t>
            </a:r>
          </a:p>
          <a:p>
            <a:pPr marL="342900" indent="-342900">
              <a:buFont typeface="Arial" pitchFamily="34" charset="0"/>
              <a:buChar char="•"/>
            </a:pP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DEAE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15 ppm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mg/L)</a:t>
            </a:r>
          </a:p>
          <a:p>
            <a:pPr marL="342900" indent="-342900">
              <a:buFont typeface="Arial" pitchFamily="34" charset="0"/>
              <a:buChar char="•"/>
            </a:pPr>
            <a:r>
              <a:rPr lang="en-US" sz="280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Cyclohexylamine</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10 ppm (</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mg/L)</a:t>
            </a:r>
          </a:p>
          <a:p>
            <a:pPr marL="342900" indent="-342900">
              <a:buFont typeface="Arial" pitchFamily="34" charset="0"/>
              <a:buChar char="•"/>
            </a:pPr>
            <a:r>
              <a:rPr lang="en-US" sz="280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Octadecylamine</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3 ppm (mg/L</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1143000" y="304800"/>
            <a:ext cx="4673074"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Steam Quality Guidelines</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8030621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29625"/>
            <a:ext cx="6364819"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What Causes Poor Quality Steam </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381000" y="1904999"/>
            <a:ext cx="7162799" cy="3770263"/>
          </a:xfrm>
          <a:prstGeom prst="rect">
            <a:avLst/>
          </a:prstGeom>
          <a:noFill/>
        </p:spPr>
        <p:txBody>
          <a:bodyPr wrap="square" rtlCol="0">
            <a:spAutoFit/>
          </a:bodyPr>
          <a:lstStyle/>
          <a:p>
            <a:pPr marL="285750" indent="-285750">
              <a:buFont typeface="Arial" pitchFamily="34" charset="0"/>
              <a:buChar char="•"/>
            </a:pPr>
            <a:r>
              <a:rPr lang="en-US" sz="2800"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Boiler carryover</a:t>
            </a:r>
            <a:endParaRPr lang="en-US" sz="2400"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All boilers carryover to some degree. The key is to minimized it with good steam separating equipment and maintaining proper drum water level.</a:t>
            </a:r>
            <a:endPar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15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285750" indent="-285750">
              <a:buFont typeface="Arial" pitchFamily="34" charset="0"/>
              <a:buChar char="•"/>
            </a:pPr>
            <a:r>
              <a:rPr lang="en-US" sz="2800"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Non-insulated steam pipes</a:t>
            </a:r>
            <a:endParaRPr lang="en-US" sz="2400"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400050" indent="-400050"/>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Condensation in hot steam pipes against cooler pipes and/or walls forms liquid water. Pipe insulation plays a big part in minimizing condensation and maintaining steam quality.  </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498672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04800"/>
            <a:ext cx="6364819"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What Causes Poor Quality Steam </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5" name="Group 4"/>
          <p:cNvGrpSpPr/>
          <p:nvPr/>
        </p:nvGrpSpPr>
        <p:grpSpPr>
          <a:xfrm>
            <a:off x="304800" y="1295400"/>
            <a:ext cx="8122814" cy="3159539"/>
            <a:chOff x="304800" y="1295400"/>
            <a:chExt cx="8122814" cy="3159539"/>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2938288" cy="315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2057400"/>
              <a:ext cx="5379614" cy="892552"/>
            </a:xfrm>
            <a:prstGeom prst="rect">
              <a:avLst/>
            </a:prstGeom>
            <a:noFill/>
          </p:spPr>
          <p:txBody>
            <a:bodyPr wrap="none" rtlCol="0">
              <a:spAutoFit/>
            </a:bodyPr>
            <a:lstStyle/>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Priming/Mist Carryover</a:t>
              </a:r>
              <a:endParaRPr lang="en-US" sz="24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4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(Violent spasmodic action of boiler water)</a:t>
              </a:r>
              <a:endParaRPr lang="en-US" sz="2400"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6" name="Group 5"/>
          <p:cNvGrpSpPr/>
          <p:nvPr/>
        </p:nvGrpSpPr>
        <p:grpSpPr>
          <a:xfrm>
            <a:off x="2286000" y="3352800"/>
            <a:ext cx="6280150" cy="3369221"/>
            <a:chOff x="2286000" y="3352800"/>
            <a:chExt cx="6280150" cy="3369221"/>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352800"/>
              <a:ext cx="3003550" cy="336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0" y="4212848"/>
              <a:ext cx="3478645" cy="892552"/>
            </a:xfrm>
            <a:prstGeom prst="rect">
              <a:avLst/>
            </a:prstGeom>
            <a:noFill/>
          </p:spPr>
          <p:txBody>
            <a:bodyPr wrap="none" rtlCol="0">
              <a:spAutoFit/>
            </a:bodyPr>
            <a:lstStyle/>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Sudden Load Demand</a:t>
              </a:r>
            </a:p>
            <a:p>
              <a:r>
                <a:rPr lang="en-US" sz="24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(Creates vacuum in boiler)</a:t>
              </a:r>
              <a:endParaRPr lang="en-US" sz="2400"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30926539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lverligh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Silverlight Template</Template>
  <TotalTime>3865</TotalTime>
  <Words>1660</Words>
  <Application>Microsoft Office PowerPoint</Application>
  <PresentationFormat>On-screen Show (4:3)</PresentationFormat>
  <Paragraphs>180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Silverlight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Fremont Industries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Maloy</dc:creator>
  <cp:lastModifiedBy>Phillip Maloy</cp:lastModifiedBy>
  <cp:revision>240</cp:revision>
  <dcterms:created xsi:type="dcterms:W3CDTF">2008-04-01T01:43:16Z</dcterms:created>
  <dcterms:modified xsi:type="dcterms:W3CDTF">2014-02-04T20:35:50Z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TC300006911033</vt:lpwstr>
  </property>
</Properties>
</file>