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1"/>
  </p:notesMasterIdLst>
  <p:sldIdLst>
    <p:sldId id="256" r:id="rId2"/>
    <p:sldId id="258" r:id="rId3"/>
    <p:sldId id="257" r:id="rId4"/>
    <p:sldId id="263" r:id="rId5"/>
    <p:sldId id="264" r:id="rId6"/>
    <p:sldId id="277" r:id="rId7"/>
    <p:sldId id="265" r:id="rId8"/>
    <p:sldId id="266" r:id="rId9"/>
    <p:sldId id="267" r:id="rId10"/>
    <p:sldId id="268" r:id="rId11"/>
    <p:sldId id="269" r:id="rId12"/>
    <p:sldId id="278" r:id="rId13"/>
    <p:sldId id="270" r:id="rId14"/>
    <p:sldId id="279" r:id="rId15"/>
    <p:sldId id="274" r:id="rId16"/>
    <p:sldId id="280" r:id="rId17"/>
    <p:sldId id="275" r:id="rId18"/>
    <p:sldId id="282" r:id="rId19"/>
    <p:sldId id="283" r:id="rId20"/>
    <p:sldId id="287" r:id="rId21"/>
    <p:sldId id="288" r:id="rId22"/>
    <p:sldId id="289" r:id="rId23"/>
    <p:sldId id="290" r:id="rId24"/>
    <p:sldId id="284" r:id="rId25"/>
    <p:sldId id="285" r:id="rId26"/>
    <p:sldId id="286" r:id="rId27"/>
    <p:sldId id="291" r:id="rId28"/>
    <p:sldId id="292" r:id="rId29"/>
    <p:sldId id="27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72AF62E-1439-41B6-8E54-F14631B2939C}">
          <p14:sldIdLst>
            <p14:sldId id="256"/>
            <p14:sldId id="258"/>
            <p14:sldId id="257"/>
          </p14:sldIdLst>
        </p14:section>
        <p14:section name="Standard 188" id="{3571EC29-D183-4410-98A9-2206AD266860}">
          <p14:sldIdLst>
            <p14:sldId id="263"/>
            <p14:sldId id="264"/>
            <p14:sldId id="277"/>
            <p14:sldId id="265"/>
            <p14:sldId id="266"/>
            <p14:sldId id="267"/>
            <p14:sldId id="268"/>
            <p14:sldId id="269"/>
            <p14:sldId id="278"/>
            <p14:sldId id="270"/>
            <p14:sldId id="279"/>
            <p14:sldId id="274"/>
            <p14:sldId id="280"/>
            <p14:sldId id="275"/>
          </p14:sldIdLst>
        </p14:section>
        <p14:section name="Standard 170" id="{F4D8C8DE-7273-41D3-AACC-677FA2E31CA6}">
          <p14:sldIdLst>
            <p14:sldId id="282"/>
            <p14:sldId id="283"/>
            <p14:sldId id="287"/>
            <p14:sldId id="288"/>
            <p14:sldId id="289"/>
            <p14:sldId id="290"/>
            <p14:sldId id="284"/>
            <p14:sldId id="285"/>
            <p14:sldId id="286"/>
            <p14:sldId id="291"/>
            <p14:sldId id="292"/>
          </p14:sldIdLst>
        </p14:section>
        <p14:section name="Wrap UP" id="{2AC43BC0-506B-4369-BB41-D016110C5182}">
          <p14:sldIdLst>
            <p14:sldId id="27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2" d="100"/>
          <a:sy n="112" d="100"/>
        </p:scale>
        <p:origin x="-158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CE1B36-DC47-415E-911F-6F780E28C05D}" type="datetimeFigureOut">
              <a:rPr lang="en-US" smtClean="0"/>
              <a:t>2/3/2016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11AC1D-2BD1-48F5-A5EE-460FD377304F}" type="slidenum">
              <a:rPr lang="en-US" smtClean="0"/>
              <a:t>‹#›</a:t>
            </a:fld>
            <a:endParaRPr lang="en-US" dirty="0"/>
          </a:p>
        </p:txBody>
      </p:sp>
    </p:spTree>
    <p:extLst>
      <p:ext uri="{BB962C8B-B14F-4D97-AF65-F5344CB8AC3E}">
        <p14:creationId xmlns:p14="http://schemas.microsoft.com/office/powerpoint/2010/main" val="2211388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Presentation</a:t>
            </a:r>
            <a:r>
              <a:rPr lang="en-US" baseline="0" dirty="0" smtClean="0"/>
              <a:t> created on October 11, 2015 by Eric Granzow</a:t>
            </a:r>
            <a:endParaRPr lang="en-US" dirty="0"/>
          </a:p>
        </p:txBody>
      </p:sp>
      <p:sp>
        <p:nvSpPr>
          <p:cNvPr id="4" name="Slide Number Placeholder 3"/>
          <p:cNvSpPr>
            <a:spLocks noGrp="1"/>
          </p:cNvSpPr>
          <p:nvPr>
            <p:ph type="sldNum" sz="quarter" idx="10"/>
          </p:nvPr>
        </p:nvSpPr>
        <p:spPr/>
        <p:txBody>
          <a:bodyPr/>
          <a:lstStyle/>
          <a:p>
            <a:fld id="{4511AC1D-2BD1-48F5-A5EE-460FD377304F}" type="slidenum">
              <a:rPr lang="en-US" smtClean="0"/>
              <a:t>1</a:t>
            </a:fld>
            <a:endParaRPr lang="en-US" dirty="0"/>
          </a:p>
        </p:txBody>
      </p:sp>
    </p:spTree>
    <p:extLst>
      <p:ext uri="{BB962C8B-B14F-4D97-AF65-F5344CB8AC3E}">
        <p14:creationId xmlns:p14="http://schemas.microsoft.com/office/powerpoint/2010/main" val="2243156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Document overview.  </a:t>
            </a:r>
            <a:endParaRPr lang="en-US" dirty="0"/>
          </a:p>
        </p:txBody>
      </p:sp>
      <p:sp>
        <p:nvSpPr>
          <p:cNvPr id="4" name="Slide Number Placeholder 3"/>
          <p:cNvSpPr>
            <a:spLocks noGrp="1"/>
          </p:cNvSpPr>
          <p:nvPr>
            <p:ph type="sldNum" sz="quarter" idx="10"/>
          </p:nvPr>
        </p:nvSpPr>
        <p:spPr/>
        <p:txBody>
          <a:bodyPr/>
          <a:lstStyle/>
          <a:p>
            <a:fld id="{4511AC1D-2BD1-48F5-A5EE-460FD377304F}" type="slidenum">
              <a:rPr lang="en-US" smtClean="0"/>
              <a:t>19</a:t>
            </a:fld>
            <a:endParaRPr lang="en-US" dirty="0"/>
          </a:p>
        </p:txBody>
      </p:sp>
    </p:spTree>
    <p:extLst>
      <p:ext uri="{BB962C8B-B14F-4D97-AF65-F5344CB8AC3E}">
        <p14:creationId xmlns:p14="http://schemas.microsoft.com/office/powerpoint/2010/main" val="2371738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Document overview.  </a:t>
            </a:r>
            <a:endParaRPr lang="en-US" dirty="0"/>
          </a:p>
        </p:txBody>
      </p:sp>
      <p:sp>
        <p:nvSpPr>
          <p:cNvPr id="4" name="Slide Number Placeholder 3"/>
          <p:cNvSpPr>
            <a:spLocks noGrp="1"/>
          </p:cNvSpPr>
          <p:nvPr>
            <p:ph type="sldNum" sz="quarter" idx="10"/>
          </p:nvPr>
        </p:nvSpPr>
        <p:spPr/>
        <p:txBody>
          <a:bodyPr/>
          <a:lstStyle/>
          <a:p>
            <a:fld id="{4511AC1D-2BD1-48F5-A5EE-460FD377304F}" type="slidenum">
              <a:rPr lang="en-US" smtClean="0"/>
              <a:t>20</a:t>
            </a:fld>
            <a:endParaRPr lang="en-US" dirty="0"/>
          </a:p>
        </p:txBody>
      </p:sp>
    </p:spTree>
    <p:extLst>
      <p:ext uri="{BB962C8B-B14F-4D97-AF65-F5344CB8AC3E}">
        <p14:creationId xmlns:p14="http://schemas.microsoft.com/office/powerpoint/2010/main" val="2371738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little about myself.</a:t>
            </a:r>
            <a:endParaRPr lang="en-US" dirty="0"/>
          </a:p>
        </p:txBody>
      </p:sp>
      <p:sp>
        <p:nvSpPr>
          <p:cNvPr id="4" name="Slide Number Placeholder 3"/>
          <p:cNvSpPr>
            <a:spLocks noGrp="1"/>
          </p:cNvSpPr>
          <p:nvPr>
            <p:ph type="sldNum" sz="quarter" idx="10"/>
          </p:nvPr>
        </p:nvSpPr>
        <p:spPr/>
        <p:txBody>
          <a:bodyPr/>
          <a:lstStyle/>
          <a:p>
            <a:fld id="{4511AC1D-2BD1-48F5-A5EE-460FD377304F}" type="slidenum">
              <a:rPr lang="en-US" smtClean="0"/>
              <a:t>2</a:t>
            </a:fld>
            <a:endParaRPr lang="en-US" dirty="0"/>
          </a:p>
        </p:txBody>
      </p:sp>
    </p:spTree>
    <p:extLst>
      <p:ext uri="{BB962C8B-B14F-4D97-AF65-F5344CB8AC3E}">
        <p14:creationId xmlns:p14="http://schemas.microsoft.com/office/powerpoint/2010/main" val="39209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11AC1D-2BD1-48F5-A5EE-460FD377304F}" type="slidenum">
              <a:rPr lang="en-US" smtClean="0"/>
              <a:t>3</a:t>
            </a:fld>
            <a:endParaRPr lang="en-US" dirty="0"/>
          </a:p>
        </p:txBody>
      </p:sp>
    </p:spTree>
    <p:extLst>
      <p:ext uri="{BB962C8B-B14F-4D97-AF65-F5344CB8AC3E}">
        <p14:creationId xmlns:p14="http://schemas.microsoft.com/office/powerpoint/2010/main" val="2285607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Standard 188 intro slide.</a:t>
            </a:r>
            <a:r>
              <a:rPr lang="en-US" baseline="0" dirty="0" smtClean="0"/>
              <a:t>  Standard 188 was officially adopted at the 2015 Summer Meeting in Atlanta.  This was the culmination of almost a decade of development, discussion, debate, and revisions by countless individuals.</a:t>
            </a:r>
            <a:endParaRPr lang="en-US" dirty="0"/>
          </a:p>
        </p:txBody>
      </p:sp>
      <p:sp>
        <p:nvSpPr>
          <p:cNvPr id="4" name="Slide Number Placeholder 3"/>
          <p:cNvSpPr>
            <a:spLocks noGrp="1"/>
          </p:cNvSpPr>
          <p:nvPr>
            <p:ph type="sldNum" sz="quarter" idx="10"/>
          </p:nvPr>
        </p:nvSpPr>
        <p:spPr/>
        <p:txBody>
          <a:bodyPr/>
          <a:lstStyle/>
          <a:p>
            <a:fld id="{4511AC1D-2BD1-48F5-A5EE-460FD377304F}" type="slidenum">
              <a:rPr lang="en-US" smtClean="0"/>
              <a:t>4</a:t>
            </a:fld>
            <a:endParaRPr lang="en-US" dirty="0"/>
          </a:p>
        </p:txBody>
      </p:sp>
    </p:spTree>
    <p:extLst>
      <p:ext uri="{BB962C8B-B14F-4D97-AF65-F5344CB8AC3E}">
        <p14:creationId xmlns:p14="http://schemas.microsoft.com/office/powerpoint/2010/main" val="2598193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Document overview.  </a:t>
            </a:r>
            <a:endParaRPr lang="en-US" dirty="0"/>
          </a:p>
        </p:txBody>
      </p:sp>
      <p:sp>
        <p:nvSpPr>
          <p:cNvPr id="4" name="Slide Number Placeholder 3"/>
          <p:cNvSpPr>
            <a:spLocks noGrp="1"/>
          </p:cNvSpPr>
          <p:nvPr>
            <p:ph type="sldNum" sz="quarter" idx="10"/>
          </p:nvPr>
        </p:nvSpPr>
        <p:spPr/>
        <p:txBody>
          <a:bodyPr/>
          <a:lstStyle/>
          <a:p>
            <a:fld id="{4511AC1D-2BD1-48F5-A5EE-460FD377304F}" type="slidenum">
              <a:rPr lang="en-US" smtClean="0"/>
              <a:t>5</a:t>
            </a:fld>
            <a:endParaRPr lang="en-US" dirty="0"/>
          </a:p>
        </p:txBody>
      </p:sp>
    </p:spTree>
    <p:extLst>
      <p:ext uri="{BB962C8B-B14F-4D97-AF65-F5344CB8AC3E}">
        <p14:creationId xmlns:p14="http://schemas.microsoft.com/office/powerpoint/2010/main" val="2371738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the definitions</a:t>
            </a:r>
            <a:r>
              <a:rPr lang="en-US" baseline="0" dirty="0" smtClean="0"/>
              <a:t> everyone must comply with this standard if adopted.  However, the good news is that this really just means every building must go through sections 4, 5 and 6 to determine which, if any, systems within the building must comply.  Only if compliance is determined as necessary under sections 4, 5 and 6 does section 7 and 8 come into play.</a:t>
            </a:r>
            <a:endParaRPr lang="en-US" dirty="0"/>
          </a:p>
        </p:txBody>
      </p:sp>
      <p:sp>
        <p:nvSpPr>
          <p:cNvPr id="4" name="Slide Number Placeholder 3"/>
          <p:cNvSpPr>
            <a:spLocks noGrp="1"/>
          </p:cNvSpPr>
          <p:nvPr>
            <p:ph type="sldNum" sz="quarter" idx="10"/>
          </p:nvPr>
        </p:nvSpPr>
        <p:spPr/>
        <p:txBody>
          <a:bodyPr/>
          <a:lstStyle/>
          <a:p>
            <a:fld id="{4511AC1D-2BD1-48F5-A5EE-460FD377304F}" type="slidenum">
              <a:rPr lang="en-US" smtClean="0"/>
              <a:t>7</a:t>
            </a:fld>
            <a:endParaRPr lang="en-US" dirty="0"/>
          </a:p>
        </p:txBody>
      </p:sp>
    </p:spTree>
    <p:extLst>
      <p:ext uri="{BB962C8B-B14F-4D97-AF65-F5344CB8AC3E}">
        <p14:creationId xmlns:p14="http://schemas.microsoft.com/office/powerpoint/2010/main" val="3281535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the type of systems the standard deems potentially hazardous and worthy of a risk management program.</a:t>
            </a:r>
            <a:endParaRPr lang="en-US" dirty="0"/>
          </a:p>
        </p:txBody>
      </p:sp>
      <p:sp>
        <p:nvSpPr>
          <p:cNvPr id="4" name="Slide Number Placeholder 3"/>
          <p:cNvSpPr>
            <a:spLocks noGrp="1"/>
          </p:cNvSpPr>
          <p:nvPr>
            <p:ph type="sldNum" sz="quarter" idx="10"/>
          </p:nvPr>
        </p:nvSpPr>
        <p:spPr/>
        <p:txBody>
          <a:bodyPr/>
          <a:lstStyle/>
          <a:p>
            <a:fld id="{4511AC1D-2BD1-48F5-A5EE-460FD377304F}" type="slidenum">
              <a:rPr lang="en-US" smtClean="0"/>
              <a:t>9</a:t>
            </a:fld>
            <a:endParaRPr lang="en-US" dirty="0"/>
          </a:p>
        </p:txBody>
      </p:sp>
    </p:spTree>
    <p:extLst>
      <p:ext uri="{BB962C8B-B14F-4D97-AF65-F5344CB8AC3E}">
        <p14:creationId xmlns:p14="http://schemas.microsoft.com/office/powerpoint/2010/main" val="2118333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a:t>
            </a:r>
            <a:r>
              <a:rPr lang="en-US" baseline="0" dirty="0" smtClean="0"/>
              <a:t> are the type of occupancies the standard deems potentially hazardous and worthy of a risk management program.</a:t>
            </a:r>
            <a:endParaRPr lang="en-US" dirty="0" smtClean="0"/>
          </a:p>
          <a:p>
            <a:endParaRPr lang="en-US" dirty="0"/>
          </a:p>
        </p:txBody>
      </p:sp>
      <p:sp>
        <p:nvSpPr>
          <p:cNvPr id="4" name="Slide Number Placeholder 3"/>
          <p:cNvSpPr>
            <a:spLocks noGrp="1"/>
          </p:cNvSpPr>
          <p:nvPr>
            <p:ph type="sldNum" sz="quarter" idx="10"/>
          </p:nvPr>
        </p:nvSpPr>
        <p:spPr/>
        <p:txBody>
          <a:bodyPr/>
          <a:lstStyle/>
          <a:p>
            <a:fld id="{4511AC1D-2BD1-48F5-A5EE-460FD377304F}" type="slidenum">
              <a:rPr lang="en-US" smtClean="0"/>
              <a:t>10</a:t>
            </a:fld>
            <a:endParaRPr lang="en-US" dirty="0"/>
          </a:p>
        </p:txBody>
      </p:sp>
    </p:spTree>
    <p:extLst>
      <p:ext uri="{BB962C8B-B14F-4D97-AF65-F5344CB8AC3E}">
        <p14:creationId xmlns:p14="http://schemas.microsoft.com/office/powerpoint/2010/main" val="1723235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elements are the core of a</a:t>
            </a:r>
            <a:r>
              <a:rPr lang="en-US" baseline="0" dirty="0" smtClean="0"/>
              <a:t> water management program.  There are separate requirements for each system type which will be described later.  These apply to each of those as well as any others identified by the team.</a:t>
            </a:r>
            <a:endParaRPr lang="en-US" dirty="0"/>
          </a:p>
        </p:txBody>
      </p:sp>
      <p:sp>
        <p:nvSpPr>
          <p:cNvPr id="4" name="Slide Number Placeholder 3"/>
          <p:cNvSpPr>
            <a:spLocks noGrp="1"/>
          </p:cNvSpPr>
          <p:nvPr>
            <p:ph type="sldNum" sz="quarter" idx="10"/>
          </p:nvPr>
        </p:nvSpPr>
        <p:spPr/>
        <p:txBody>
          <a:bodyPr/>
          <a:lstStyle/>
          <a:p>
            <a:fld id="{4511AC1D-2BD1-48F5-A5EE-460FD377304F}" type="slidenum">
              <a:rPr lang="en-US" smtClean="0"/>
              <a:t>11</a:t>
            </a:fld>
            <a:endParaRPr lang="en-US" dirty="0"/>
          </a:p>
        </p:txBody>
      </p:sp>
    </p:spTree>
    <p:extLst>
      <p:ext uri="{BB962C8B-B14F-4D97-AF65-F5344CB8AC3E}">
        <p14:creationId xmlns:p14="http://schemas.microsoft.com/office/powerpoint/2010/main" val="2073589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C0704912-D810-49FC-9EE7-C4B891BB9C20}" type="datetimeFigureOut">
              <a:rPr lang="en-US" smtClean="0"/>
              <a:t>2/3/2016</a:t>
            </a:fld>
            <a:endParaRPr lang="en-US" dirty="0"/>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7CD6353F-BE2D-47A4-AF2D-E22B7B6A9D4A}" type="slidenum">
              <a:rPr lang="en-US" smtClean="0"/>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704912-D810-49FC-9EE7-C4B891BB9C20}" type="datetimeFigureOut">
              <a:rPr lang="en-US" smtClean="0"/>
              <a:t>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D6353F-BE2D-47A4-AF2D-E22B7B6A9D4A}"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0704912-D810-49FC-9EE7-C4B891BB9C20}" type="datetimeFigureOut">
              <a:rPr lang="en-US" smtClean="0"/>
              <a:t>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7CD6353F-BE2D-47A4-AF2D-E22B7B6A9D4A}"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0704912-D810-49FC-9EE7-C4B891BB9C20}" type="datetimeFigureOut">
              <a:rPr lang="en-US" smtClean="0"/>
              <a:t>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D6353F-BE2D-47A4-AF2D-E22B7B6A9D4A}" type="slidenum">
              <a:rPr lang="en-US" smtClean="0"/>
              <a:t>‹#›</a:t>
            </a:fld>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C0704912-D810-49FC-9EE7-C4B891BB9C20}" type="datetimeFigureOut">
              <a:rPr lang="en-US" smtClean="0"/>
              <a:t>2/3/2016</a:t>
            </a:fld>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7CD6353F-BE2D-47A4-AF2D-E22B7B6A9D4A}" type="slidenum">
              <a:rPr lang="en-US" smtClean="0"/>
              <a:t>‹#›</a:t>
            </a:fld>
            <a:endParaRPr lang="en-US" dirty="0"/>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0704912-D810-49FC-9EE7-C4B891BB9C20}" type="datetimeFigureOut">
              <a:rPr lang="en-US" smtClean="0"/>
              <a:t>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CD6353F-BE2D-47A4-AF2D-E22B7B6A9D4A}" type="slidenum">
              <a:rPr lang="en-US" smtClean="0"/>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0704912-D810-49FC-9EE7-C4B891BB9C20}" type="datetimeFigureOut">
              <a:rPr lang="en-US" smtClean="0"/>
              <a:t>2/3/2016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CD6353F-BE2D-47A4-AF2D-E22B7B6A9D4A}" type="slidenum">
              <a:rPr lang="en-US" smtClean="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0704912-D810-49FC-9EE7-C4B891BB9C20}" type="datetimeFigureOut">
              <a:rPr lang="en-US" smtClean="0"/>
              <a:t>2/3/2016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CD6353F-BE2D-47A4-AF2D-E22B7B6A9D4A}" type="slidenum">
              <a:rPr lang="en-US" smtClean="0"/>
              <a:t>‹#›</a:t>
            </a:fld>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fld id="{C0704912-D810-49FC-9EE7-C4B891BB9C20}" type="datetimeFigureOut">
              <a:rPr lang="en-US" smtClean="0"/>
              <a:t>2/3/2016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CD6353F-BE2D-47A4-AF2D-E22B7B6A9D4A}"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704912-D810-49FC-9EE7-C4B891BB9C20}" type="datetimeFigureOut">
              <a:rPr lang="en-US" smtClean="0"/>
              <a:t>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7CD6353F-BE2D-47A4-AF2D-E22B7B6A9D4A}" type="slidenum">
              <a:rPr lang="en-US" smtClean="0"/>
              <a:t>‹#›</a:t>
            </a:fld>
            <a:endParaRPr lang="en-US" dirty="0"/>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704912-D810-49FC-9EE7-C4B891BB9C20}" type="datetimeFigureOut">
              <a:rPr lang="en-US" smtClean="0"/>
              <a:t>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CD6353F-BE2D-47A4-AF2D-E22B7B6A9D4A}" type="slidenum">
              <a:rPr lang="en-US" smtClean="0"/>
              <a:t>‹#›</a:t>
            </a:fld>
            <a:endParaRPr lang="en-US" dirty="0"/>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C0704912-D810-49FC-9EE7-C4B891BB9C20}" type="datetimeFigureOut">
              <a:rPr lang="en-US" smtClean="0"/>
              <a:t>2/3/2016</a:t>
            </a:fld>
            <a:endParaRPr lang="en-US" dirty="0"/>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dirty="0"/>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7CD6353F-BE2D-47A4-AF2D-E22B7B6A9D4A}"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cdc.gov/legionella/index.html" TargetMode="External"/><Relationship Id="rId7" Type="http://schemas.openxmlformats.org/officeDocument/2006/relationships/image" Target="../media/image11.jpeg"/><Relationship Id="rId2" Type="http://schemas.openxmlformats.org/officeDocument/2006/relationships/hyperlink" Target="http://legionealla.org/" TargetMode="Externa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hyperlink" Target="https://www.osha.gov/dts/osta/otm/otm_iii/otm_iii_7.html"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spc170.ashraepcs.org/" TargetMode="External"/><Relationship Id="rId2" Type="http://schemas.openxmlformats.org/officeDocument/2006/relationships/hyperlink" Target="https://www.ashrae.org/resources--publications/bookstore/health-care-facilities-resources" TargetMode="Externa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hyperlink" Target="http://tc96.ashraetcs.org/"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10400" y="152400"/>
            <a:ext cx="1981200" cy="6553200"/>
          </a:xfrm>
        </p:spPr>
        <p:txBody>
          <a:bodyPr>
            <a:normAutofit/>
          </a:bodyPr>
          <a:lstStyle/>
          <a:p>
            <a:r>
              <a:rPr lang="en-US" dirty="0" smtClean="0"/>
              <a:t>Prepared for:</a:t>
            </a:r>
          </a:p>
          <a:p>
            <a:endParaRPr lang="en-US" dirty="0" smtClean="0"/>
          </a:p>
          <a:p>
            <a:r>
              <a:rPr lang="en-US" dirty="0" smtClean="0"/>
              <a:t>NSHE Winter Telehealth Conference</a:t>
            </a:r>
          </a:p>
          <a:p>
            <a:endParaRPr lang="en-US" dirty="0" smtClean="0"/>
          </a:p>
          <a:p>
            <a:r>
              <a:rPr lang="en-US" dirty="0" smtClean="0"/>
              <a:t>February 12. 2016</a:t>
            </a:r>
            <a:endParaRPr lang="en-US" dirty="0"/>
          </a:p>
        </p:txBody>
      </p:sp>
      <p:sp>
        <p:nvSpPr>
          <p:cNvPr id="2" name="Title 1"/>
          <p:cNvSpPr>
            <a:spLocks noGrp="1"/>
          </p:cNvSpPr>
          <p:nvPr>
            <p:ph type="title"/>
          </p:nvPr>
        </p:nvSpPr>
        <p:spPr>
          <a:xfrm>
            <a:off x="457200" y="152400"/>
            <a:ext cx="6324600" cy="6553200"/>
          </a:xfrm>
        </p:spPr>
        <p:txBody>
          <a:bodyPr>
            <a:noAutofit/>
          </a:bodyPr>
          <a:lstStyle/>
          <a:p>
            <a:r>
              <a:rPr lang="en-US" sz="3200" dirty="0" smtClean="0"/>
              <a:t>ASHRAE Standard 188-2015</a:t>
            </a:r>
            <a:br>
              <a:rPr lang="en-US" sz="3200" dirty="0" smtClean="0"/>
            </a:br>
            <a:r>
              <a:rPr lang="en-US" sz="3200" dirty="0" smtClean="0"/>
              <a:t>Legionellosis: Risk Management for Building Water Systems</a:t>
            </a:r>
            <a:br>
              <a:rPr lang="en-US" sz="3200" dirty="0" smtClean="0"/>
            </a:br>
            <a:r>
              <a:rPr lang="en-US" sz="3200" dirty="0" smtClean="0"/>
              <a:t>&amp;</a:t>
            </a:r>
            <a:br>
              <a:rPr lang="en-US" sz="3200" dirty="0" smtClean="0"/>
            </a:br>
            <a:r>
              <a:rPr lang="en-US" sz="3200" dirty="0" smtClean="0"/>
              <a:t>ASHRAE STANDARD 170-2013</a:t>
            </a:r>
            <a:br>
              <a:rPr lang="en-US" sz="3200" dirty="0" smtClean="0"/>
            </a:br>
            <a:r>
              <a:rPr lang="en-US" sz="3200" dirty="0" smtClean="0"/>
              <a:t>VENTILATION OF HEALTH CARE FACILITIES</a:t>
            </a:r>
            <a:endParaRPr lang="en-US" sz="3200" dirty="0"/>
          </a:p>
        </p:txBody>
      </p:sp>
    </p:spTree>
    <p:extLst>
      <p:ext uri="{BB962C8B-B14F-4D97-AF65-F5344CB8AC3E}">
        <p14:creationId xmlns:p14="http://schemas.microsoft.com/office/powerpoint/2010/main" val="4763664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Which types of Occupancies trigger compliance requirements?</a:t>
            </a:r>
          </a:p>
          <a:p>
            <a:pPr lvl="1"/>
            <a:r>
              <a:rPr lang="en-US" dirty="0" smtClean="0"/>
              <a:t>Multiple housing units with one or more CENTRAL potable water-heater systems</a:t>
            </a:r>
          </a:p>
          <a:p>
            <a:pPr lvl="1"/>
            <a:r>
              <a:rPr lang="en-US" dirty="0" smtClean="0"/>
              <a:t>More than 10 stories (includes below grade levels)</a:t>
            </a:r>
          </a:p>
          <a:p>
            <a:pPr lvl="1"/>
            <a:r>
              <a:rPr lang="en-US" dirty="0" smtClean="0"/>
              <a:t>Health Care facility where patient stay exceeds 24 hours</a:t>
            </a:r>
          </a:p>
          <a:p>
            <a:pPr lvl="1"/>
            <a:r>
              <a:rPr lang="en-US" dirty="0" smtClean="0"/>
              <a:t>Building contains one or more areas for housing or treating occupants for burns, chemotherapy for cancer, or solid organ / bone marrow transplant</a:t>
            </a:r>
          </a:p>
          <a:p>
            <a:pPr lvl="1"/>
            <a:r>
              <a:rPr lang="en-US" dirty="0" smtClean="0"/>
              <a:t>Building containing areas for housing or treating occupants who are immuno-compromised, at risk, are taking drugs that weaken the immune system, have renal disease, have diabetes, or have chronic lung disease</a:t>
            </a:r>
          </a:p>
          <a:p>
            <a:pPr lvl="1"/>
            <a:r>
              <a:rPr lang="en-US" dirty="0" smtClean="0"/>
              <a:t>Building identified by the owner for the purpose of housing occupants over 65 years of age</a:t>
            </a:r>
            <a:endParaRPr lang="en-US" dirty="0"/>
          </a:p>
        </p:txBody>
      </p:sp>
      <p:sp>
        <p:nvSpPr>
          <p:cNvPr id="3" name="Title 2"/>
          <p:cNvSpPr>
            <a:spLocks noGrp="1"/>
          </p:cNvSpPr>
          <p:nvPr>
            <p:ph type="title"/>
          </p:nvPr>
        </p:nvSpPr>
        <p:spPr/>
        <p:txBody>
          <a:bodyPr/>
          <a:lstStyle/>
          <a:p>
            <a:r>
              <a:rPr lang="en-US" dirty="0" smtClean="0"/>
              <a:t>triggers</a:t>
            </a:r>
            <a:endParaRPr lang="en-US" dirty="0"/>
          </a:p>
        </p:txBody>
      </p:sp>
    </p:spTree>
    <p:extLst>
      <p:ext uri="{BB962C8B-B14F-4D97-AF65-F5344CB8AC3E}">
        <p14:creationId xmlns:p14="http://schemas.microsoft.com/office/powerpoint/2010/main" val="24776609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1" y="1676400"/>
            <a:ext cx="4419599" cy="4953000"/>
          </a:xfrm>
        </p:spPr>
        <p:txBody>
          <a:bodyPr>
            <a:normAutofit lnSpcReduction="10000"/>
          </a:bodyPr>
          <a:lstStyle/>
          <a:p>
            <a:r>
              <a:rPr lang="en-US" dirty="0" smtClean="0"/>
              <a:t>Common Elements</a:t>
            </a:r>
          </a:p>
          <a:p>
            <a:pPr lvl="1"/>
            <a:r>
              <a:rPr lang="en-US" dirty="0" smtClean="0"/>
              <a:t>The Water Management Program includes the following:</a:t>
            </a:r>
          </a:p>
          <a:p>
            <a:pPr lvl="2"/>
            <a:r>
              <a:rPr lang="en-US" dirty="0" smtClean="0"/>
              <a:t>Analysis</a:t>
            </a:r>
          </a:p>
          <a:p>
            <a:pPr lvl="2"/>
            <a:r>
              <a:rPr lang="en-US" dirty="0" smtClean="0"/>
              <a:t>Control</a:t>
            </a:r>
          </a:p>
          <a:p>
            <a:pPr lvl="2"/>
            <a:r>
              <a:rPr lang="en-US" dirty="0" smtClean="0"/>
              <a:t>Monitoring</a:t>
            </a:r>
          </a:p>
          <a:p>
            <a:pPr lvl="2"/>
            <a:r>
              <a:rPr lang="en-US" dirty="0" smtClean="0"/>
              <a:t>Confirmation</a:t>
            </a:r>
          </a:p>
          <a:p>
            <a:pPr lvl="2"/>
            <a:r>
              <a:rPr lang="en-US" dirty="0" smtClean="0"/>
              <a:t>Documentation</a:t>
            </a:r>
          </a:p>
          <a:p>
            <a:pPr lvl="1"/>
            <a:r>
              <a:rPr lang="en-US" dirty="0" smtClean="0"/>
              <a:t>The program is a team approach.  The team can include</a:t>
            </a:r>
          </a:p>
          <a:p>
            <a:pPr lvl="2"/>
            <a:r>
              <a:rPr lang="en-US" dirty="0" smtClean="0"/>
              <a:t>Owner</a:t>
            </a:r>
          </a:p>
          <a:p>
            <a:pPr lvl="2"/>
            <a:r>
              <a:rPr lang="en-US" dirty="0" smtClean="0"/>
              <a:t>Employees</a:t>
            </a:r>
          </a:p>
          <a:p>
            <a:pPr lvl="2"/>
            <a:r>
              <a:rPr lang="en-US" dirty="0" smtClean="0"/>
              <a:t>Suppliers</a:t>
            </a:r>
          </a:p>
          <a:p>
            <a:pPr lvl="2"/>
            <a:r>
              <a:rPr lang="en-US" dirty="0" smtClean="0"/>
              <a:t>Consultants</a:t>
            </a:r>
          </a:p>
          <a:p>
            <a:pPr lvl="2"/>
            <a:r>
              <a:rPr lang="en-US" dirty="0" smtClean="0"/>
              <a:t>Others to whom the owner has delegated authority and responsibility for actions required by the program</a:t>
            </a:r>
            <a:endParaRPr lang="en-US" dirty="0"/>
          </a:p>
        </p:txBody>
      </p:sp>
      <p:sp>
        <p:nvSpPr>
          <p:cNvPr id="3" name="Title 2"/>
          <p:cNvSpPr>
            <a:spLocks noGrp="1"/>
          </p:cNvSpPr>
          <p:nvPr>
            <p:ph type="title"/>
          </p:nvPr>
        </p:nvSpPr>
        <p:spPr/>
        <p:txBody>
          <a:bodyPr/>
          <a:lstStyle/>
          <a:p>
            <a:r>
              <a:rPr lang="en-US" dirty="0" smtClean="0"/>
              <a:t>Requirements</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752599"/>
            <a:ext cx="3924300" cy="4829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54401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Two paths are available</a:t>
            </a:r>
          </a:p>
          <a:p>
            <a:pPr lvl="1"/>
            <a:r>
              <a:rPr lang="en-US" dirty="0" smtClean="0"/>
              <a:t>Option 1: Follow Standard 188 Sections 4.2, 6 and 7.</a:t>
            </a:r>
          </a:p>
          <a:p>
            <a:pPr lvl="2"/>
            <a:r>
              <a:rPr lang="en-US" dirty="0" smtClean="0"/>
              <a:t>No special requirements must be met for this option.  These are the same sections that ALL facilities must follow.</a:t>
            </a:r>
          </a:p>
          <a:p>
            <a:pPr lvl="1"/>
            <a:r>
              <a:rPr lang="en-US" dirty="0" smtClean="0"/>
              <a:t>Option 2: Follow Normative Annex A, “Health Care Facilities”</a:t>
            </a:r>
          </a:p>
          <a:p>
            <a:pPr lvl="2"/>
            <a:r>
              <a:rPr lang="en-US" dirty="0" smtClean="0"/>
              <a:t>Special Requirements must be met</a:t>
            </a:r>
          </a:p>
          <a:p>
            <a:pPr lvl="3"/>
            <a:r>
              <a:rPr lang="en-US" sz="1600" dirty="0" smtClean="0"/>
              <a:t>Facility must be accredited by a regional, national or international accrediting agency or by the AHJ overseeing the facility Infection Prevention and Control (IC) activities.</a:t>
            </a:r>
          </a:p>
          <a:p>
            <a:pPr lvl="3"/>
            <a:r>
              <a:rPr lang="en-US" sz="1600" dirty="0" smtClean="0"/>
              <a:t>IC program must have an infection </a:t>
            </a:r>
            <a:r>
              <a:rPr lang="en-US" sz="1600" dirty="0" err="1" smtClean="0"/>
              <a:t>preventionist</a:t>
            </a:r>
            <a:r>
              <a:rPr lang="en-US" sz="1600" dirty="0" smtClean="0"/>
              <a:t> that is certified in infection prevention control by CBIC or other regional, national, or international certifying body</a:t>
            </a:r>
          </a:p>
          <a:p>
            <a:pPr marL="1097280" lvl="4" indent="0">
              <a:buNone/>
            </a:pPr>
            <a:r>
              <a:rPr lang="en-US" sz="1400" b="1" dirty="0" smtClean="0"/>
              <a:t>OR</a:t>
            </a:r>
          </a:p>
          <a:p>
            <a:pPr lvl="3"/>
            <a:r>
              <a:rPr lang="en-US" sz="1600" dirty="0" smtClean="0"/>
              <a:t>The facility has an epidemiologist with a minimum of a master’s degree or equivalent.</a:t>
            </a:r>
            <a:endParaRPr lang="en-US" sz="1600" dirty="0"/>
          </a:p>
        </p:txBody>
      </p:sp>
      <p:sp>
        <p:nvSpPr>
          <p:cNvPr id="3" name="Title 2"/>
          <p:cNvSpPr>
            <a:spLocks noGrp="1"/>
          </p:cNvSpPr>
          <p:nvPr>
            <p:ph type="title"/>
          </p:nvPr>
        </p:nvSpPr>
        <p:spPr/>
        <p:txBody>
          <a:bodyPr/>
          <a:lstStyle/>
          <a:p>
            <a:r>
              <a:rPr lang="en-US" dirty="0" smtClean="0"/>
              <a:t>Health care facility requirements</a:t>
            </a:r>
            <a:endParaRPr lang="en-US" dirty="0"/>
          </a:p>
        </p:txBody>
      </p:sp>
    </p:spTree>
    <p:extLst>
      <p:ext uri="{BB962C8B-B14F-4D97-AF65-F5344CB8AC3E}">
        <p14:creationId xmlns:p14="http://schemas.microsoft.com/office/powerpoint/2010/main" val="12011920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34129"/>
          </a:xfrm>
        </p:spPr>
        <p:txBody>
          <a:bodyPr>
            <a:normAutofit lnSpcReduction="10000"/>
          </a:bodyPr>
          <a:lstStyle/>
          <a:p>
            <a:r>
              <a:rPr lang="en-US" dirty="0" smtClean="0"/>
              <a:t>Option 1 Typical Requirements:</a:t>
            </a:r>
          </a:p>
          <a:p>
            <a:pPr lvl="1"/>
            <a:r>
              <a:rPr lang="en-US" dirty="0" smtClean="0"/>
              <a:t>Have a plan for startups and shutdowns</a:t>
            </a:r>
          </a:p>
          <a:p>
            <a:pPr lvl="1"/>
            <a:r>
              <a:rPr lang="en-US" dirty="0" smtClean="0"/>
              <a:t>Have a plan and procedure for proper maintenance</a:t>
            </a:r>
          </a:p>
          <a:p>
            <a:pPr lvl="2"/>
            <a:r>
              <a:rPr lang="en-US" dirty="0" smtClean="0"/>
              <a:t>Inspection of storage</a:t>
            </a:r>
          </a:p>
          <a:p>
            <a:pPr lvl="2"/>
            <a:r>
              <a:rPr lang="en-US" dirty="0" smtClean="0"/>
              <a:t>Flushing stagnant and low flow areas</a:t>
            </a:r>
          </a:p>
          <a:p>
            <a:pPr lvl="2"/>
            <a:r>
              <a:rPr lang="en-US" dirty="0" smtClean="0"/>
              <a:t>Maintenance and monitoring of system components</a:t>
            </a:r>
          </a:p>
          <a:p>
            <a:pPr lvl="3"/>
            <a:r>
              <a:rPr lang="en-US" dirty="0" smtClean="0"/>
              <a:t>Tanks, ice machines, water hammer arrestors, filters, faucets, aerators, eyewash/showers, shower head, cooling towers, humidifiers, pools, etc.</a:t>
            </a:r>
          </a:p>
          <a:p>
            <a:pPr lvl="1"/>
            <a:r>
              <a:rPr lang="en-US" dirty="0" smtClean="0"/>
              <a:t>Have a treatment plan</a:t>
            </a:r>
          </a:p>
          <a:p>
            <a:pPr lvl="2"/>
            <a:r>
              <a:rPr lang="en-US" dirty="0" smtClean="0"/>
              <a:t>Monitoring method and schedule for</a:t>
            </a:r>
          </a:p>
          <a:p>
            <a:pPr lvl="3"/>
            <a:r>
              <a:rPr lang="en-US" dirty="0" smtClean="0"/>
              <a:t>Temperature in hot and cold systems</a:t>
            </a:r>
          </a:p>
          <a:p>
            <a:pPr lvl="3"/>
            <a:r>
              <a:rPr lang="en-US" dirty="0" smtClean="0"/>
              <a:t>Disinfectant residual (chlorine or chloramine)</a:t>
            </a:r>
          </a:p>
          <a:p>
            <a:pPr lvl="2"/>
            <a:r>
              <a:rPr lang="en-US" dirty="0" smtClean="0"/>
              <a:t>Procedures for</a:t>
            </a:r>
          </a:p>
          <a:p>
            <a:pPr lvl="3"/>
            <a:r>
              <a:rPr lang="en-US" dirty="0" smtClean="0"/>
              <a:t>Interruptions or breaks in supply or piping</a:t>
            </a:r>
          </a:p>
          <a:p>
            <a:pPr lvl="3"/>
            <a:r>
              <a:rPr lang="en-US" dirty="0" smtClean="0"/>
              <a:t>Maintaining disinfectants</a:t>
            </a:r>
          </a:p>
          <a:p>
            <a:pPr lvl="3"/>
            <a:r>
              <a:rPr lang="en-US" dirty="0" smtClean="0"/>
              <a:t>Known or suspected case of </a:t>
            </a:r>
            <a:r>
              <a:rPr lang="en-US" dirty="0" err="1" smtClean="0"/>
              <a:t>legionellosis</a:t>
            </a:r>
            <a:r>
              <a:rPr lang="en-US" dirty="0" smtClean="0"/>
              <a:t> or health directive</a:t>
            </a:r>
          </a:p>
          <a:p>
            <a:pPr lvl="3"/>
            <a:r>
              <a:rPr lang="en-US" dirty="0" smtClean="0"/>
              <a:t>Emergency disinfection</a:t>
            </a:r>
            <a:endParaRPr lang="en-US" dirty="0"/>
          </a:p>
        </p:txBody>
      </p:sp>
      <p:sp>
        <p:nvSpPr>
          <p:cNvPr id="3" name="Title 2"/>
          <p:cNvSpPr>
            <a:spLocks noGrp="1"/>
          </p:cNvSpPr>
          <p:nvPr>
            <p:ph type="title"/>
          </p:nvPr>
        </p:nvSpPr>
        <p:spPr/>
        <p:txBody>
          <a:bodyPr/>
          <a:lstStyle/>
          <a:p>
            <a:r>
              <a:rPr lang="en-US" dirty="0" smtClean="0"/>
              <a:t>requirements</a:t>
            </a:r>
            <a:endParaRPr lang="en-US" dirty="0"/>
          </a:p>
        </p:txBody>
      </p:sp>
    </p:spTree>
    <p:extLst>
      <p:ext uri="{BB962C8B-B14F-4D97-AF65-F5344CB8AC3E}">
        <p14:creationId xmlns:p14="http://schemas.microsoft.com/office/powerpoint/2010/main" val="5899735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Option 2 Typical Requirements</a:t>
            </a:r>
          </a:p>
          <a:p>
            <a:pPr lvl="1"/>
            <a:r>
              <a:rPr lang="en-US" dirty="0" smtClean="0"/>
              <a:t>Annex A was included to provide a compliance path that mirrors current regulatory and accreditation requirements for health care facilities such as:</a:t>
            </a:r>
          </a:p>
          <a:p>
            <a:pPr lvl="2"/>
            <a:r>
              <a:rPr lang="en-US" dirty="0"/>
              <a:t>CFR 482.41 &amp; 482.42</a:t>
            </a:r>
          </a:p>
          <a:p>
            <a:pPr lvl="2"/>
            <a:r>
              <a:rPr lang="en-US" dirty="0" smtClean="0"/>
              <a:t>VHA Directive 1601</a:t>
            </a:r>
          </a:p>
          <a:p>
            <a:pPr lvl="2"/>
            <a:r>
              <a:rPr lang="en-US" dirty="0" smtClean="0"/>
              <a:t>Joint Commission EC.02.05.01</a:t>
            </a:r>
          </a:p>
          <a:p>
            <a:pPr lvl="2"/>
            <a:r>
              <a:rPr lang="en-US" dirty="0" smtClean="0"/>
              <a:t>HFAP 11.07.01</a:t>
            </a:r>
          </a:p>
          <a:p>
            <a:pPr lvl="1"/>
            <a:r>
              <a:rPr lang="en-US" dirty="0" smtClean="0"/>
              <a:t>Designate a Team</a:t>
            </a:r>
          </a:p>
          <a:p>
            <a:pPr lvl="1"/>
            <a:r>
              <a:rPr lang="en-US" dirty="0" smtClean="0"/>
              <a:t>Diagram the systems</a:t>
            </a:r>
          </a:p>
          <a:p>
            <a:pPr lvl="1"/>
            <a:r>
              <a:rPr lang="en-US" dirty="0" smtClean="0"/>
              <a:t>Document and Implement a Risk Management Plan</a:t>
            </a:r>
          </a:p>
        </p:txBody>
      </p:sp>
      <p:sp>
        <p:nvSpPr>
          <p:cNvPr id="3" name="Title 2"/>
          <p:cNvSpPr>
            <a:spLocks noGrp="1"/>
          </p:cNvSpPr>
          <p:nvPr>
            <p:ph type="title"/>
          </p:nvPr>
        </p:nvSpPr>
        <p:spPr/>
        <p:txBody>
          <a:bodyPr/>
          <a:lstStyle/>
          <a:p>
            <a:r>
              <a:rPr lang="en-US" dirty="0" smtClean="0"/>
              <a:t>requirements</a:t>
            </a:r>
            <a:endParaRPr lang="en-US" dirty="0"/>
          </a:p>
        </p:txBody>
      </p:sp>
    </p:spTree>
    <p:extLst>
      <p:ext uri="{BB962C8B-B14F-4D97-AF65-F5344CB8AC3E}">
        <p14:creationId xmlns:p14="http://schemas.microsoft.com/office/powerpoint/2010/main" val="34241882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It starts with planning</a:t>
            </a:r>
          </a:p>
          <a:p>
            <a:pPr lvl="1"/>
            <a:r>
              <a:rPr lang="en-US" dirty="0"/>
              <a:t>Well thought out uses and locations minimize risk</a:t>
            </a:r>
          </a:p>
          <a:p>
            <a:pPr lvl="1"/>
            <a:endParaRPr lang="en-US" dirty="0"/>
          </a:p>
          <a:p>
            <a:r>
              <a:rPr lang="en-US" dirty="0"/>
              <a:t>It continues with proper operation and maintenance</a:t>
            </a:r>
          </a:p>
          <a:p>
            <a:pPr lvl="1"/>
            <a:r>
              <a:rPr lang="en-US" dirty="0"/>
              <a:t>Well planned maintenance and proper use of treatments minimize risk</a:t>
            </a:r>
          </a:p>
          <a:p>
            <a:pPr lvl="1"/>
            <a:endParaRPr lang="en-US" dirty="0"/>
          </a:p>
          <a:p>
            <a:r>
              <a:rPr lang="en-US" dirty="0"/>
              <a:t>It comes together with communication</a:t>
            </a:r>
          </a:p>
          <a:p>
            <a:pPr lvl="1"/>
            <a:r>
              <a:rPr lang="en-US" dirty="0"/>
              <a:t>Communication between all affected parties minimizes </a:t>
            </a:r>
            <a:r>
              <a:rPr lang="en-US" dirty="0" smtClean="0"/>
              <a:t>risk</a:t>
            </a:r>
          </a:p>
          <a:p>
            <a:pPr lvl="1"/>
            <a:endParaRPr lang="en-US" dirty="0"/>
          </a:p>
          <a:p>
            <a:r>
              <a:rPr lang="en-US" dirty="0" smtClean="0"/>
              <a:t>Don’t forget:  Document, Document, Document!</a:t>
            </a:r>
            <a:endParaRPr lang="en-US" dirty="0"/>
          </a:p>
        </p:txBody>
      </p:sp>
      <p:sp>
        <p:nvSpPr>
          <p:cNvPr id="3" name="Title 2"/>
          <p:cNvSpPr>
            <a:spLocks noGrp="1"/>
          </p:cNvSpPr>
          <p:nvPr>
            <p:ph type="title"/>
          </p:nvPr>
        </p:nvSpPr>
        <p:spPr/>
        <p:txBody>
          <a:bodyPr/>
          <a:lstStyle/>
          <a:p>
            <a:r>
              <a:rPr lang="en-US" dirty="0" smtClean="0"/>
              <a:t>Minimizing Risk</a:t>
            </a:r>
            <a:endParaRPr lang="en-US" dirty="0"/>
          </a:p>
        </p:txBody>
      </p:sp>
    </p:spTree>
    <p:extLst>
      <p:ext uri="{BB962C8B-B14F-4D97-AF65-F5344CB8AC3E}">
        <p14:creationId xmlns:p14="http://schemas.microsoft.com/office/powerpoint/2010/main" val="40152854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ASHRAE</a:t>
            </a:r>
          </a:p>
          <a:p>
            <a:pPr lvl="1"/>
            <a:r>
              <a:rPr lang="en-US" dirty="0" smtClean="0"/>
              <a:t>The Committee in charge of 188 is currently reviewing and rewriting ASHRAE Guideline 12 to better align with the new 188-2015 standard.  This document will provide implementation guidance and best practice information to assist the industry in implementing the standard.</a:t>
            </a:r>
          </a:p>
          <a:p>
            <a:r>
              <a:rPr lang="en-US" dirty="0" smtClean="0"/>
              <a:t>Industry</a:t>
            </a:r>
          </a:p>
          <a:p>
            <a:pPr lvl="1"/>
            <a:r>
              <a:rPr lang="en-US" dirty="0" smtClean="0"/>
              <a:t>New products and services are under development promising mitigation assistance as well as planning assistance.</a:t>
            </a:r>
          </a:p>
          <a:p>
            <a:pPr lvl="2"/>
            <a:r>
              <a:rPr lang="en-US" dirty="0" smtClean="0"/>
              <a:t>Proceed with caution.  Many of these new products are untested and need further research before mainstream adoption.</a:t>
            </a:r>
          </a:p>
          <a:p>
            <a:pPr lvl="1"/>
            <a:r>
              <a:rPr lang="en-US" dirty="0" smtClean="0"/>
              <a:t>Education:</a:t>
            </a:r>
          </a:p>
          <a:p>
            <a:pPr lvl="2"/>
            <a:r>
              <a:rPr lang="en-US" dirty="0" smtClean="0"/>
              <a:t>The ASHRAE Winter Conference and AHR Expo had 5 training sessions and countless vendor discussions regarding the standard, recent outbreaks, new technologies, and other information regarding Legionella.</a:t>
            </a:r>
          </a:p>
          <a:p>
            <a:pPr lvl="2"/>
            <a:r>
              <a:rPr lang="en-US" dirty="0" smtClean="0"/>
              <a:t>Locally, the ASHRAE chapter presented the standard to its members in October, we are here today, and ASPE will have a presentation in June.</a:t>
            </a:r>
            <a:endParaRPr lang="en-US" dirty="0"/>
          </a:p>
        </p:txBody>
      </p:sp>
      <p:sp>
        <p:nvSpPr>
          <p:cNvPr id="3" name="Title 2"/>
          <p:cNvSpPr>
            <a:spLocks noGrp="1"/>
          </p:cNvSpPr>
          <p:nvPr>
            <p:ph type="title"/>
          </p:nvPr>
        </p:nvSpPr>
        <p:spPr/>
        <p:txBody>
          <a:bodyPr/>
          <a:lstStyle/>
          <a:p>
            <a:r>
              <a:rPr lang="en-US" dirty="0" smtClean="0"/>
              <a:t>What’s Next</a:t>
            </a:r>
            <a:endParaRPr lang="en-US" dirty="0"/>
          </a:p>
        </p:txBody>
      </p:sp>
    </p:spTree>
    <p:extLst>
      <p:ext uri="{BB962C8B-B14F-4D97-AF65-F5344CB8AC3E}">
        <p14:creationId xmlns:p14="http://schemas.microsoft.com/office/powerpoint/2010/main" val="41052638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00200" y="1676400"/>
            <a:ext cx="7188692" cy="5019675"/>
          </a:xfrm>
        </p:spPr>
        <p:txBody>
          <a:bodyPr>
            <a:normAutofit fontScale="92500" lnSpcReduction="10000"/>
          </a:bodyPr>
          <a:lstStyle/>
          <a:p>
            <a:r>
              <a:rPr lang="en-US" dirty="0" smtClean="0"/>
              <a:t>ASHRAE Guideline 12-2000: Minimizing the Risk of Legionellosis Associated with Building Water Systems</a:t>
            </a:r>
          </a:p>
          <a:p>
            <a:pPr lvl="1"/>
            <a:r>
              <a:rPr lang="en-US" dirty="0" smtClean="0"/>
              <a:t>Currently under a re-write to align with Standard 188-2015.  Draft anticipated in fall 2016.</a:t>
            </a:r>
          </a:p>
          <a:p>
            <a:r>
              <a:rPr lang="en-US" dirty="0" smtClean="0"/>
              <a:t>Legionella.org:  </a:t>
            </a:r>
            <a:r>
              <a:rPr lang="en-US" dirty="0" smtClean="0">
                <a:hlinkClick r:id="rId2"/>
              </a:rPr>
              <a:t>http://legionealla.org</a:t>
            </a:r>
            <a:endParaRPr lang="en-US" dirty="0" smtClean="0"/>
          </a:p>
          <a:p>
            <a:r>
              <a:rPr lang="en-US" dirty="0" smtClean="0"/>
              <a:t>CDC</a:t>
            </a:r>
            <a:r>
              <a:rPr lang="en-US" dirty="0"/>
              <a:t>: </a:t>
            </a:r>
            <a:r>
              <a:rPr lang="en-US" dirty="0">
                <a:hlinkClick r:id="rId3"/>
              </a:rPr>
              <a:t>http://</a:t>
            </a:r>
            <a:r>
              <a:rPr lang="en-US" dirty="0" smtClean="0">
                <a:hlinkClick r:id="rId3"/>
              </a:rPr>
              <a:t>www.cdc.gov/legionella/index.html</a:t>
            </a:r>
            <a:endParaRPr lang="en-US" dirty="0" smtClean="0"/>
          </a:p>
          <a:p>
            <a:r>
              <a:rPr lang="en-US" dirty="0" smtClean="0"/>
              <a:t>OSHA Technical </a:t>
            </a:r>
            <a:r>
              <a:rPr lang="en-US" dirty="0"/>
              <a:t>Manual Chapter 7: </a:t>
            </a:r>
            <a:r>
              <a:rPr lang="en-US" dirty="0" smtClean="0">
                <a:hlinkClick r:id="rId4"/>
              </a:rPr>
              <a:t>https</a:t>
            </a:r>
            <a:r>
              <a:rPr lang="en-US" dirty="0">
                <a:hlinkClick r:id="rId4"/>
              </a:rPr>
              <a:t>://</a:t>
            </a:r>
            <a:r>
              <a:rPr lang="en-US" dirty="0" smtClean="0">
                <a:hlinkClick r:id="rId4"/>
              </a:rPr>
              <a:t>www.osha.gov/dts/osta/otm/otm_iii/otm_iii_7.html</a:t>
            </a:r>
            <a:r>
              <a:rPr lang="en-US" dirty="0" smtClean="0"/>
              <a:t> </a:t>
            </a:r>
          </a:p>
          <a:p>
            <a:r>
              <a:rPr lang="en-US" dirty="0" smtClean="0"/>
              <a:t>VHA Directive 1061: 2014</a:t>
            </a:r>
          </a:p>
          <a:p>
            <a:r>
              <a:rPr lang="en-US" dirty="0" smtClean="0"/>
              <a:t>TM13: 2013 Minimizing the risk of Legionnaires’ disease</a:t>
            </a:r>
          </a:p>
          <a:p>
            <a:pPr lvl="1"/>
            <a:r>
              <a:rPr lang="en-US" dirty="0" smtClean="0"/>
              <a:t>European standard maintained by CIBSE.  Contains more information on “How” and includes Checklists</a:t>
            </a:r>
          </a:p>
          <a:p>
            <a:r>
              <a:rPr lang="en-US" dirty="0" smtClean="0"/>
              <a:t>Guidebook No. 18-2013: </a:t>
            </a:r>
            <a:r>
              <a:rPr lang="en-US" dirty="0" err="1" smtClean="0"/>
              <a:t>Legionellosis</a:t>
            </a:r>
            <a:r>
              <a:rPr lang="en-US" dirty="0" smtClean="0"/>
              <a:t> Prevention in Building Water and HVAC Systems</a:t>
            </a:r>
          </a:p>
          <a:p>
            <a:pPr lvl="1"/>
            <a:r>
              <a:rPr lang="en-US" dirty="0" smtClean="0"/>
              <a:t>REHVA (European association similar to ASHRAE) guideline</a:t>
            </a:r>
          </a:p>
          <a:p>
            <a:pPr lvl="1"/>
            <a:endParaRPr lang="en-US" dirty="0"/>
          </a:p>
        </p:txBody>
      </p:sp>
      <p:sp>
        <p:nvSpPr>
          <p:cNvPr id="3" name="Title 2"/>
          <p:cNvSpPr>
            <a:spLocks noGrp="1"/>
          </p:cNvSpPr>
          <p:nvPr>
            <p:ph type="title"/>
          </p:nvPr>
        </p:nvSpPr>
        <p:spPr/>
        <p:txBody>
          <a:bodyPr/>
          <a:lstStyle/>
          <a:p>
            <a:r>
              <a:rPr lang="en-US" dirty="0" smtClean="0"/>
              <a:t>ADDITIONAL information</a:t>
            </a:r>
            <a:endParaRPr lang="en-US" dirty="0"/>
          </a:p>
        </p:txBody>
      </p:sp>
      <p:pic>
        <p:nvPicPr>
          <p:cNvPr id="1026" name="Picture 2" descr="C:\Users\egranzow\Desktop\Legionella Presentations\csm_Legionella_8a51bcd69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5181600"/>
            <a:ext cx="952501" cy="13620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199" y="3407180"/>
            <a:ext cx="952501" cy="1344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C:\Users\egranzow\Desktop\Legionella Presentations\1841325.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1752600"/>
            <a:ext cx="952501" cy="1232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3396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Ashrae</a:t>
            </a:r>
            <a:r>
              <a:rPr lang="en-US" dirty="0" smtClean="0"/>
              <a:t> standard 170-2013</a:t>
            </a:r>
            <a:endParaRPr lang="en-US"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5184" y="1676400"/>
            <a:ext cx="3907441"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38657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is in the standard:</a:t>
            </a:r>
          </a:p>
          <a:p>
            <a:pPr lvl="1"/>
            <a:r>
              <a:rPr lang="en-US" dirty="0" smtClean="0"/>
              <a:t>1. Purpose</a:t>
            </a:r>
          </a:p>
          <a:p>
            <a:pPr lvl="1"/>
            <a:r>
              <a:rPr lang="en-US" dirty="0" smtClean="0"/>
              <a:t>2. Scope</a:t>
            </a:r>
          </a:p>
          <a:p>
            <a:pPr lvl="1"/>
            <a:r>
              <a:rPr lang="en-US" dirty="0" smtClean="0"/>
              <a:t>3. Definitions</a:t>
            </a:r>
          </a:p>
          <a:p>
            <a:pPr lvl="1"/>
            <a:r>
              <a:rPr lang="en-US" dirty="0" smtClean="0"/>
              <a:t>4. Compliance</a:t>
            </a:r>
          </a:p>
          <a:p>
            <a:pPr lvl="1"/>
            <a:r>
              <a:rPr lang="en-US" dirty="0" smtClean="0"/>
              <a:t>5. Planning</a:t>
            </a:r>
          </a:p>
          <a:p>
            <a:pPr lvl="1"/>
            <a:r>
              <a:rPr lang="en-US" dirty="0" smtClean="0"/>
              <a:t>6. Systems and Equipment</a:t>
            </a:r>
          </a:p>
          <a:p>
            <a:pPr lvl="1"/>
            <a:r>
              <a:rPr lang="en-US" dirty="0" smtClean="0"/>
              <a:t>7. Space Ventilation</a:t>
            </a:r>
          </a:p>
          <a:p>
            <a:pPr lvl="1"/>
            <a:r>
              <a:rPr lang="en-US" dirty="0" smtClean="0"/>
              <a:t>8. Planning, Construction, and System Startup</a:t>
            </a:r>
          </a:p>
          <a:p>
            <a:pPr lvl="1"/>
            <a:r>
              <a:rPr lang="en-US" dirty="0" smtClean="0"/>
              <a:t>9. Normative References</a:t>
            </a:r>
          </a:p>
          <a:p>
            <a:pPr lvl="1"/>
            <a:r>
              <a:rPr lang="en-US" dirty="0" smtClean="0"/>
              <a:t>Informative Appendix A. Operations and Maintenance Procedures</a:t>
            </a:r>
          </a:p>
          <a:p>
            <a:pPr lvl="1"/>
            <a:r>
              <a:rPr lang="en-US" dirty="0" smtClean="0"/>
              <a:t>Informative Appendix B. Informative References and Bibliography</a:t>
            </a:r>
          </a:p>
          <a:p>
            <a:pPr lvl="1"/>
            <a:r>
              <a:rPr lang="en-US" dirty="0" smtClean="0"/>
              <a:t>Informative Appendix C. Addenda Description Information</a:t>
            </a:r>
            <a:endParaRPr lang="en-US" dirty="0"/>
          </a:p>
        </p:txBody>
      </p:sp>
      <p:sp>
        <p:nvSpPr>
          <p:cNvPr id="3" name="Title 2"/>
          <p:cNvSpPr>
            <a:spLocks noGrp="1"/>
          </p:cNvSpPr>
          <p:nvPr>
            <p:ph type="title"/>
          </p:nvPr>
        </p:nvSpPr>
        <p:spPr/>
        <p:txBody>
          <a:bodyPr/>
          <a:lstStyle/>
          <a:p>
            <a:r>
              <a:rPr lang="en-US" dirty="0" smtClean="0"/>
              <a:t>Standard Overview</a:t>
            </a:r>
            <a:endParaRPr lang="en-US" dirty="0"/>
          </a:p>
        </p:txBody>
      </p:sp>
    </p:spTree>
    <p:extLst>
      <p:ext uri="{BB962C8B-B14F-4D97-AF65-F5344CB8AC3E}">
        <p14:creationId xmlns:p14="http://schemas.microsoft.com/office/powerpoint/2010/main" val="8527270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33600" y="1719070"/>
            <a:ext cx="6858000" cy="4910330"/>
          </a:xfrm>
        </p:spPr>
        <p:txBody>
          <a:bodyPr>
            <a:normAutofit fontScale="92500" lnSpcReduction="10000"/>
          </a:bodyPr>
          <a:lstStyle/>
          <a:p>
            <a:r>
              <a:rPr lang="en-US" dirty="0" smtClean="0"/>
              <a:t>Eric Granzow, P.E., F.P.E., </a:t>
            </a:r>
            <a:r>
              <a:rPr lang="en-US" dirty="0"/>
              <a:t>HFDP, </a:t>
            </a:r>
            <a:r>
              <a:rPr lang="en-US" dirty="0" smtClean="0"/>
              <a:t>LEED AP, CEM</a:t>
            </a:r>
          </a:p>
          <a:p>
            <a:pPr lvl="1"/>
            <a:r>
              <a:rPr lang="en-US" dirty="0" smtClean="0"/>
              <a:t>Chief Mechanical Engineer – Specialized Engineering Solutions</a:t>
            </a:r>
          </a:p>
          <a:p>
            <a:r>
              <a:rPr lang="en-US" dirty="0" smtClean="0"/>
              <a:t>Registered  Professional Mechanical Engineer:</a:t>
            </a:r>
          </a:p>
          <a:p>
            <a:pPr lvl="1"/>
            <a:r>
              <a:rPr lang="en-US" dirty="0" smtClean="0"/>
              <a:t>Nebraska, Iowa, Wisconsin, Illinois</a:t>
            </a:r>
          </a:p>
          <a:p>
            <a:r>
              <a:rPr lang="en-US" dirty="0" smtClean="0"/>
              <a:t>Registered  </a:t>
            </a:r>
            <a:r>
              <a:rPr lang="en-US" dirty="0"/>
              <a:t>Professional </a:t>
            </a:r>
            <a:r>
              <a:rPr lang="en-US" dirty="0" smtClean="0"/>
              <a:t>Fire Protection Engineer:</a:t>
            </a:r>
          </a:p>
          <a:p>
            <a:pPr lvl="1"/>
            <a:r>
              <a:rPr lang="en-US" dirty="0" smtClean="0"/>
              <a:t>Nebraska</a:t>
            </a:r>
          </a:p>
          <a:p>
            <a:r>
              <a:rPr lang="en-US" dirty="0" smtClean="0"/>
              <a:t>ASHRAE Certified Healthcare Facility Design Professional</a:t>
            </a:r>
          </a:p>
          <a:p>
            <a:r>
              <a:rPr lang="en-US" dirty="0" smtClean="0"/>
              <a:t>Corresponding Member on ASHRAE Technical Committee TC 9.6: Healthcare</a:t>
            </a:r>
          </a:p>
          <a:p>
            <a:pPr lvl="1"/>
            <a:r>
              <a:rPr lang="en-US" dirty="0" smtClean="0"/>
              <a:t>Chair of Water Sub-Committee (beginning June 2016)</a:t>
            </a:r>
          </a:p>
          <a:p>
            <a:r>
              <a:rPr lang="en-US" dirty="0"/>
              <a:t>Corresponding Member on </a:t>
            </a:r>
            <a:r>
              <a:rPr lang="en-US" dirty="0" smtClean="0"/>
              <a:t>ASHRAE Standing Standard Project Committee 170: Ventilation of Health Care Facilities</a:t>
            </a:r>
          </a:p>
          <a:p>
            <a:r>
              <a:rPr lang="en-US" dirty="0" smtClean="0"/>
              <a:t>Practicing engineer for 15 years.</a:t>
            </a:r>
            <a:endParaRPr lang="en-US" dirty="0"/>
          </a:p>
          <a:p>
            <a:endParaRPr lang="en-US" dirty="0"/>
          </a:p>
        </p:txBody>
      </p:sp>
      <p:sp>
        <p:nvSpPr>
          <p:cNvPr id="3" name="Title 2"/>
          <p:cNvSpPr>
            <a:spLocks noGrp="1"/>
          </p:cNvSpPr>
          <p:nvPr>
            <p:ph type="title"/>
          </p:nvPr>
        </p:nvSpPr>
        <p:spPr/>
        <p:txBody>
          <a:bodyPr/>
          <a:lstStyle/>
          <a:p>
            <a:r>
              <a:rPr lang="en-US" dirty="0" smtClean="0"/>
              <a:t>Presenter bio</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828800"/>
            <a:ext cx="1606963"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descr="M:\Logos\SES Logo\New logo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617089"/>
            <a:ext cx="1606963" cy="1631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72670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indent="0">
              <a:buNone/>
            </a:pPr>
            <a:r>
              <a:rPr lang="en-US" sz="3200" dirty="0" smtClean="0"/>
              <a:t>“The </a:t>
            </a:r>
            <a:r>
              <a:rPr lang="en-US" sz="3200" dirty="0"/>
              <a:t>purpose of this standard is to define ventilation system </a:t>
            </a:r>
            <a:r>
              <a:rPr lang="en-US" sz="3200" b="1" dirty="0">
                <a:solidFill>
                  <a:srgbClr val="FF0000"/>
                </a:solidFill>
              </a:rPr>
              <a:t>design</a:t>
            </a:r>
            <a:r>
              <a:rPr lang="en-US" sz="3200" dirty="0">
                <a:solidFill>
                  <a:srgbClr val="FF0000"/>
                </a:solidFill>
              </a:rPr>
              <a:t> </a:t>
            </a:r>
            <a:r>
              <a:rPr lang="en-US" sz="3200" dirty="0"/>
              <a:t>requirements that provide </a:t>
            </a:r>
            <a:r>
              <a:rPr lang="en-US" sz="3200" dirty="0" smtClean="0"/>
              <a:t>environmental </a:t>
            </a:r>
            <a:r>
              <a:rPr lang="en-US" sz="3200" dirty="0"/>
              <a:t>control for comfort, asepsis, and odor in health care facilities</a:t>
            </a:r>
            <a:r>
              <a:rPr lang="en-US" sz="3200" dirty="0" smtClean="0"/>
              <a:t>.” </a:t>
            </a:r>
            <a:endParaRPr lang="en-US" sz="3200" dirty="0"/>
          </a:p>
        </p:txBody>
      </p:sp>
      <p:sp>
        <p:nvSpPr>
          <p:cNvPr id="3" name="Title 2"/>
          <p:cNvSpPr>
            <a:spLocks noGrp="1"/>
          </p:cNvSpPr>
          <p:nvPr>
            <p:ph type="title"/>
          </p:nvPr>
        </p:nvSpPr>
        <p:spPr/>
        <p:txBody>
          <a:bodyPr/>
          <a:lstStyle/>
          <a:p>
            <a:r>
              <a:rPr lang="en-US" dirty="0" smtClean="0"/>
              <a:t>Purpose</a:t>
            </a:r>
            <a:endParaRPr lang="en-US" dirty="0"/>
          </a:p>
        </p:txBody>
      </p:sp>
    </p:spTree>
    <p:extLst>
      <p:ext uri="{BB962C8B-B14F-4D97-AF65-F5344CB8AC3E}">
        <p14:creationId xmlns:p14="http://schemas.microsoft.com/office/powerpoint/2010/main" val="25895086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6.1 Utilities</a:t>
            </a:r>
          </a:p>
          <a:p>
            <a:pPr lvl="1"/>
            <a:r>
              <a:rPr lang="en-US" dirty="0" smtClean="0"/>
              <a:t>The standard requires than Ventilation, Heating and Cooling be maintained as required to “support the owner’s facility operation plan”</a:t>
            </a:r>
          </a:p>
          <a:p>
            <a:pPr lvl="1"/>
            <a:r>
              <a:rPr lang="en-US" dirty="0" smtClean="0"/>
              <a:t>This is required for routine maintenance activities, loss of normal electrical power, loss of primary combustion fuel, and/or breakdown of equipment.</a:t>
            </a:r>
          </a:p>
          <a:p>
            <a:r>
              <a:rPr lang="en-US" dirty="0" smtClean="0"/>
              <a:t>What does this mean?</a:t>
            </a:r>
          </a:p>
          <a:p>
            <a:pPr lvl="1"/>
            <a:r>
              <a:rPr lang="en-US" dirty="0" smtClean="0"/>
              <a:t>On-site backups for power and fuel.</a:t>
            </a:r>
          </a:p>
          <a:p>
            <a:pPr lvl="1"/>
            <a:r>
              <a:rPr lang="en-US" dirty="0" smtClean="0"/>
              <a:t>Redundant equipment.</a:t>
            </a:r>
          </a:p>
          <a:p>
            <a:pPr lvl="1"/>
            <a:r>
              <a:rPr lang="en-US" dirty="0" smtClean="0"/>
              <a:t>A PLAN defining the required facility operations, how to maintain them and what to do about the rest of the operations.</a:t>
            </a:r>
            <a:endParaRPr lang="en-US" dirty="0"/>
          </a:p>
        </p:txBody>
      </p:sp>
      <p:sp>
        <p:nvSpPr>
          <p:cNvPr id="3" name="Title 2"/>
          <p:cNvSpPr>
            <a:spLocks noGrp="1"/>
          </p:cNvSpPr>
          <p:nvPr>
            <p:ph type="title"/>
          </p:nvPr>
        </p:nvSpPr>
        <p:spPr/>
        <p:txBody>
          <a:bodyPr/>
          <a:lstStyle/>
          <a:p>
            <a:r>
              <a:rPr lang="en-US" dirty="0" smtClean="0"/>
              <a:t>Continuity of services</a:t>
            </a:r>
            <a:endParaRPr lang="en-US" dirty="0"/>
          </a:p>
        </p:txBody>
      </p:sp>
    </p:spTree>
    <p:extLst>
      <p:ext uri="{BB962C8B-B14F-4D97-AF65-F5344CB8AC3E}">
        <p14:creationId xmlns:p14="http://schemas.microsoft.com/office/powerpoint/2010/main" val="16436607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Source Contaminant Isolation</a:t>
            </a:r>
          </a:p>
          <a:p>
            <a:pPr lvl="1"/>
            <a:r>
              <a:rPr lang="en-US" dirty="0" smtClean="0"/>
              <a:t>Intakes 25 feet from known sources (cooling towers, exhaust fans, generator stacks, boiler stacks, </a:t>
            </a:r>
            <a:r>
              <a:rPr lang="en-US" dirty="0" err="1" smtClean="0"/>
              <a:t>etc</a:t>
            </a:r>
            <a:r>
              <a:rPr lang="en-US" dirty="0" smtClean="0"/>
              <a:t>).</a:t>
            </a:r>
          </a:p>
          <a:p>
            <a:pPr lvl="1"/>
            <a:r>
              <a:rPr lang="en-US" dirty="0" smtClean="0"/>
              <a:t>Intakes 6 feet above ground level or 3 feet above roof level.</a:t>
            </a:r>
          </a:p>
          <a:p>
            <a:pPr lvl="1"/>
            <a:r>
              <a:rPr lang="en-US" dirty="0" smtClean="0"/>
              <a:t>Hazardous exhaust discharge a minimum of 10 feet above roof (AII rooms, ED and radiology waiting, fume hoods, </a:t>
            </a:r>
            <a:r>
              <a:rPr lang="en-US" dirty="0" err="1" smtClean="0"/>
              <a:t>etc</a:t>
            </a:r>
            <a:r>
              <a:rPr lang="en-US" dirty="0" smtClean="0"/>
              <a:t>).</a:t>
            </a:r>
          </a:p>
          <a:p>
            <a:pPr lvl="1"/>
            <a:r>
              <a:rPr lang="en-US" dirty="0" smtClean="0"/>
              <a:t>General air movement from clean to less clean spaces.</a:t>
            </a:r>
          </a:p>
          <a:p>
            <a:pPr lvl="1"/>
            <a:endParaRPr lang="en-US" dirty="0"/>
          </a:p>
        </p:txBody>
      </p:sp>
      <p:sp>
        <p:nvSpPr>
          <p:cNvPr id="3" name="Title 2"/>
          <p:cNvSpPr>
            <a:spLocks noGrp="1"/>
          </p:cNvSpPr>
          <p:nvPr>
            <p:ph type="title"/>
          </p:nvPr>
        </p:nvSpPr>
        <p:spPr/>
        <p:txBody>
          <a:bodyPr/>
          <a:lstStyle/>
          <a:p>
            <a:r>
              <a:rPr lang="en-US" dirty="0" smtClean="0"/>
              <a:t>Risk mitigation</a:t>
            </a:r>
            <a:endParaRPr lang="en-US" dirty="0"/>
          </a:p>
        </p:txBody>
      </p:sp>
    </p:spTree>
    <p:extLst>
      <p:ext uri="{BB962C8B-B14F-4D97-AF65-F5344CB8AC3E}">
        <p14:creationId xmlns:p14="http://schemas.microsoft.com/office/powerpoint/2010/main" val="21721886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3505201" cy="4910329"/>
          </a:xfrm>
        </p:spPr>
        <p:txBody>
          <a:bodyPr>
            <a:normAutofit fontScale="77500" lnSpcReduction="20000"/>
          </a:bodyPr>
          <a:lstStyle/>
          <a:p>
            <a:r>
              <a:rPr lang="en-US" dirty="0" smtClean="0"/>
              <a:t>What it is</a:t>
            </a:r>
          </a:p>
          <a:p>
            <a:pPr lvl="1"/>
            <a:r>
              <a:rPr lang="en-US" dirty="0" smtClean="0"/>
              <a:t>Table 7.1 defines DESIGN requirements for air flow and space conditions to provide control of asepsis and odor.</a:t>
            </a:r>
          </a:p>
          <a:p>
            <a:r>
              <a:rPr lang="en-US" dirty="0" smtClean="0"/>
              <a:t>What it isn’t</a:t>
            </a:r>
          </a:p>
          <a:p>
            <a:pPr lvl="1"/>
            <a:r>
              <a:rPr lang="en-US" dirty="0" smtClean="0"/>
              <a:t>It is not intended to ensure comfort, safety, or transmission of airborne contagions.  </a:t>
            </a:r>
          </a:p>
          <a:p>
            <a:pPr lvl="1"/>
            <a:r>
              <a:rPr lang="en-US" dirty="0" smtClean="0"/>
              <a:t>Even though the standard states it provides for comfort, that is not the intent and it will be removed from future printings.  ASHRAE Standard 55 provides requirements for the design of comfortable spaces.</a:t>
            </a:r>
          </a:p>
          <a:p>
            <a:pPr lvl="1"/>
            <a:r>
              <a:rPr lang="en-US" dirty="0" smtClean="0"/>
              <a:t>The standard does NOT provide operational parameters for control of asepsis and odor.  This is intentionally left to clinical staff.</a:t>
            </a:r>
            <a:endParaRPr lang="en-US" dirty="0"/>
          </a:p>
        </p:txBody>
      </p:sp>
      <p:sp>
        <p:nvSpPr>
          <p:cNvPr id="3" name="Title 2"/>
          <p:cNvSpPr>
            <a:spLocks noGrp="1"/>
          </p:cNvSpPr>
          <p:nvPr>
            <p:ph type="title"/>
          </p:nvPr>
        </p:nvSpPr>
        <p:spPr/>
        <p:txBody>
          <a:bodyPr/>
          <a:lstStyle/>
          <a:p>
            <a:r>
              <a:rPr lang="en-US" dirty="0" smtClean="0"/>
              <a:t>Table 7.1</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1676400"/>
            <a:ext cx="5091736" cy="408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8407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smtClean="0"/>
              <a:t>FGI Correlation</a:t>
            </a:r>
          </a:p>
          <a:p>
            <a:pPr lvl="1"/>
            <a:r>
              <a:rPr lang="en-US" dirty="0" smtClean="0"/>
              <a:t>The Committee in charge of 170 is currently reviewing and writing addenda to align, by the end of 2017, with the proposed FGI format for the 2018 FGI Guidelines Documents</a:t>
            </a:r>
          </a:p>
          <a:p>
            <a:pPr lvl="2"/>
            <a:r>
              <a:rPr lang="en-US" dirty="0" err="1" smtClean="0"/>
              <a:t>InPatient</a:t>
            </a:r>
            <a:r>
              <a:rPr lang="en-US" dirty="0" smtClean="0"/>
              <a:t> Guidelines</a:t>
            </a:r>
          </a:p>
          <a:p>
            <a:pPr lvl="2"/>
            <a:r>
              <a:rPr lang="en-US" dirty="0" err="1" smtClean="0"/>
              <a:t>OutPatient</a:t>
            </a:r>
            <a:r>
              <a:rPr lang="en-US" dirty="0" smtClean="0"/>
              <a:t> Guidelines</a:t>
            </a:r>
          </a:p>
          <a:p>
            <a:pPr lvl="2"/>
            <a:r>
              <a:rPr lang="en-US" dirty="0" smtClean="0"/>
              <a:t>Residential Guidelines</a:t>
            </a:r>
          </a:p>
          <a:p>
            <a:pPr lvl="1"/>
            <a:r>
              <a:rPr lang="en-US" dirty="0" smtClean="0"/>
              <a:t>Addendum </a:t>
            </a:r>
            <a:r>
              <a:rPr lang="en-US" dirty="0"/>
              <a:t>ad </a:t>
            </a:r>
            <a:r>
              <a:rPr lang="en-US" dirty="0" smtClean="0"/>
              <a:t>(proposed) </a:t>
            </a:r>
            <a:r>
              <a:rPr lang="en-US" dirty="0"/>
              <a:t>subdivides examination rooms </a:t>
            </a:r>
            <a:r>
              <a:rPr lang="en-US" dirty="0" smtClean="0"/>
              <a:t>beyond </a:t>
            </a:r>
            <a:r>
              <a:rPr lang="en-US" dirty="0"/>
              <a:t>the current division of emergency and </a:t>
            </a:r>
            <a:r>
              <a:rPr lang="en-US" dirty="0" smtClean="0"/>
              <a:t>nonemergency rooms </a:t>
            </a:r>
            <a:r>
              <a:rPr lang="en-US" dirty="0"/>
              <a:t>and establishes air change rates </a:t>
            </a:r>
            <a:r>
              <a:rPr lang="en-US" dirty="0" smtClean="0"/>
              <a:t>commensurate with </a:t>
            </a:r>
            <a:r>
              <a:rPr lang="en-US" dirty="0"/>
              <a:t>the risk within those specialized rooms. </a:t>
            </a:r>
            <a:endParaRPr lang="en-US" dirty="0" smtClean="0"/>
          </a:p>
          <a:p>
            <a:pPr lvl="2"/>
            <a:r>
              <a:rPr lang="en-US" dirty="0" smtClean="0"/>
              <a:t>Administrative controls </a:t>
            </a:r>
            <a:r>
              <a:rPr lang="en-US" dirty="0"/>
              <a:t>(such as assignment of patients to </a:t>
            </a:r>
            <a:r>
              <a:rPr lang="en-US" dirty="0" smtClean="0"/>
              <a:t>specialized rooms</a:t>
            </a:r>
            <a:r>
              <a:rPr lang="en-US" dirty="0"/>
              <a:t>) are an important preventive strategy to </a:t>
            </a:r>
            <a:r>
              <a:rPr lang="en-US" dirty="0" smtClean="0"/>
              <a:t>supplement the </a:t>
            </a:r>
            <a:r>
              <a:rPr lang="en-US" dirty="0"/>
              <a:t>benefit of environmental controls. As such these </a:t>
            </a:r>
            <a:r>
              <a:rPr lang="en-US" dirty="0" smtClean="0"/>
              <a:t>administrative </a:t>
            </a:r>
            <a:r>
              <a:rPr lang="en-US" dirty="0"/>
              <a:t>controls would be applied to people </a:t>
            </a:r>
            <a:r>
              <a:rPr lang="en-US" dirty="0" smtClean="0"/>
              <a:t>presenting with </a:t>
            </a:r>
            <a:r>
              <a:rPr lang="en-US" dirty="0"/>
              <a:t>undiagnosed gastrointestinal, respiratory, or </a:t>
            </a:r>
            <a:r>
              <a:rPr lang="en-US" dirty="0" smtClean="0"/>
              <a:t>skin infection </a:t>
            </a:r>
            <a:r>
              <a:rPr lang="en-US" dirty="0"/>
              <a:t>symptoms, e.g. phone triage, prompt triage to an </a:t>
            </a:r>
            <a:r>
              <a:rPr lang="en-US" dirty="0" smtClean="0"/>
              <a:t>area </a:t>
            </a:r>
            <a:r>
              <a:rPr lang="en-US" dirty="0"/>
              <a:t>away from others, and assignment to a Special </a:t>
            </a:r>
            <a:r>
              <a:rPr lang="en-US" dirty="0" smtClean="0"/>
              <a:t>Examination Room.</a:t>
            </a:r>
          </a:p>
          <a:p>
            <a:pPr lvl="2"/>
            <a:r>
              <a:rPr lang="en-US" dirty="0"/>
              <a:t>This will be issued as final in October of 2016.</a:t>
            </a:r>
          </a:p>
          <a:p>
            <a:pPr lvl="1"/>
            <a:r>
              <a:rPr lang="en-US" dirty="0" smtClean="0"/>
              <a:t>Updated terminology for laboratories and methods for reducing air changes based on contaminant measurement are proposed in Addendum c. </a:t>
            </a:r>
            <a:r>
              <a:rPr lang="en-US" dirty="0"/>
              <a:t>This will be issued as final in October of 2016.</a:t>
            </a:r>
          </a:p>
          <a:p>
            <a:pPr lvl="1"/>
            <a:endParaRPr lang="en-US" dirty="0" smtClean="0"/>
          </a:p>
        </p:txBody>
      </p:sp>
      <p:sp>
        <p:nvSpPr>
          <p:cNvPr id="3" name="Title 2"/>
          <p:cNvSpPr>
            <a:spLocks noGrp="1"/>
          </p:cNvSpPr>
          <p:nvPr>
            <p:ph type="title"/>
          </p:nvPr>
        </p:nvSpPr>
        <p:spPr/>
        <p:txBody>
          <a:bodyPr/>
          <a:lstStyle/>
          <a:p>
            <a:r>
              <a:rPr lang="en-US" dirty="0" smtClean="0"/>
              <a:t>What’s Next</a:t>
            </a:r>
            <a:endParaRPr lang="en-US" dirty="0"/>
          </a:p>
        </p:txBody>
      </p:sp>
    </p:spTree>
    <p:extLst>
      <p:ext uri="{BB962C8B-B14F-4D97-AF65-F5344CB8AC3E}">
        <p14:creationId xmlns:p14="http://schemas.microsoft.com/office/powerpoint/2010/main" val="25543908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AAMI and </a:t>
            </a:r>
            <a:r>
              <a:rPr lang="en-US" dirty="0" smtClean="0"/>
              <a:t>ASHRAE Standard 170 Correlation</a:t>
            </a:r>
          </a:p>
          <a:p>
            <a:pPr lvl="1"/>
            <a:r>
              <a:rPr lang="en-US" dirty="0"/>
              <a:t>Currently, in the industry there is a discrepancy in several </a:t>
            </a:r>
            <a:r>
              <a:rPr lang="en-US" dirty="0" smtClean="0"/>
              <a:t>requirements </a:t>
            </a:r>
            <a:r>
              <a:rPr lang="en-US" dirty="0"/>
              <a:t>for environmental conditions in areas of </a:t>
            </a:r>
            <a:r>
              <a:rPr lang="en-US" dirty="0" smtClean="0"/>
              <a:t>the Sterile </a:t>
            </a:r>
            <a:r>
              <a:rPr lang="en-US" dirty="0"/>
              <a:t>Processing Department (SPD) between ASHRAE </a:t>
            </a:r>
            <a:r>
              <a:rPr lang="en-US" dirty="0" smtClean="0"/>
              <a:t>standards </a:t>
            </a:r>
            <a:r>
              <a:rPr lang="en-US" dirty="0"/>
              <a:t>and AAMI standards. </a:t>
            </a:r>
            <a:endParaRPr lang="en-US" dirty="0" smtClean="0"/>
          </a:p>
          <a:p>
            <a:pPr lvl="1"/>
            <a:r>
              <a:rPr lang="en-US" dirty="0" smtClean="0"/>
              <a:t>ASHRAE </a:t>
            </a:r>
            <a:r>
              <a:rPr lang="en-US" dirty="0"/>
              <a:t>standards guide </a:t>
            </a:r>
            <a:r>
              <a:rPr lang="en-US" dirty="0" smtClean="0"/>
              <a:t>the </a:t>
            </a:r>
            <a:r>
              <a:rPr lang="en-US" dirty="0"/>
              <a:t>design of these areas, while AAMI standards guide the </a:t>
            </a:r>
            <a:r>
              <a:rPr lang="en-US" dirty="0" smtClean="0"/>
              <a:t>operation </a:t>
            </a:r>
            <a:r>
              <a:rPr lang="en-US" dirty="0"/>
              <a:t>of these areas. Therefore, some amount of </a:t>
            </a:r>
            <a:r>
              <a:rPr lang="en-US" dirty="0" smtClean="0"/>
              <a:t>agreement is </a:t>
            </a:r>
            <a:r>
              <a:rPr lang="en-US" dirty="0"/>
              <a:t>required between these two groups. </a:t>
            </a:r>
            <a:endParaRPr lang="en-US" dirty="0" smtClean="0"/>
          </a:p>
          <a:p>
            <a:pPr lvl="1"/>
            <a:r>
              <a:rPr lang="en-US" dirty="0" smtClean="0"/>
              <a:t>In </a:t>
            </a:r>
            <a:r>
              <a:rPr lang="en-US" dirty="0"/>
              <a:t>April of </a:t>
            </a:r>
            <a:r>
              <a:rPr lang="en-US" dirty="0" smtClean="0"/>
              <a:t>2015 </a:t>
            </a:r>
            <a:r>
              <a:rPr lang="en-US" dirty="0"/>
              <a:t>representatives of ASHRAE, AAMI, FGI, AORN, </a:t>
            </a:r>
            <a:r>
              <a:rPr lang="en-US" dirty="0" smtClean="0"/>
              <a:t>ASHE </a:t>
            </a:r>
            <a:r>
              <a:rPr lang="en-US" dirty="0"/>
              <a:t>and APIC met to discuss these issues. </a:t>
            </a:r>
            <a:endParaRPr lang="en-US" dirty="0" smtClean="0"/>
          </a:p>
          <a:p>
            <a:pPr lvl="1"/>
            <a:r>
              <a:rPr lang="en-US" dirty="0" smtClean="0"/>
              <a:t>Addendum h (proposed) </a:t>
            </a:r>
            <a:r>
              <a:rPr lang="en-US" dirty="0"/>
              <a:t>represents the recommendations for space </a:t>
            </a:r>
            <a:r>
              <a:rPr lang="en-US" dirty="0" smtClean="0"/>
              <a:t>temperature in </a:t>
            </a:r>
            <a:r>
              <a:rPr lang="en-US" dirty="0"/>
              <a:t>several spaces from this group. </a:t>
            </a:r>
            <a:endParaRPr lang="en-US" dirty="0" smtClean="0"/>
          </a:p>
          <a:p>
            <a:pPr lvl="1"/>
            <a:r>
              <a:rPr lang="en-US" dirty="0" smtClean="0"/>
              <a:t>This will be issued as final in October of 2016.</a:t>
            </a:r>
            <a:endParaRPr lang="en-US" dirty="0"/>
          </a:p>
          <a:p>
            <a:endParaRPr lang="en-US" dirty="0"/>
          </a:p>
        </p:txBody>
      </p:sp>
      <p:sp>
        <p:nvSpPr>
          <p:cNvPr id="3" name="Title 2"/>
          <p:cNvSpPr>
            <a:spLocks noGrp="1"/>
          </p:cNvSpPr>
          <p:nvPr>
            <p:ph type="title"/>
          </p:nvPr>
        </p:nvSpPr>
        <p:spPr/>
        <p:txBody>
          <a:bodyPr/>
          <a:lstStyle/>
          <a:p>
            <a:r>
              <a:rPr lang="en-US" dirty="0" smtClean="0"/>
              <a:t>What’s next</a:t>
            </a:r>
            <a:endParaRPr lang="en-US" dirty="0"/>
          </a:p>
        </p:txBody>
      </p:sp>
    </p:spTree>
    <p:extLst>
      <p:ext uri="{BB962C8B-B14F-4D97-AF65-F5344CB8AC3E}">
        <p14:creationId xmlns:p14="http://schemas.microsoft.com/office/powerpoint/2010/main" val="19936169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4419601" cy="4407408"/>
          </a:xfrm>
        </p:spPr>
        <p:txBody>
          <a:bodyPr/>
          <a:lstStyle/>
          <a:p>
            <a:r>
              <a:rPr lang="en-US" dirty="0" smtClean="0"/>
              <a:t>OR Ceiling Coordination</a:t>
            </a:r>
          </a:p>
          <a:p>
            <a:pPr lvl="1"/>
            <a:r>
              <a:rPr lang="en-US" dirty="0" smtClean="0"/>
              <a:t>Addendum f (proposed) clarifies the intend of the Standard with regards to the 70% rule for air diffusion above the operating table.</a:t>
            </a:r>
          </a:p>
          <a:p>
            <a:pPr lvl="1"/>
            <a:r>
              <a:rPr lang="en-US" dirty="0" smtClean="0"/>
              <a:t>70% must be used for air diffusion within the area of the table plus a 1 foot zone around the table.  The area may not be increased to accommodate other ceiling items such as lights or booms.</a:t>
            </a:r>
          </a:p>
          <a:p>
            <a:pPr lvl="1"/>
            <a:r>
              <a:rPr lang="en-US" dirty="0"/>
              <a:t>This will be issued as final in October of 2016</a:t>
            </a:r>
            <a:r>
              <a:rPr lang="en-US" dirty="0" smtClean="0"/>
              <a:t>.</a:t>
            </a:r>
          </a:p>
          <a:p>
            <a:endParaRPr lang="en-US" dirty="0"/>
          </a:p>
          <a:p>
            <a:endParaRPr lang="en-US" dirty="0"/>
          </a:p>
        </p:txBody>
      </p:sp>
      <p:sp>
        <p:nvSpPr>
          <p:cNvPr id="3" name="Title 2"/>
          <p:cNvSpPr>
            <a:spLocks noGrp="1"/>
          </p:cNvSpPr>
          <p:nvPr>
            <p:ph type="title"/>
          </p:nvPr>
        </p:nvSpPr>
        <p:spPr/>
        <p:txBody>
          <a:bodyPr/>
          <a:lstStyle/>
          <a:p>
            <a:r>
              <a:rPr lang="en-US" dirty="0" smtClean="0"/>
              <a:t>What’s Next</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828800"/>
            <a:ext cx="3962400" cy="2738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77288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Upcoming Proposed Addendum Topics</a:t>
            </a:r>
          </a:p>
          <a:p>
            <a:pPr lvl="1"/>
            <a:r>
              <a:rPr lang="en-US" dirty="0" smtClean="0"/>
              <a:t>Unoccupied </a:t>
            </a:r>
            <a:r>
              <a:rPr lang="en-US" dirty="0"/>
              <a:t>Setback </a:t>
            </a:r>
            <a:r>
              <a:rPr lang="en-US" dirty="0" smtClean="0"/>
              <a:t>Guidance in the requirements table indicating in which spaces unoccupied setback control is intended to be allowed.</a:t>
            </a:r>
            <a:endParaRPr lang="en-US" dirty="0"/>
          </a:p>
          <a:p>
            <a:pPr lvl="1"/>
            <a:r>
              <a:rPr lang="en-US" dirty="0"/>
              <a:t>Increase filter requirement from MERV 7 to MERV </a:t>
            </a:r>
            <a:r>
              <a:rPr lang="en-US" dirty="0" smtClean="0"/>
              <a:t>8 to align with filter industry standards.</a:t>
            </a:r>
          </a:p>
          <a:p>
            <a:pPr lvl="1"/>
            <a:r>
              <a:rPr lang="en-US" dirty="0" smtClean="0"/>
              <a:t>Better </a:t>
            </a:r>
            <a:r>
              <a:rPr lang="en-US" dirty="0"/>
              <a:t>definition of Treatment, Procedure, Operating Room </a:t>
            </a:r>
            <a:r>
              <a:rPr lang="en-US" dirty="0" smtClean="0"/>
              <a:t>application to match actual functions of rooms</a:t>
            </a:r>
            <a:endParaRPr lang="en-US" dirty="0"/>
          </a:p>
          <a:p>
            <a:endParaRPr lang="en-US" dirty="0"/>
          </a:p>
          <a:p>
            <a:endParaRPr lang="en-US" dirty="0"/>
          </a:p>
        </p:txBody>
      </p:sp>
      <p:sp>
        <p:nvSpPr>
          <p:cNvPr id="3" name="Title 2"/>
          <p:cNvSpPr>
            <a:spLocks noGrp="1"/>
          </p:cNvSpPr>
          <p:nvPr>
            <p:ph type="title"/>
          </p:nvPr>
        </p:nvSpPr>
        <p:spPr/>
        <p:txBody>
          <a:bodyPr/>
          <a:lstStyle/>
          <a:p>
            <a:r>
              <a:rPr lang="en-US" dirty="0" smtClean="0"/>
              <a:t>What’s Next</a:t>
            </a:r>
            <a:endParaRPr lang="en-US" dirty="0"/>
          </a:p>
        </p:txBody>
      </p:sp>
    </p:spTree>
    <p:extLst>
      <p:ext uri="{BB962C8B-B14F-4D97-AF65-F5344CB8AC3E}">
        <p14:creationId xmlns:p14="http://schemas.microsoft.com/office/powerpoint/2010/main" val="14129353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00200" y="1676400"/>
            <a:ext cx="7315200" cy="5019675"/>
          </a:xfrm>
        </p:spPr>
        <p:txBody>
          <a:bodyPr>
            <a:normAutofit/>
          </a:bodyPr>
          <a:lstStyle/>
          <a:p>
            <a:r>
              <a:rPr lang="en-US" dirty="0" smtClean="0"/>
              <a:t>ASHRAE Health Care Facilities </a:t>
            </a:r>
            <a:r>
              <a:rPr lang="en-US" dirty="0"/>
              <a:t>Resources </a:t>
            </a:r>
            <a:r>
              <a:rPr lang="en-US" sz="1600" dirty="0"/>
              <a:t>(</a:t>
            </a:r>
            <a:r>
              <a:rPr lang="en-US" sz="1600" dirty="0">
                <a:hlinkClick r:id="rId2"/>
              </a:rPr>
              <a:t>https://www.ashrae.org/resources--</a:t>
            </a:r>
            <a:r>
              <a:rPr lang="en-US" sz="1600" dirty="0" smtClean="0">
                <a:hlinkClick r:id="rId2"/>
              </a:rPr>
              <a:t>publications/bookstore/health-care-facilities-resources</a:t>
            </a:r>
            <a:r>
              <a:rPr lang="en-US" sz="1600" dirty="0" smtClean="0"/>
              <a:t>)</a:t>
            </a:r>
          </a:p>
          <a:p>
            <a:pPr lvl="1"/>
            <a:r>
              <a:rPr lang="en-US" dirty="0" smtClean="0"/>
              <a:t>ASHRAE </a:t>
            </a:r>
            <a:r>
              <a:rPr lang="en-US" dirty="0"/>
              <a:t>HVAC Design Manual for Hospitals and Clinics, 2nd ed</a:t>
            </a:r>
            <a:r>
              <a:rPr lang="en-US" dirty="0" smtClean="0"/>
              <a:t>.</a:t>
            </a:r>
          </a:p>
          <a:p>
            <a:pPr lvl="1"/>
            <a:r>
              <a:rPr lang="en-US" dirty="0"/>
              <a:t>ASHRAE 2015 Applications Handbook Chapter </a:t>
            </a:r>
            <a:r>
              <a:rPr lang="en-US" dirty="0" smtClean="0"/>
              <a:t>8</a:t>
            </a:r>
          </a:p>
          <a:p>
            <a:pPr lvl="1"/>
            <a:endParaRPr lang="en-US" dirty="0" smtClean="0"/>
          </a:p>
          <a:p>
            <a:r>
              <a:rPr lang="en-US" dirty="0" smtClean="0"/>
              <a:t>ASHRAE Standing Standard Project </a:t>
            </a:r>
            <a:r>
              <a:rPr lang="en-US" dirty="0"/>
              <a:t>Committee 170 </a:t>
            </a:r>
            <a:r>
              <a:rPr lang="en-US" sz="1600" dirty="0"/>
              <a:t>(</a:t>
            </a:r>
            <a:r>
              <a:rPr lang="en-US" sz="1600" dirty="0">
                <a:hlinkClick r:id="rId3"/>
              </a:rPr>
              <a:t>http://sspc170.ashraepcs.org</a:t>
            </a:r>
            <a:r>
              <a:rPr lang="en-US" sz="1600" dirty="0" smtClean="0">
                <a:hlinkClick r:id="rId3"/>
              </a:rPr>
              <a:t>/</a:t>
            </a:r>
            <a:r>
              <a:rPr lang="en-US" sz="1600" dirty="0" smtClean="0"/>
              <a:t>)</a:t>
            </a:r>
          </a:p>
          <a:p>
            <a:endParaRPr lang="en-US" sz="1600" dirty="0"/>
          </a:p>
          <a:p>
            <a:r>
              <a:rPr lang="en-US" dirty="0" smtClean="0"/>
              <a:t>ASHRAE </a:t>
            </a:r>
            <a:r>
              <a:rPr lang="en-US" dirty="0"/>
              <a:t>Technical Committee 9.6 </a:t>
            </a:r>
            <a:r>
              <a:rPr lang="en-US" dirty="0" smtClean="0"/>
              <a:t>– Healthcare Facilities </a:t>
            </a:r>
            <a:r>
              <a:rPr lang="en-US" sz="1600" dirty="0"/>
              <a:t>(</a:t>
            </a:r>
            <a:r>
              <a:rPr lang="en-US" sz="1600" dirty="0">
                <a:hlinkClick r:id="rId4"/>
              </a:rPr>
              <a:t>http://tc96.ashraetcs.org</a:t>
            </a:r>
            <a:r>
              <a:rPr lang="en-US" sz="1600" dirty="0" smtClean="0">
                <a:hlinkClick r:id="rId4"/>
              </a:rPr>
              <a:t>/</a:t>
            </a:r>
            <a:r>
              <a:rPr lang="en-US" sz="1600" dirty="0" smtClean="0"/>
              <a:t>)</a:t>
            </a:r>
            <a:endParaRPr lang="en-US" sz="1600" dirty="0"/>
          </a:p>
        </p:txBody>
      </p:sp>
      <p:sp>
        <p:nvSpPr>
          <p:cNvPr id="3" name="Title 2"/>
          <p:cNvSpPr>
            <a:spLocks noGrp="1"/>
          </p:cNvSpPr>
          <p:nvPr>
            <p:ph type="title"/>
          </p:nvPr>
        </p:nvSpPr>
        <p:spPr/>
        <p:txBody>
          <a:bodyPr/>
          <a:lstStyle/>
          <a:p>
            <a:r>
              <a:rPr lang="en-US" dirty="0" smtClean="0"/>
              <a:t>ADDITIONAL information</a:t>
            </a:r>
            <a:endParaRPr lang="en-US" dirty="0"/>
          </a:p>
        </p:txBody>
      </p:sp>
      <p:pic>
        <p:nvPicPr>
          <p:cNvPr id="5122" name="Picture 2" descr="C:\Users\egranzow\Desktop\Legionella Presentations\90550_300px.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3783" y="1815153"/>
            <a:ext cx="945918" cy="1232847"/>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egranzow\Desktop\Legionella Presentations\189569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367" y="3429000"/>
            <a:ext cx="1428750" cy="1581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29582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990600"/>
            <a:ext cx="8407893" cy="5135879"/>
          </a:xfrm>
        </p:spPr>
        <p:txBody>
          <a:bodyPr>
            <a:noAutofit/>
          </a:bodyPr>
          <a:lstStyle/>
          <a:p>
            <a:pPr marL="45720" indent="0" algn="ctr">
              <a:buNone/>
            </a:pPr>
            <a:r>
              <a:rPr lang="en-US" sz="24600" dirty="0" smtClean="0"/>
              <a:t>?</a:t>
            </a:r>
          </a:p>
          <a:p>
            <a:pPr marL="45720" indent="0" algn="ctr">
              <a:buNone/>
            </a:pPr>
            <a:r>
              <a:rPr lang="en-US" sz="2800" dirty="0" smtClean="0"/>
              <a:t>Eric Granzow</a:t>
            </a:r>
          </a:p>
          <a:p>
            <a:pPr marL="45720" indent="0" algn="ctr">
              <a:buNone/>
            </a:pPr>
            <a:r>
              <a:rPr lang="en-US" sz="2800" dirty="0" smtClean="0"/>
              <a:t>egranzow@specializedeng.com</a:t>
            </a:r>
          </a:p>
          <a:p>
            <a:pPr marL="45720" indent="0" algn="ctr">
              <a:buNone/>
            </a:pPr>
            <a:endParaRPr lang="en-US" sz="28700" dirty="0"/>
          </a:p>
        </p:txBody>
      </p:sp>
      <p:sp>
        <p:nvSpPr>
          <p:cNvPr id="3" name="Title 2"/>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33425167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dirty="0" smtClean="0"/>
              <a:t>Overview: ASHRAE Standard 188-2015</a:t>
            </a:r>
          </a:p>
          <a:p>
            <a:pPr lvl="1"/>
            <a:r>
              <a:rPr lang="en-US" sz="2000" dirty="0"/>
              <a:t>What’s </a:t>
            </a:r>
            <a:r>
              <a:rPr lang="en-US" sz="2000" dirty="0" smtClean="0"/>
              <a:t>next – </a:t>
            </a:r>
            <a:r>
              <a:rPr lang="en-US" sz="2000" dirty="0"/>
              <a:t>An update from the ASHRAE Winter </a:t>
            </a:r>
            <a:r>
              <a:rPr lang="en-US" sz="2000" dirty="0" smtClean="0"/>
              <a:t>Conference</a:t>
            </a:r>
            <a:endParaRPr lang="en-US" sz="3000" dirty="0" smtClean="0"/>
          </a:p>
          <a:p>
            <a:r>
              <a:rPr lang="en-US" sz="3200" dirty="0"/>
              <a:t>Overview: ASHRAE Standard 170-2013</a:t>
            </a:r>
          </a:p>
          <a:p>
            <a:pPr lvl="1"/>
            <a:r>
              <a:rPr lang="en-US" sz="2000" dirty="0"/>
              <a:t>What’s next – An update from the ASHRAE Winter Conference</a:t>
            </a:r>
          </a:p>
          <a:p>
            <a:r>
              <a:rPr lang="en-US" sz="3200" dirty="0" smtClean="0"/>
              <a:t>Q&amp;A</a:t>
            </a:r>
            <a:endParaRPr lang="en-US" sz="3200" dirty="0"/>
          </a:p>
        </p:txBody>
      </p:sp>
      <p:sp>
        <p:nvSpPr>
          <p:cNvPr id="3" name="Title 2"/>
          <p:cNvSpPr>
            <a:spLocks noGrp="1"/>
          </p:cNvSpPr>
          <p:nvPr>
            <p:ph type="title"/>
          </p:nvPr>
        </p:nvSpPr>
        <p:spPr/>
        <p:txBody>
          <a:bodyPr/>
          <a:lstStyle/>
          <a:p>
            <a:r>
              <a:rPr lang="en-US" dirty="0" smtClean="0"/>
              <a:t>Agenda</a:t>
            </a:r>
            <a:endParaRPr lang="en-US" dirty="0"/>
          </a:p>
        </p:txBody>
      </p:sp>
    </p:spTree>
    <p:extLst>
      <p:ext uri="{BB962C8B-B14F-4D97-AF65-F5344CB8AC3E}">
        <p14:creationId xmlns:p14="http://schemas.microsoft.com/office/powerpoint/2010/main" val="39306745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880413" y="1719263"/>
            <a:ext cx="3408573" cy="440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lstStyle/>
          <a:p>
            <a:r>
              <a:rPr lang="en-US" dirty="0"/>
              <a:t>ASHRAE Standard </a:t>
            </a:r>
            <a:r>
              <a:rPr lang="en-US" dirty="0" smtClean="0"/>
              <a:t>188-2015</a:t>
            </a:r>
            <a:endParaRPr lang="en-US" dirty="0"/>
          </a:p>
        </p:txBody>
      </p:sp>
    </p:spTree>
    <p:extLst>
      <p:ext uri="{BB962C8B-B14F-4D97-AF65-F5344CB8AC3E}">
        <p14:creationId xmlns:p14="http://schemas.microsoft.com/office/powerpoint/2010/main" val="24617025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is in the standard:</a:t>
            </a:r>
          </a:p>
          <a:p>
            <a:pPr lvl="1"/>
            <a:r>
              <a:rPr lang="en-US" dirty="0" smtClean="0"/>
              <a:t>1. Purpose</a:t>
            </a:r>
          </a:p>
          <a:p>
            <a:pPr lvl="1"/>
            <a:r>
              <a:rPr lang="en-US" dirty="0" smtClean="0"/>
              <a:t>2. Scope</a:t>
            </a:r>
          </a:p>
          <a:p>
            <a:pPr lvl="1"/>
            <a:r>
              <a:rPr lang="en-US" dirty="0" smtClean="0"/>
              <a:t>3. Definitions</a:t>
            </a:r>
          </a:p>
          <a:p>
            <a:pPr lvl="1"/>
            <a:r>
              <a:rPr lang="en-US" dirty="0" smtClean="0"/>
              <a:t>4. Compliance</a:t>
            </a:r>
          </a:p>
          <a:p>
            <a:pPr lvl="1"/>
            <a:r>
              <a:rPr lang="en-US" dirty="0" smtClean="0"/>
              <a:t>5. Building Survey</a:t>
            </a:r>
          </a:p>
          <a:p>
            <a:pPr lvl="1"/>
            <a:r>
              <a:rPr lang="en-US" dirty="0" smtClean="0"/>
              <a:t>6. General Requirements</a:t>
            </a:r>
          </a:p>
          <a:p>
            <a:pPr lvl="1"/>
            <a:r>
              <a:rPr lang="en-US" dirty="0" smtClean="0"/>
              <a:t>7. Requirements for Building Water Systems</a:t>
            </a:r>
          </a:p>
          <a:p>
            <a:pPr lvl="1"/>
            <a:r>
              <a:rPr lang="en-US" dirty="0" smtClean="0"/>
              <a:t>8. Requirements for Designing Building Water Systems</a:t>
            </a:r>
          </a:p>
          <a:p>
            <a:pPr lvl="1"/>
            <a:r>
              <a:rPr lang="en-US" dirty="0" smtClean="0"/>
              <a:t>9. References</a:t>
            </a:r>
          </a:p>
          <a:p>
            <a:pPr lvl="1"/>
            <a:r>
              <a:rPr lang="en-US" dirty="0" smtClean="0"/>
              <a:t>Normative Annex A. Health Care Facilities</a:t>
            </a:r>
          </a:p>
          <a:p>
            <a:pPr lvl="1"/>
            <a:r>
              <a:rPr lang="en-US" dirty="0" smtClean="0"/>
              <a:t>Informative Annex B. Bibliography</a:t>
            </a:r>
          </a:p>
          <a:p>
            <a:pPr lvl="1"/>
            <a:r>
              <a:rPr lang="en-US" dirty="0" smtClean="0"/>
              <a:t>Informative Annex C. Guidance IF Legionella Testing is Utilized</a:t>
            </a:r>
            <a:endParaRPr lang="en-US" dirty="0"/>
          </a:p>
        </p:txBody>
      </p:sp>
      <p:sp>
        <p:nvSpPr>
          <p:cNvPr id="3" name="Title 2"/>
          <p:cNvSpPr>
            <a:spLocks noGrp="1"/>
          </p:cNvSpPr>
          <p:nvPr>
            <p:ph type="title"/>
          </p:nvPr>
        </p:nvSpPr>
        <p:spPr/>
        <p:txBody>
          <a:bodyPr/>
          <a:lstStyle/>
          <a:p>
            <a:r>
              <a:rPr lang="en-US" dirty="0" smtClean="0"/>
              <a:t>Standard Overview</a:t>
            </a:r>
            <a:endParaRPr lang="en-US" dirty="0"/>
          </a:p>
        </p:txBody>
      </p:sp>
    </p:spTree>
    <p:extLst>
      <p:ext uri="{BB962C8B-B14F-4D97-AF65-F5344CB8AC3E}">
        <p14:creationId xmlns:p14="http://schemas.microsoft.com/office/powerpoint/2010/main" val="32629700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is NOT </a:t>
            </a:r>
            <a:r>
              <a:rPr lang="en-US" dirty="0"/>
              <a:t>in the standard</a:t>
            </a:r>
            <a:r>
              <a:rPr lang="en-US" dirty="0" smtClean="0"/>
              <a:t>:</a:t>
            </a:r>
          </a:p>
          <a:p>
            <a:pPr lvl="1"/>
            <a:r>
              <a:rPr lang="en-US" dirty="0" smtClean="0"/>
              <a:t>How</a:t>
            </a:r>
          </a:p>
          <a:p>
            <a:pPr lvl="2"/>
            <a:r>
              <a:rPr lang="en-US" dirty="0" smtClean="0"/>
              <a:t>The standard covers what should be done</a:t>
            </a:r>
          </a:p>
          <a:p>
            <a:pPr lvl="2"/>
            <a:r>
              <a:rPr lang="en-US" dirty="0" smtClean="0"/>
              <a:t>The standard does not cover how to do it</a:t>
            </a:r>
          </a:p>
          <a:p>
            <a:pPr lvl="2"/>
            <a:r>
              <a:rPr lang="en-US" dirty="0" smtClean="0"/>
              <a:t>Left open for new technologies, methods, etc.</a:t>
            </a:r>
          </a:p>
          <a:p>
            <a:pPr lvl="1"/>
            <a:r>
              <a:rPr lang="en-US" dirty="0" smtClean="0"/>
              <a:t>Why</a:t>
            </a:r>
          </a:p>
          <a:p>
            <a:pPr lvl="2"/>
            <a:r>
              <a:rPr lang="en-US" dirty="0" smtClean="0"/>
              <a:t>Other than a general statement about protecting health, the history of legionellosis has not been included</a:t>
            </a:r>
          </a:p>
          <a:p>
            <a:pPr lvl="2"/>
            <a:r>
              <a:rPr lang="en-US" dirty="0" smtClean="0"/>
              <a:t>A quick search on any major web search engine will turn up millions of results on cases, outbreaks, and support documentation</a:t>
            </a:r>
            <a:endParaRPr lang="en-US" dirty="0"/>
          </a:p>
          <a:p>
            <a:endParaRPr lang="en-US" dirty="0"/>
          </a:p>
        </p:txBody>
      </p:sp>
      <p:sp>
        <p:nvSpPr>
          <p:cNvPr id="3" name="Title 2"/>
          <p:cNvSpPr>
            <a:spLocks noGrp="1"/>
          </p:cNvSpPr>
          <p:nvPr>
            <p:ph type="title"/>
          </p:nvPr>
        </p:nvSpPr>
        <p:spPr/>
        <p:txBody>
          <a:bodyPr/>
          <a:lstStyle/>
          <a:p>
            <a:r>
              <a:rPr lang="en-US" dirty="0"/>
              <a:t>Standard Overview</a:t>
            </a:r>
          </a:p>
        </p:txBody>
      </p:sp>
    </p:spTree>
    <p:extLst>
      <p:ext uri="{BB962C8B-B14F-4D97-AF65-F5344CB8AC3E}">
        <p14:creationId xmlns:p14="http://schemas.microsoft.com/office/powerpoint/2010/main" val="6017381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Current Adoption</a:t>
            </a:r>
          </a:p>
          <a:p>
            <a:pPr lvl="1"/>
            <a:r>
              <a:rPr lang="en-US" dirty="0" smtClean="0"/>
              <a:t>NYC adopted as of August 17, 2015</a:t>
            </a:r>
          </a:p>
          <a:p>
            <a:pPr lvl="1"/>
            <a:r>
              <a:rPr lang="en-US" dirty="0" smtClean="0"/>
              <a:t>Proposed for consideration in major consensus building codes</a:t>
            </a:r>
          </a:p>
          <a:p>
            <a:pPr lvl="2"/>
            <a:r>
              <a:rPr lang="en-US" dirty="0" smtClean="0"/>
              <a:t>Being debated for next revision cycle</a:t>
            </a:r>
          </a:p>
          <a:p>
            <a:r>
              <a:rPr lang="en-US" dirty="0" smtClean="0"/>
              <a:t>Scope:</a:t>
            </a:r>
          </a:p>
          <a:p>
            <a:pPr lvl="1"/>
            <a:r>
              <a:rPr lang="en-US" dirty="0" smtClean="0"/>
              <a:t>“This </a:t>
            </a:r>
            <a:r>
              <a:rPr lang="en-US" dirty="0"/>
              <a:t>standard provides minimum </a:t>
            </a:r>
            <a:r>
              <a:rPr lang="en-US" i="1" dirty="0"/>
              <a:t>legionellosis </a:t>
            </a:r>
            <a:r>
              <a:rPr lang="en-US" dirty="0"/>
              <a:t>risk </a:t>
            </a:r>
            <a:r>
              <a:rPr lang="en-US" dirty="0" smtClean="0"/>
              <a:t>management requirements </a:t>
            </a:r>
            <a:r>
              <a:rPr lang="en-US" dirty="0"/>
              <a:t>for the design, construction, </a:t>
            </a:r>
            <a:r>
              <a:rPr lang="en-US" dirty="0" smtClean="0"/>
              <a:t>commissioning, operation</a:t>
            </a:r>
            <a:r>
              <a:rPr lang="en-US" dirty="0"/>
              <a:t>, maintenance, repair, replacement, </a:t>
            </a:r>
            <a:r>
              <a:rPr lang="en-US" dirty="0" smtClean="0"/>
              <a:t>and expansion </a:t>
            </a:r>
            <a:r>
              <a:rPr lang="en-US" dirty="0"/>
              <a:t>of new and existing buildings and their </a:t>
            </a:r>
            <a:r>
              <a:rPr lang="en-US" dirty="0" smtClean="0"/>
              <a:t>associated (potable </a:t>
            </a:r>
            <a:r>
              <a:rPr lang="en-US" dirty="0"/>
              <a:t>and </a:t>
            </a:r>
            <a:r>
              <a:rPr lang="en-US" i="1" dirty="0"/>
              <a:t>nonpotable</a:t>
            </a:r>
            <a:r>
              <a:rPr lang="en-US" dirty="0"/>
              <a:t>) water systems and components</a:t>
            </a:r>
            <a:r>
              <a:rPr lang="en-US" dirty="0" smtClean="0"/>
              <a:t>.”</a:t>
            </a:r>
          </a:p>
          <a:p>
            <a:pPr lvl="1"/>
            <a:r>
              <a:rPr lang="en-US" dirty="0" smtClean="0"/>
              <a:t>“This </a:t>
            </a:r>
            <a:r>
              <a:rPr lang="en-US" dirty="0"/>
              <a:t>standard applies to human-occupied </a:t>
            </a:r>
            <a:r>
              <a:rPr lang="en-US" dirty="0" smtClean="0"/>
              <a:t>commercial, institutional</a:t>
            </a:r>
            <a:r>
              <a:rPr lang="en-US" dirty="0"/>
              <a:t>, multiunit residential, and industrial </a:t>
            </a:r>
            <a:r>
              <a:rPr lang="en-US" dirty="0" smtClean="0"/>
              <a:t>buildings. This </a:t>
            </a:r>
            <a:r>
              <a:rPr lang="en-US" dirty="0"/>
              <a:t>standard does not include single-family residential buildings</a:t>
            </a:r>
            <a:r>
              <a:rPr lang="en-US" dirty="0" smtClean="0"/>
              <a:t>.”</a:t>
            </a:r>
          </a:p>
          <a:p>
            <a:pPr lvl="1"/>
            <a:r>
              <a:rPr lang="en-US" b="1" dirty="0" smtClean="0">
                <a:solidFill>
                  <a:srgbClr val="00B050"/>
                </a:solidFill>
              </a:rPr>
              <a:t>So basically, this means everyone except single family homeowners must comply.</a:t>
            </a:r>
            <a:endParaRPr lang="en-US" b="1" dirty="0">
              <a:solidFill>
                <a:srgbClr val="00B050"/>
              </a:solidFill>
            </a:endParaRPr>
          </a:p>
        </p:txBody>
      </p:sp>
      <p:sp>
        <p:nvSpPr>
          <p:cNvPr id="3" name="Title 2"/>
          <p:cNvSpPr>
            <a:spLocks noGrp="1"/>
          </p:cNvSpPr>
          <p:nvPr>
            <p:ph type="title"/>
          </p:nvPr>
        </p:nvSpPr>
        <p:spPr/>
        <p:txBody>
          <a:bodyPr/>
          <a:lstStyle/>
          <a:p>
            <a:r>
              <a:rPr lang="en-US" dirty="0" smtClean="0"/>
              <a:t>Who must comply</a:t>
            </a:r>
            <a:endParaRPr lang="en-US" dirty="0"/>
          </a:p>
        </p:txBody>
      </p:sp>
    </p:spTree>
    <p:extLst>
      <p:ext uri="{BB962C8B-B14F-4D97-AF65-F5344CB8AC3E}">
        <p14:creationId xmlns:p14="http://schemas.microsoft.com/office/powerpoint/2010/main" val="18900639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Document, Document, Document!</a:t>
            </a:r>
          </a:p>
          <a:p>
            <a:r>
              <a:rPr lang="en-US" dirty="0" smtClean="0"/>
              <a:t>General documentation</a:t>
            </a:r>
          </a:p>
          <a:p>
            <a:pPr lvl="1"/>
            <a:r>
              <a:rPr lang="en-US" dirty="0" smtClean="0"/>
              <a:t>Every building must have a compliance document</a:t>
            </a:r>
          </a:p>
          <a:p>
            <a:pPr lvl="2"/>
            <a:r>
              <a:rPr lang="en-US" dirty="0" smtClean="0"/>
              <a:t>Designers must document designs prior to construction</a:t>
            </a:r>
          </a:p>
          <a:p>
            <a:pPr lvl="2"/>
            <a:r>
              <a:rPr lang="en-US" dirty="0" smtClean="0"/>
              <a:t>Owners must document compliance once per year and any time modifications are made to the building</a:t>
            </a:r>
          </a:p>
          <a:p>
            <a:pPr lvl="1"/>
            <a:r>
              <a:rPr lang="en-US" dirty="0" smtClean="0"/>
              <a:t>Must include</a:t>
            </a:r>
          </a:p>
          <a:p>
            <a:pPr lvl="2"/>
            <a:r>
              <a:rPr lang="en-US" dirty="0" smtClean="0"/>
              <a:t>Building survey</a:t>
            </a:r>
          </a:p>
          <a:p>
            <a:pPr lvl="2"/>
            <a:r>
              <a:rPr lang="en-US" dirty="0" smtClean="0"/>
              <a:t>Statement of compliance</a:t>
            </a:r>
          </a:p>
          <a:p>
            <a:pPr lvl="2"/>
            <a:r>
              <a:rPr lang="en-US" dirty="0" smtClean="0"/>
              <a:t>Any documentation covered in section 6 or 7 if survey identifies systems requiring compliance.</a:t>
            </a:r>
            <a:endParaRPr lang="en-US" dirty="0"/>
          </a:p>
        </p:txBody>
      </p:sp>
      <p:sp>
        <p:nvSpPr>
          <p:cNvPr id="3" name="Title 2"/>
          <p:cNvSpPr>
            <a:spLocks noGrp="1"/>
          </p:cNvSpPr>
          <p:nvPr>
            <p:ph type="title"/>
          </p:nvPr>
        </p:nvSpPr>
        <p:spPr/>
        <p:txBody>
          <a:bodyPr/>
          <a:lstStyle/>
          <a:p>
            <a:r>
              <a:rPr lang="en-US" dirty="0" smtClean="0"/>
              <a:t>Documentation</a:t>
            </a:r>
            <a:endParaRPr lang="en-US" dirty="0"/>
          </a:p>
        </p:txBody>
      </p:sp>
    </p:spTree>
    <p:extLst>
      <p:ext uri="{BB962C8B-B14F-4D97-AF65-F5344CB8AC3E}">
        <p14:creationId xmlns:p14="http://schemas.microsoft.com/office/powerpoint/2010/main" val="16643139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600200"/>
            <a:ext cx="8407893" cy="4407408"/>
          </a:xfrm>
        </p:spPr>
        <p:txBody>
          <a:bodyPr/>
          <a:lstStyle/>
          <a:p>
            <a:r>
              <a:rPr lang="en-US" dirty="0" smtClean="0"/>
              <a:t>Which systems trigger compliance requirements?</a:t>
            </a:r>
          </a:p>
          <a:p>
            <a:pPr lvl="1"/>
            <a:r>
              <a:rPr lang="en-US" dirty="0" smtClean="0"/>
              <a:t>Cooling towers</a:t>
            </a:r>
          </a:p>
          <a:p>
            <a:pPr lvl="1"/>
            <a:r>
              <a:rPr lang="en-US" dirty="0" smtClean="0"/>
              <a:t>Evaporative Condensers</a:t>
            </a:r>
          </a:p>
          <a:p>
            <a:pPr lvl="1"/>
            <a:r>
              <a:rPr lang="en-US" dirty="0" smtClean="0"/>
              <a:t>Whirlpools/spas</a:t>
            </a:r>
          </a:p>
          <a:p>
            <a:pPr lvl="1"/>
            <a:r>
              <a:rPr lang="en-US" dirty="0" smtClean="0"/>
              <a:t>Ornamental fountains</a:t>
            </a:r>
          </a:p>
          <a:p>
            <a:pPr lvl="1"/>
            <a:r>
              <a:rPr lang="en-US" dirty="0" smtClean="0"/>
              <a:t>Misters</a:t>
            </a:r>
          </a:p>
          <a:p>
            <a:pPr lvl="1"/>
            <a:r>
              <a:rPr lang="en-US" dirty="0" smtClean="0"/>
              <a:t>Atomizers</a:t>
            </a:r>
          </a:p>
          <a:p>
            <a:pPr lvl="1"/>
            <a:r>
              <a:rPr lang="en-US" dirty="0" smtClean="0"/>
              <a:t>Air washes</a:t>
            </a:r>
          </a:p>
          <a:p>
            <a:pPr lvl="1"/>
            <a:r>
              <a:rPr lang="en-US" dirty="0" smtClean="0"/>
              <a:t>Humidifiers</a:t>
            </a:r>
          </a:p>
          <a:p>
            <a:pPr lvl="1"/>
            <a:r>
              <a:rPr lang="en-US" dirty="0" smtClean="0"/>
              <a:t>Nonpotable water systems that release water aerosols</a:t>
            </a:r>
            <a:endParaRPr lang="en-US" dirty="0"/>
          </a:p>
        </p:txBody>
      </p:sp>
      <p:sp>
        <p:nvSpPr>
          <p:cNvPr id="3" name="Title 2"/>
          <p:cNvSpPr>
            <a:spLocks noGrp="1"/>
          </p:cNvSpPr>
          <p:nvPr>
            <p:ph type="title"/>
          </p:nvPr>
        </p:nvSpPr>
        <p:spPr/>
        <p:txBody>
          <a:bodyPr/>
          <a:lstStyle/>
          <a:p>
            <a:r>
              <a:rPr lang="en-US" dirty="0" smtClean="0"/>
              <a:t>triggers</a:t>
            </a:r>
            <a:endParaRPr lang="en-US"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856" t="24178" r="6076"/>
          <a:stretch/>
        </p:blipFill>
        <p:spPr bwMode="auto">
          <a:xfrm>
            <a:off x="990600" y="4953000"/>
            <a:ext cx="2830030"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2133600"/>
            <a:ext cx="3124200" cy="2343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2791" r="30701"/>
          <a:stretch/>
        </p:blipFill>
        <p:spPr bwMode="auto">
          <a:xfrm>
            <a:off x="4491486" y="4953000"/>
            <a:ext cx="3661914" cy="1727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20907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503</TotalTime>
  <Words>2333</Words>
  <Application>Microsoft Office PowerPoint</Application>
  <PresentationFormat>On-screen Show (4:3)</PresentationFormat>
  <Paragraphs>266</Paragraphs>
  <Slides>29</Slides>
  <Notes>11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Grid</vt:lpstr>
      <vt:lpstr>ASHRAE Standard 188-2015 Legionellosis: Risk Management for Building Water Systems &amp; ASHRAE STANDARD 170-2013 VENTILATION OF HEALTH CARE FACILITIES</vt:lpstr>
      <vt:lpstr>Presenter bio</vt:lpstr>
      <vt:lpstr>Agenda</vt:lpstr>
      <vt:lpstr>ASHRAE Standard 188-2015</vt:lpstr>
      <vt:lpstr>Standard Overview</vt:lpstr>
      <vt:lpstr>Standard Overview</vt:lpstr>
      <vt:lpstr>Who must comply</vt:lpstr>
      <vt:lpstr>Documentation</vt:lpstr>
      <vt:lpstr>triggers</vt:lpstr>
      <vt:lpstr>triggers</vt:lpstr>
      <vt:lpstr>Requirements</vt:lpstr>
      <vt:lpstr>Health care facility requirements</vt:lpstr>
      <vt:lpstr>requirements</vt:lpstr>
      <vt:lpstr>requirements</vt:lpstr>
      <vt:lpstr>Minimizing Risk</vt:lpstr>
      <vt:lpstr>What’s Next</vt:lpstr>
      <vt:lpstr>ADDITIONAL information</vt:lpstr>
      <vt:lpstr>Ashrae standard 170-2013</vt:lpstr>
      <vt:lpstr>Standard Overview</vt:lpstr>
      <vt:lpstr>Purpose</vt:lpstr>
      <vt:lpstr>Continuity of services</vt:lpstr>
      <vt:lpstr>Risk mitigation</vt:lpstr>
      <vt:lpstr>Table 7.1</vt:lpstr>
      <vt:lpstr>What’s Next</vt:lpstr>
      <vt:lpstr>What’s next</vt:lpstr>
      <vt:lpstr>What’s Next</vt:lpstr>
      <vt:lpstr>What’s Next</vt:lpstr>
      <vt:lpstr>ADDITIONAL information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ASHRAE Standard 188-2015 Legionellosis: Risk Management for Building Water Systems</dc:title>
  <dc:creator>Eric Granzow</dc:creator>
  <cp:lastModifiedBy>Eric Granzow</cp:lastModifiedBy>
  <cp:revision>44</cp:revision>
  <dcterms:created xsi:type="dcterms:W3CDTF">2015-10-11T17:11:06Z</dcterms:created>
  <dcterms:modified xsi:type="dcterms:W3CDTF">2016-02-03T22:01:56Z</dcterms:modified>
</cp:coreProperties>
</file>